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3" r:id="rId5"/>
    <p:sldId id="802" r:id="rId6"/>
    <p:sldId id="452" r:id="rId7"/>
    <p:sldId id="262" r:id="rId8"/>
    <p:sldId id="806" r:id="rId9"/>
    <p:sldId id="359" r:id="rId10"/>
    <p:sldId id="804" r:id="rId11"/>
    <p:sldId id="808" r:id="rId12"/>
    <p:sldId id="809" r:id="rId13"/>
    <p:sldId id="820" r:id="rId14"/>
    <p:sldId id="813" r:id="rId15"/>
    <p:sldId id="811" r:id="rId16"/>
    <p:sldId id="810" r:id="rId17"/>
    <p:sldId id="815" r:id="rId18"/>
    <p:sldId id="812" r:id="rId19"/>
    <p:sldId id="821" r:id="rId20"/>
    <p:sldId id="817" r:id="rId21"/>
    <p:sldId id="818" r:id="rId22"/>
    <p:sldId id="803" r:id="rId23"/>
    <p:sldId id="814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344052"/>
    <a:srgbClr val="67707C"/>
    <a:srgbClr val="596371"/>
    <a:srgbClr val="35D5F5"/>
    <a:srgbClr val="00A4CC"/>
    <a:srgbClr val="DD5C21"/>
    <a:srgbClr val="B70842"/>
    <a:srgbClr val="009A64"/>
    <a:srgbClr val="FFE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30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7C792-FF5A-4BCF-9040-B7177680DC27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CEF3-8903-48D8-9A15-8F9C17067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1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9911-50EB-4851-A8CD-AC88B40546AB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671"/>
            <a:ext cx="5438140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D055-15B5-4EA5-90CC-583962038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D055-15B5-4EA5-90CC-583962038A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D055-15B5-4EA5-90CC-583962038A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0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7D055-15B5-4EA5-90CC-583962038A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0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bg1">
              <a:lumMod val="95000"/>
              <a:lumOff val="5000"/>
            </a:schemeClr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D0D0D"/>
          </a:solidFill>
          <a:latin typeface="Arial Narrow"/>
          <a:ea typeface="+mn-ea"/>
          <a:cs typeface="Arial Narrow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D0D0D"/>
          </a:solidFill>
          <a:latin typeface="Arial Narrow"/>
          <a:ea typeface="+mn-ea"/>
          <a:cs typeface="Arial Narrow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D0D0D"/>
          </a:solidFill>
          <a:latin typeface="Arial Narrow"/>
          <a:ea typeface="+mn-ea"/>
          <a:cs typeface="Arial Narrow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D0D0D"/>
          </a:solidFill>
          <a:latin typeface="Arial Narrow"/>
          <a:ea typeface="+mn-ea"/>
          <a:cs typeface="Arial Narrow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D0D0D"/>
          </a:solidFill>
          <a:latin typeface="Arial Narrow"/>
          <a:ea typeface="+mn-ea"/>
          <a:cs typeface="Arial Narrow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microsoft.com/office/2007/relationships/hdphoto" Target="../media/hdphoto1.wdp"/><Relationship Id="rId17" Type="http://schemas.openxmlformats.org/officeDocument/2006/relationships/image" Target="../media/image22.jpeg"/><Relationship Id="rId2" Type="http://schemas.openxmlformats.org/officeDocument/2006/relationships/image" Target="../media/image11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5" Type="http://schemas.openxmlformats.org/officeDocument/2006/relationships/image" Target="../media/image20.jpeg"/><Relationship Id="rId10" Type="http://schemas.openxmlformats.org/officeDocument/2006/relationships/image" Target="../media/image2.png"/><Relationship Id="rId19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.jpe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5233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/>
                </a:solidFill>
              </a:rPr>
              <a:t>THE CHESHIRE &amp; WARRINGTON LEP 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What We Do and How We Work</a:t>
            </a:r>
          </a:p>
          <a:p>
            <a:pPr marL="0" indent="0" algn="ctr"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Philip Cox, Chief Executive,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Cheshire &amp; Warrington Local Enterprise Partnership</a:t>
            </a:r>
          </a:p>
          <a:p>
            <a:pPr marL="0" indent="0" algn="ctr">
              <a:buNone/>
            </a:pPr>
            <a:endParaRPr lang="en-GB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GB" sz="3200" b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44323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96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437084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LEP BOARD AND ITS COMMITTEES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63807"/>
            <a:ext cx="7742620" cy="29562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E5D8D-1D07-46C5-B342-15723CFB5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43" y="1285876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4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17309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STRATEGY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40898"/>
            <a:ext cx="7742620" cy="2956263"/>
          </a:xfrm>
        </p:spPr>
        <p:txBody>
          <a:bodyPr>
            <a:normAutofit/>
          </a:bodyPr>
          <a:lstStyle/>
          <a:p>
            <a:r>
              <a:rPr lang="en-GB" dirty="0"/>
              <a:t>Debating the detail of the LEP’s Strategy</a:t>
            </a:r>
          </a:p>
          <a:p>
            <a:endParaRPr lang="en-GB" dirty="0"/>
          </a:p>
          <a:p>
            <a:r>
              <a:rPr lang="en-GB" dirty="0"/>
              <a:t>Cross cutting investment decisions e.g. Business Case prioritisation</a:t>
            </a:r>
          </a:p>
          <a:p>
            <a:endParaRPr lang="en-GB" dirty="0"/>
          </a:p>
          <a:p>
            <a:r>
              <a:rPr lang="en-GB" dirty="0"/>
              <a:t>Delegated authority - £2.5 million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7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511794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EMPLOYERS SKILLS AND EDUCATION BOARD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63805"/>
            <a:ext cx="5514975" cy="32087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Ensuring that businesses in Cheshire and Warrington can access the skills they require and residents have the skills they need to play full part in the economy</a:t>
            </a:r>
          </a:p>
          <a:p>
            <a:endParaRPr lang="en-GB" sz="1600" dirty="0"/>
          </a:p>
          <a:p>
            <a:r>
              <a:rPr lang="en-GB" dirty="0"/>
              <a:t>Responsible for Pledge and Virtual Institute of Technology</a:t>
            </a:r>
          </a:p>
          <a:p>
            <a:endParaRPr lang="en-GB" sz="1600" dirty="0"/>
          </a:p>
          <a:p>
            <a:r>
              <a:rPr lang="en-GB" dirty="0"/>
              <a:t>Delegated authority - £1 million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E1D42C-42DC-4C51-ACE0-EB311B5B5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36" y="2548204"/>
            <a:ext cx="3026664" cy="77724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5D15C0-6644-4053-9BC5-551B46BB73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71" y="4062411"/>
            <a:ext cx="4045527" cy="7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540375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ENTERPRISE ZONE BOARD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73220"/>
            <a:ext cx="5514975" cy="28586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Oversight of Cheshire Science Corridor Enterprise Zone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/>
              <a:t>Decisions on investments in EZ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700" dirty="0"/>
              <a:t>Glasshouse, Alderley Park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700" dirty="0"/>
              <a:t>Aviator, Hooton Park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r>
              <a:rPr lang="en-GB" dirty="0"/>
              <a:t>Delegated authority - £2.5 million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3F97E-85F0-4FA5-BD04-52798D84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19" y="2777111"/>
            <a:ext cx="3716181" cy="17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3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64648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LOCAL TRANSPORT BOARD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65589"/>
            <a:ext cx="7742620" cy="2956263"/>
          </a:xfrm>
        </p:spPr>
        <p:txBody>
          <a:bodyPr>
            <a:normAutofit/>
          </a:bodyPr>
          <a:lstStyle/>
          <a:p>
            <a:r>
              <a:rPr lang="en-GB" dirty="0"/>
              <a:t>Sets transport strategy for Cheshire &amp; Warrington</a:t>
            </a:r>
          </a:p>
          <a:p>
            <a:endParaRPr lang="en-GB" dirty="0"/>
          </a:p>
          <a:p>
            <a:r>
              <a:rPr lang="en-GB" dirty="0"/>
              <a:t>Joint LA and LEP Committee</a:t>
            </a:r>
          </a:p>
          <a:p>
            <a:endParaRPr lang="en-GB" dirty="0"/>
          </a:p>
          <a:p>
            <a:r>
              <a:rPr lang="en-GB" dirty="0"/>
              <a:t>Delegated authority - £</a:t>
            </a:r>
            <a:r>
              <a:rPr lang="en-GB" dirty="0">
                <a:latin typeface="Arial Narrow" panose="020B0606020202030204" pitchFamily="34" charset="0"/>
              </a:rPr>
              <a:t>½</a:t>
            </a:r>
            <a:r>
              <a:rPr lang="en-GB" dirty="0"/>
              <a:t> million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0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464908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BUSINESS GROWTH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65646"/>
            <a:ext cx="5514975" cy="25212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Ensuring that businesses get the support they need to be successful</a:t>
            </a:r>
          </a:p>
          <a:p>
            <a:endParaRPr lang="en-GB" sz="1700" dirty="0"/>
          </a:p>
          <a:p>
            <a:r>
              <a:rPr lang="en-GB" dirty="0"/>
              <a:t>Responsible for operation of the Growth and Skills Hub</a:t>
            </a:r>
          </a:p>
          <a:p>
            <a:endParaRPr lang="en-GB" sz="1700" dirty="0"/>
          </a:p>
          <a:p>
            <a:r>
              <a:rPr lang="en-GB" dirty="0"/>
              <a:t>Delegated authority to be determined</a:t>
            </a:r>
          </a:p>
          <a:p>
            <a:endParaRPr lang="en-GB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0339B33-6E22-46EA-92AD-B0B94983C0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07" y="2265026"/>
            <a:ext cx="2952493" cy="2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537075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APPOINTMENTS &amp; REMUNERATION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22765"/>
            <a:ext cx="7742620" cy="340821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Appointment of Board members and non-exec Committee members</a:t>
            </a:r>
          </a:p>
          <a:p>
            <a:endParaRPr lang="en-GB" dirty="0"/>
          </a:p>
          <a:p>
            <a:r>
              <a:rPr lang="en-GB" dirty="0"/>
              <a:t>Approval of LEP Pay &amp; Grading structure and benefits</a:t>
            </a:r>
          </a:p>
          <a:p>
            <a:endParaRPr lang="en-GB" dirty="0"/>
          </a:p>
          <a:p>
            <a:r>
              <a:rPr lang="en-GB" dirty="0"/>
              <a:t>Appointment and remuneration of Chief Executive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Ensure a set of HR Policies and Procedures are maintained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89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540391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FINANCE &amp; AUDIT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83391"/>
            <a:ext cx="9144000" cy="41493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Recommends the Annual Budget to the Board</a:t>
            </a:r>
          </a:p>
          <a:p>
            <a:endParaRPr lang="en-GB" sz="1700" dirty="0"/>
          </a:p>
          <a:p>
            <a:r>
              <a:rPr lang="en-GB" dirty="0"/>
              <a:t>Receives the annual accounts, auditors opinions prior to recommendation to the Board for approval</a:t>
            </a:r>
          </a:p>
          <a:p>
            <a:endParaRPr lang="en-GB" sz="1700" dirty="0"/>
          </a:p>
          <a:p>
            <a:r>
              <a:rPr lang="en-GB" dirty="0"/>
              <a:t>Reviews key risks, internal controls, potential liabilities facing the organisation, and approves financial policies</a:t>
            </a:r>
          </a:p>
          <a:p>
            <a:endParaRPr lang="en-GB" sz="1600" dirty="0"/>
          </a:p>
          <a:p>
            <a:r>
              <a:rPr lang="en-GB" dirty="0"/>
              <a:t>Compliance, whistleblowing and fraud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/>
              <a:t>S.151 Officer standing member of committee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537075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PERFORMANCE &amp; INVESTMENT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2022764"/>
            <a:ext cx="8811491" cy="3560617"/>
          </a:xfrm>
        </p:spPr>
        <p:txBody>
          <a:bodyPr>
            <a:normAutofit/>
          </a:bodyPr>
          <a:lstStyle/>
          <a:p>
            <a:r>
              <a:rPr lang="en-GB" dirty="0"/>
              <a:t>Responsible for ratifying all investment decisions taken by other committees</a:t>
            </a:r>
          </a:p>
          <a:p>
            <a:endParaRPr lang="en-GB" dirty="0"/>
          </a:p>
          <a:p>
            <a:r>
              <a:rPr lang="en-GB" dirty="0"/>
              <a:t>Holds LEP team to account for delivery of programme</a:t>
            </a:r>
          </a:p>
          <a:p>
            <a:endParaRPr lang="en-GB" dirty="0"/>
          </a:p>
          <a:p>
            <a:r>
              <a:rPr lang="en-GB" dirty="0"/>
              <a:t>Provides check and balance on rest of LEP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S.151 Officer standing member of committee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99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7F13C782-42C1-4A0C-9419-BE34A4DCE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ED2B8E-0205-4C03-8DA9-5FF88A82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93" y="623232"/>
            <a:ext cx="8370327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MARKETING CHESHIRE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972651-9D5E-49C2-BC44-63F05549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38376"/>
            <a:ext cx="5500255" cy="2933700"/>
          </a:xfrm>
        </p:spPr>
        <p:txBody>
          <a:bodyPr>
            <a:noAutofit/>
          </a:bodyPr>
          <a:lstStyle/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Became a subsidiary of the LEP Summer 2019</a:t>
            </a:r>
          </a:p>
          <a:p>
            <a:pPr marL="514350" indent="-457200"/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Responsible for marketing Cheshire and Warrington as a great place to live, work, relax and study</a:t>
            </a:r>
          </a:p>
          <a:p>
            <a:pPr marL="514350" indent="-457200"/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Also responsible for all other aspects of LEP PR &amp; Comms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77912-B813-4348-A3A7-7B4A26B2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44" y="2647479"/>
            <a:ext cx="3584606" cy="1792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EB35C-BA68-4BA2-B60D-7B5AC202E4A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8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7F13C782-42C1-4A0C-9419-BE34A4DCE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A7B7A-0987-4AD4-AF32-5A51E596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21" y="1762881"/>
            <a:ext cx="5685044" cy="3866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4EE825-335A-4B54-ABD8-C6E9478F088E}"/>
              </a:ext>
            </a:extLst>
          </p:cNvPr>
          <p:cNvSpPr txBox="1"/>
          <p:nvPr/>
        </p:nvSpPr>
        <p:spPr>
          <a:xfrm>
            <a:off x="5374209" y="5664659"/>
            <a:ext cx="58515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b="1" dirty="0">
                <a:solidFill>
                  <a:schemeClr val="bg1"/>
                </a:solidFill>
              </a:rPr>
              <a:t>As at June 2018. </a:t>
            </a:r>
            <a:r>
              <a:rPr lang="en-GB" sz="700" dirty="0">
                <a:solidFill>
                  <a:schemeClr val="bg1"/>
                </a:solidFill>
              </a:rPr>
              <a:t>To be updated when the position on all overlaps are agreed between LEPs and MHCLG, recommended in the </a:t>
            </a:r>
            <a:r>
              <a:rPr lang="en-GB" sz="700" i="1" dirty="0">
                <a:solidFill>
                  <a:schemeClr val="bg1"/>
                </a:solidFill>
              </a:rPr>
              <a:t>Strengthened LEPs </a:t>
            </a:r>
            <a:r>
              <a:rPr lang="en-GB" sz="700" dirty="0">
                <a:solidFill>
                  <a:schemeClr val="bg1"/>
                </a:solidFill>
              </a:rPr>
              <a:t>Review.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D2B8E-0205-4C03-8DA9-5FF88A82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93" y="510512"/>
            <a:ext cx="8370327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LOCAL ENTERPRISE PARTNERSHIPS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972651-9D5E-49C2-BC44-63F05549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3" y="1762881"/>
            <a:ext cx="4445252" cy="4072328"/>
          </a:xfrm>
        </p:spPr>
        <p:txBody>
          <a:bodyPr>
            <a:noAutofit/>
          </a:bodyPr>
          <a:lstStyle/>
          <a:p>
            <a:pPr marL="514350" indent="-457200"/>
            <a:r>
              <a:rPr lang="en-GB" sz="220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38 covering whole of England</a:t>
            </a:r>
          </a:p>
          <a:p>
            <a:pPr marL="514350" indent="-457200"/>
            <a:r>
              <a:rPr lang="en-GB" sz="220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Set strategic direction for local economies</a:t>
            </a:r>
          </a:p>
          <a:p>
            <a:pPr marL="514350" indent="-457200"/>
            <a:r>
              <a:rPr lang="en-GB" sz="220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Business led, working effectively with local authorities, covering the private and public sectors with education and other local stakeholders</a:t>
            </a:r>
          </a:p>
          <a:p>
            <a:pPr marL="514350" indent="-457200"/>
            <a:r>
              <a:rPr lang="en-GB" sz="220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Develop Strategic Economic Plans, Local Industrial Strategies, Enterprise Zones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3C276-397E-4B44-9094-EFAFCCDCFB5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52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1 PPT Footer.jpg">
            <a:extLst>
              <a:ext uri="{FF2B5EF4-FFF2-40B4-BE49-F238E27FC236}">
                <a16:creationId xmlns:a16="http://schemas.microsoft.com/office/drawing/2014/main" id="{06CEE280-ED0D-4CF6-BF0F-154E5187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D02D-1A96-40BF-93CC-58B9078E88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4678A5-AC78-453B-AC6C-4FA715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72660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SCRUTINY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CB4B07-AB84-47EE-9657-DB33B29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2443916"/>
            <a:ext cx="8963891" cy="3278011"/>
          </a:xfrm>
        </p:spPr>
        <p:txBody>
          <a:bodyPr>
            <a:normAutofit/>
          </a:bodyPr>
          <a:lstStyle/>
          <a:p>
            <a:r>
              <a:rPr lang="en-GB" dirty="0"/>
              <a:t>Oversight and scrutiny of all aspects of the LEP</a:t>
            </a:r>
          </a:p>
          <a:p>
            <a:endParaRPr lang="en-GB" dirty="0"/>
          </a:p>
          <a:p>
            <a:r>
              <a:rPr lang="en-GB" dirty="0"/>
              <a:t>Designed to provide reassurance to members of the public that LEP decisions are in the best interest of the people that live in the area</a:t>
            </a:r>
          </a:p>
          <a:p>
            <a:endParaRPr lang="en-GB" dirty="0"/>
          </a:p>
          <a:p>
            <a:r>
              <a:rPr lang="en-GB" dirty="0"/>
              <a:t>‘Cheshire and Warrington Public Accounts Committee’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5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9" y="510512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CHESHIRE &amp; WARRINGTON LEP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1955897"/>
            <a:ext cx="5475051" cy="3573601"/>
          </a:xfrm>
        </p:spPr>
        <p:txBody>
          <a:bodyPr>
            <a:normAutofit fontScale="85000" lnSpcReduction="20000"/>
          </a:bodyPr>
          <a:lstStyle/>
          <a:p>
            <a:endParaRPr lang="en-GB" sz="700" dirty="0"/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£200 million Local Growth Fund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Chester Bus Station; M62 Junction 8; Congleton Link Road</a:t>
            </a:r>
          </a:p>
          <a:p>
            <a:pPr lvl="1"/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Cheshire Science Corridor Enterprise Zone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Income c. £1 million pa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lvl="1"/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£12 million Growing Places Loan Fund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Omega; Cheshire Green</a:t>
            </a:r>
          </a:p>
          <a:p>
            <a:pPr marL="1028700" lvl="3" indent="-171450"/>
            <a:endParaRPr lang="en-GB" sz="1400" dirty="0"/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European Structural and Investment Funds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£120 million but legal responsibility remains with MHCLG</a:t>
            </a:r>
          </a:p>
          <a:p>
            <a:pPr marL="1028700" lvl="3" indent="-171450"/>
            <a:endParaRPr lang="en-GB" sz="1400" dirty="0"/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Growth and Skills Hub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Virtual Institute of Technology</a:t>
            </a:r>
          </a:p>
        </p:txBody>
      </p:sp>
      <p:pic>
        <p:nvPicPr>
          <p:cNvPr id="4" name="Picture 3" descr="871 PPT Foo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116E73D-DF7E-4C03-8634-2CCB4051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949" y="1955897"/>
            <a:ext cx="2497724" cy="1587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15DBF-F5C1-4F46-BA93-D59AA42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169" y="1955897"/>
            <a:ext cx="2344366" cy="1587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E8E30-8E76-47B7-A453-56E9770AE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169" y="3806041"/>
            <a:ext cx="2339923" cy="1723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68254-BF54-424B-B4F3-5D66BC745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950" y="3787491"/>
            <a:ext cx="2497722" cy="1723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552DE-3606-4FEB-8DA4-08894B8B900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79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ED67-B46C-489B-8BF4-94BD6E6D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5" y="2692947"/>
            <a:ext cx="5230495" cy="2385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Published in 2016/17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dirty="0"/>
              <a:t>Commits LEP to growing Cheshire and Warrington to become a £50bn pa economy by 2040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4287E0A-4C4D-477C-B0E2-9F6A30A32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9808"/>
            <a:ext cx="3367043" cy="238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871 PPT Footer.jpg">
            <a:extLst>
              <a:ext uri="{FF2B5EF4-FFF2-40B4-BE49-F238E27FC236}">
                <a16:creationId xmlns:a16="http://schemas.microsoft.com/office/drawing/2014/main" id="{30F9FA20-9A39-415B-AE5E-9039F0DEE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4222B-1965-42CC-A054-73CE35A27C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6C1DB5F-DA77-41BF-BD88-239CA870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76766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STRATEGIC ECONOMIC PLAN</a:t>
            </a:r>
          </a:p>
        </p:txBody>
      </p:sp>
    </p:spTree>
    <p:extLst>
      <p:ext uri="{BB962C8B-B14F-4D97-AF65-F5344CB8AC3E}">
        <p14:creationId xmlns:p14="http://schemas.microsoft.com/office/powerpoint/2010/main" val="1920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059161-AA27-4EB0-8758-194A4094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35203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DELIVERY 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768169-FC39-41D7-A95A-CA1D887C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761362"/>
            <a:ext cx="5514975" cy="224715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All LEPs publish an Annual Delivery Plan</a:t>
            </a:r>
          </a:p>
          <a:p>
            <a:endParaRPr lang="en-GB" sz="1600" dirty="0"/>
          </a:p>
          <a:p>
            <a:r>
              <a:rPr lang="en-GB" dirty="0"/>
              <a:t>Key commitments for 2020/21;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Publish our Local Industrial Strategy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Help business prepare for Brexit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Establish “Accelerate”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Complete Digital Infrastructure Strategy</a:t>
            </a:r>
          </a:p>
          <a:p>
            <a:endParaRPr lang="en-GB" dirty="0"/>
          </a:p>
          <a:p>
            <a:r>
              <a:rPr lang="en-GB" dirty="0"/>
              <a:t>Economic Recovery – Post </a:t>
            </a:r>
            <a:r>
              <a:rPr lang="en-GB" dirty="0" err="1"/>
              <a:t>Covid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316CF-2ABB-490B-BF9E-73B0BC4080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71 PPT Footer.jpg">
            <a:extLst>
              <a:ext uri="{FF2B5EF4-FFF2-40B4-BE49-F238E27FC236}">
                <a16:creationId xmlns:a16="http://schemas.microsoft.com/office/drawing/2014/main" id="{D92DBE01-4FE3-4B69-97DD-F9AB8E03F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0BA7C-F02E-49A5-ADC7-D3FB47AB9C7F}"/>
              </a:ext>
            </a:extLst>
          </p:cNvPr>
          <p:cNvPicPr/>
          <p:nvPr/>
        </p:nvPicPr>
        <p:blipFill rotWithShape="1">
          <a:blip r:embed="rId4"/>
          <a:srcRect l="17062" t="21076" r="17350" b="5850"/>
          <a:stretch/>
        </p:blipFill>
        <p:spPr bwMode="auto">
          <a:xfrm>
            <a:off x="7315200" y="2761362"/>
            <a:ext cx="3457575" cy="203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9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9" y="528637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GOVERNANCE AND OPERATIONS</a:t>
            </a:r>
          </a:p>
        </p:txBody>
      </p:sp>
      <p:pic>
        <p:nvPicPr>
          <p:cNvPr id="4" name="Picture 3" descr="871 PPT Foo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2CE15-81B9-43E5-BF28-D0691A6169F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910EF-BF55-45BB-87B5-922A89E8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10058399" cy="4029075"/>
          </a:xfrm>
        </p:spPr>
        <p:txBody>
          <a:bodyPr>
            <a:normAutofit fontScale="70000" lnSpcReduction="20000"/>
          </a:bodyPr>
          <a:lstStyle/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16-member Board chaired by Clare Hayward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LA leaders full members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Eight sub-committees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All meetings in public</a:t>
            </a:r>
          </a:p>
          <a:p>
            <a:pPr lvl="1"/>
            <a:endParaRPr lang="en-GB" sz="15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Company Limited by Guarantee</a:t>
            </a:r>
          </a:p>
          <a:p>
            <a:pPr marL="57150" indent="0">
              <a:buNone/>
            </a:pPr>
            <a:endParaRPr lang="en-GB" sz="15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MHCLG/BEIS Assurance and Accountability Framework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Fully qualified Finance Director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Overseen by Accountable Body S.151 Officer</a:t>
            </a:r>
          </a:p>
          <a:p>
            <a:pPr lvl="1"/>
            <a:endParaRPr lang="en-GB" sz="15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£12 million Growing Places Loan Fund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Omega; Cheshire Green</a:t>
            </a:r>
          </a:p>
          <a:p>
            <a:pPr marL="1028700" lvl="3" indent="-171450"/>
            <a:endParaRPr lang="en-GB" sz="1700" dirty="0"/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“Annual Conversation” with Government Officials</a:t>
            </a:r>
          </a:p>
          <a:p>
            <a:pPr marL="685800" lvl="2" indent="-285750">
              <a:buFont typeface="Wingdings" panose="05000000000000000000" pitchFamily="2" charset="2"/>
              <a:buChar char="Ø"/>
            </a:pPr>
            <a:r>
              <a:rPr lang="en-GB" dirty="0"/>
              <a:t>Governance and Strategy rated ‘Exceptional’</a:t>
            </a:r>
          </a:p>
          <a:p>
            <a:pPr marL="400050" lvl="2" indent="0">
              <a:buNone/>
            </a:pPr>
            <a:endParaRPr lang="en-GB" sz="1700" dirty="0"/>
          </a:p>
          <a:p>
            <a:pPr marL="40005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Scrutiny Committee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6847B-5153-4E93-AE6E-11BEED36560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2105025"/>
            <a:ext cx="1687830" cy="264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3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8FA0AC-EF11-4E42-98F8-A3C7D1052627}"/>
              </a:ext>
            </a:extLst>
          </p:cNvPr>
          <p:cNvGrpSpPr/>
          <p:nvPr/>
        </p:nvGrpSpPr>
        <p:grpSpPr>
          <a:xfrm>
            <a:off x="3643318" y="1426586"/>
            <a:ext cx="6082840" cy="2712454"/>
            <a:chOff x="2655714" y="1602110"/>
            <a:chExt cx="7204677" cy="321270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A71EDD-0FCF-4766-8D5C-20E04F8332A7}"/>
                </a:ext>
              </a:extLst>
            </p:cNvPr>
            <p:cNvSpPr/>
            <p:nvPr/>
          </p:nvSpPr>
          <p:spPr>
            <a:xfrm>
              <a:off x="4141871" y="1602110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AD805E4-57A3-43D7-9704-863A51C9894F}"/>
                </a:ext>
              </a:extLst>
            </p:cNvPr>
            <p:cNvSpPr/>
            <p:nvPr/>
          </p:nvSpPr>
          <p:spPr>
            <a:xfrm>
              <a:off x="5628028" y="1602110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grayscl/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BDEDE-47F4-4304-BFA0-66AFA5A2C7DF}"/>
                </a:ext>
              </a:extLst>
            </p:cNvPr>
            <p:cNvSpPr/>
            <p:nvPr/>
          </p:nvSpPr>
          <p:spPr>
            <a:xfrm>
              <a:off x="7114185" y="1602110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>
                <a:grayscl/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AF993C-9D3F-4CEA-946E-CD69616F3FE9}"/>
                </a:ext>
              </a:extLst>
            </p:cNvPr>
            <p:cNvSpPr/>
            <p:nvPr/>
          </p:nvSpPr>
          <p:spPr>
            <a:xfrm>
              <a:off x="8600342" y="1602110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ED6957-C702-4FCE-B00B-BE3135449642}"/>
                </a:ext>
              </a:extLst>
            </p:cNvPr>
            <p:cNvSpPr/>
            <p:nvPr/>
          </p:nvSpPr>
          <p:spPr>
            <a:xfrm>
              <a:off x="2655714" y="3441921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BCB276-0893-4A30-B4E9-B4CD44960C89}"/>
                </a:ext>
              </a:extLst>
            </p:cNvPr>
            <p:cNvSpPr/>
            <p:nvPr/>
          </p:nvSpPr>
          <p:spPr>
            <a:xfrm>
              <a:off x="7146247" y="3431423"/>
              <a:ext cx="1260049" cy="1356643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730FA5-20CF-4C4F-83A3-750970B21D79}"/>
                </a:ext>
              </a:extLst>
            </p:cNvPr>
            <p:cNvSpPr/>
            <p:nvPr/>
          </p:nvSpPr>
          <p:spPr>
            <a:xfrm>
              <a:off x="4121086" y="3458171"/>
              <a:ext cx="1260049" cy="1356642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BA6CC5-9A65-4492-AD8F-3C03EC555930}"/>
                </a:ext>
              </a:extLst>
            </p:cNvPr>
            <p:cNvSpPr/>
            <p:nvPr/>
          </p:nvSpPr>
          <p:spPr>
            <a:xfrm>
              <a:off x="8558137" y="3398791"/>
              <a:ext cx="1260049" cy="1356643"/>
            </a:xfrm>
            <a:custGeom>
              <a:avLst/>
              <a:gdLst>
                <a:gd name="connsiteX0" fmla="*/ 0 w 1260049"/>
                <a:gd name="connsiteY0" fmla="*/ 0 h 1356642"/>
                <a:gd name="connsiteX1" fmla="*/ 1260049 w 1260049"/>
                <a:gd name="connsiteY1" fmla="*/ 0 h 1356642"/>
                <a:gd name="connsiteX2" fmla="*/ 1260049 w 1260049"/>
                <a:gd name="connsiteY2" fmla="*/ 1356642 h 1356642"/>
                <a:gd name="connsiteX3" fmla="*/ 0 w 1260049"/>
                <a:gd name="connsiteY3" fmla="*/ 1356642 h 1356642"/>
                <a:gd name="connsiteX4" fmla="*/ 0 w 1260049"/>
                <a:gd name="connsiteY4" fmla="*/ 0 h 135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49" h="1356642">
                  <a:moveTo>
                    <a:pt x="0" y="0"/>
                  </a:moveTo>
                  <a:lnTo>
                    <a:pt x="1260049" y="0"/>
                  </a:lnTo>
                  <a:lnTo>
                    <a:pt x="1260049" y="1356642"/>
                  </a:lnTo>
                  <a:lnTo>
                    <a:pt x="0" y="135664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59F8AB8-57ED-407D-9F01-ADFE470D0922}"/>
              </a:ext>
            </a:extLst>
          </p:cNvPr>
          <p:cNvSpPr txBox="1"/>
          <p:nvPr/>
        </p:nvSpPr>
        <p:spPr>
          <a:xfrm>
            <a:off x="2309567" y="2575656"/>
            <a:ext cx="1218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Clare Hayward, MBE, DL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D702EC-022E-4B7D-8909-F66016C5FFBC}"/>
              </a:ext>
            </a:extLst>
          </p:cNvPr>
          <p:cNvSpPr txBox="1"/>
          <p:nvPr/>
        </p:nvSpPr>
        <p:spPr>
          <a:xfrm>
            <a:off x="3662129" y="2568123"/>
            <a:ext cx="106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Trevor Brocklebank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D7525B-0E34-444B-BD16-73A5356CA4E4}"/>
              </a:ext>
            </a:extLst>
          </p:cNvPr>
          <p:cNvSpPr txBox="1"/>
          <p:nvPr/>
        </p:nvSpPr>
        <p:spPr>
          <a:xfrm>
            <a:off x="4895887" y="2575655"/>
            <a:ext cx="10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Cllr Craig Browne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1202AA-B10C-47FD-871C-E8E5C14C2E3C}"/>
              </a:ext>
            </a:extLst>
          </p:cNvPr>
          <p:cNvSpPr txBox="1"/>
          <p:nvPr/>
        </p:nvSpPr>
        <p:spPr>
          <a:xfrm>
            <a:off x="6152814" y="2568123"/>
            <a:ext cx="1045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Cllr Russ Bowden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43C1AF-7EF8-4E1E-9D39-0AEEBF30755D}"/>
              </a:ext>
            </a:extLst>
          </p:cNvPr>
          <p:cNvSpPr txBox="1"/>
          <p:nvPr/>
        </p:nvSpPr>
        <p:spPr>
          <a:xfrm>
            <a:off x="7426224" y="2575656"/>
            <a:ext cx="1045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Cllr Louise Gittins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C424B6-4A13-42D1-B750-2193B7A4D30B}"/>
              </a:ext>
            </a:extLst>
          </p:cNvPr>
          <p:cNvSpPr txBox="1"/>
          <p:nvPr/>
        </p:nvSpPr>
        <p:spPr>
          <a:xfrm>
            <a:off x="8680972" y="2575656"/>
            <a:ext cx="1045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Peter Broxton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828B95-9DD0-486B-81EB-84D9E61F8C8C}"/>
              </a:ext>
            </a:extLst>
          </p:cNvPr>
          <p:cNvSpPr txBox="1"/>
          <p:nvPr/>
        </p:nvSpPr>
        <p:spPr>
          <a:xfrm>
            <a:off x="2373064" y="4141138"/>
            <a:ext cx="1063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Professor Eunice Simmons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F958C-B9A0-496A-BBC8-2D0A2E90D860}"/>
              </a:ext>
            </a:extLst>
          </p:cNvPr>
          <p:cNvSpPr txBox="1"/>
          <p:nvPr/>
        </p:nvSpPr>
        <p:spPr>
          <a:xfrm>
            <a:off x="3635747" y="4135552"/>
            <a:ext cx="1078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Robert </a:t>
            </a:r>
            <a:r>
              <a:rPr lang="en-GB" sz="1100" dirty="0" err="1">
                <a:solidFill>
                  <a:schemeClr val="bg1"/>
                </a:solidFill>
              </a:rPr>
              <a:t>Mee</a:t>
            </a:r>
            <a:r>
              <a:rPr lang="en-GB" sz="1100" dirty="0">
                <a:solidFill>
                  <a:schemeClr val="bg1"/>
                </a:solidFill>
              </a:rPr>
              <a:t>, DL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8A6D2F-7C30-429E-8095-8A4FCCC3D295}"/>
              </a:ext>
            </a:extLst>
          </p:cNvPr>
          <p:cNvSpPr txBox="1"/>
          <p:nvPr/>
        </p:nvSpPr>
        <p:spPr>
          <a:xfrm>
            <a:off x="6150637" y="4119535"/>
            <a:ext cx="1047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Nicola Dunbar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AC6786-8B94-4FB2-A72F-266FC6814F6D}"/>
              </a:ext>
            </a:extLst>
          </p:cNvPr>
          <p:cNvSpPr txBox="1"/>
          <p:nvPr/>
        </p:nvSpPr>
        <p:spPr>
          <a:xfrm>
            <a:off x="7396026" y="4099517"/>
            <a:ext cx="1140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Stephen Kinsey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DE0508-CE98-411A-9AEE-6436A6DA721E}"/>
              </a:ext>
            </a:extLst>
          </p:cNvPr>
          <p:cNvSpPr txBox="1"/>
          <p:nvPr/>
        </p:nvSpPr>
        <p:spPr>
          <a:xfrm>
            <a:off x="4862767" y="4134116"/>
            <a:ext cx="1045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Chris Hindley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90276C-D95C-4197-A399-556E3E0A75C8}"/>
              </a:ext>
            </a:extLst>
          </p:cNvPr>
          <p:cNvSpPr txBox="1"/>
          <p:nvPr/>
        </p:nvSpPr>
        <p:spPr>
          <a:xfrm>
            <a:off x="8680972" y="4083231"/>
            <a:ext cx="106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John Downes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A9A9B6-83C0-4EFF-8957-C4DB135BC525}"/>
              </a:ext>
            </a:extLst>
          </p:cNvPr>
          <p:cNvSpPr txBox="1"/>
          <p:nvPr/>
        </p:nvSpPr>
        <p:spPr>
          <a:xfrm>
            <a:off x="5545727" y="5562095"/>
            <a:ext cx="1100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Nichola Newton</a:t>
            </a:r>
          </a:p>
        </p:txBody>
      </p:sp>
      <p:pic>
        <p:nvPicPr>
          <p:cNvPr id="40" name="Picture 39" descr="871 PPT Footer.jpg">
            <a:extLst>
              <a:ext uri="{FF2B5EF4-FFF2-40B4-BE49-F238E27FC236}">
                <a16:creationId xmlns:a16="http://schemas.microsoft.com/office/drawing/2014/main" id="{BFD61E83-EE46-4A2B-A30E-8BB9571CC7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08E0E6-FCA2-487F-8228-ECE383649E25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F618200F-6864-4BC4-8FB0-E93DB89A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350261"/>
            <a:ext cx="840302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LEP 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EAE9D-A53B-4ED6-A868-E89FABA245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434" t="14090" r="14315" b="15623"/>
          <a:stretch/>
        </p:blipFill>
        <p:spPr>
          <a:xfrm>
            <a:off x="6165306" y="2999010"/>
            <a:ext cx="1024285" cy="112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35E72-1605-4C94-9D80-18547BB7FF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526"/>
          <a:stretch/>
        </p:blipFill>
        <p:spPr>
          <a:xfrm>
            <a:off x="5574950" y="4411991"/>
            <a:ext cx="1047361" cy="1133838"/>
          </a:xfrm>
          <a:prstGeom prst="rect">
            <a:avLst/>
          </a:prstGeom>
        </p:spPr>
      </p:pic>
      <p:pic>
        <p:nvPicPr>
          <p:cNvPr id="15" name="Picture 1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F3F70D-ABF8-4C44-A11A-6763CE32F16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22" y="1429982"/>
            <a:ext cx="1128335" cy="11569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A8BC8F-BF82-491C-ABAB-8C34C759CA02}"/>
              </a:ext>
            </a:extLst>
          </p:cNvPr>
          <p:cNvPicPr/>
          <p:nvPr/>
        </p:nvPicPr>
        <p:blipFill rotWithShape="1">
          <a:blip r:embed="rId16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b="25006"/>
          <a:stretch/>
        </p:blipFill>
        <p:spPr bwMode="auto">
          <a:xfrm>
            <a:off x="3662130" y="1468902"/>
            <a:ext cx="1011784" cy="1103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DF3CAE9-00FA-422F-9C02-95CC68002C6B}"/>
              </a:ext>
            </a:extLst>
          </p:cNvPr>
          <p:cNvPicPr/>
          <p:nvPr/>
        </p:nvPicPr>
        <p:blipFill rotWithShape="1">
          <a:blip r:embed="rId17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t="9486" r="19415" b="15238"/>
          <a:stretch/>
        </p:blipFill>
        <p:spPr bwMode="auto">
          <a:xfrm>
            <a:off x="2418467" y="3015922"/>
            <a:ext cx="1010390" cy="1103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616505-2CC8-489D-B09F-C9BB8DD7B584}"/>
              </a:ext>
            </a:extLst>
          </p:cNvPr>
          <p:cNvPicPr/>
          <p:nvPr/>
        </p:nvPicPr>
        <p:blipFill rotWithShape="1">
          <a:blip r:embed="rId18" cstate="email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599" b="29841"/>
          <a:stretch/>
        </p:blipFill>
        <p:spPr bwMode="auto">
          <a:xfrm>
            <a:off x="2409220" y="1265272"/>
            <a:ext cx="1062007" cy="1310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86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19123-C449-4205-B629-A3A8253D1F9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96438-501B-40A2-A22D-3EF1F63E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473" y="1894542"/>
            <a:ext cx="6331527" cy="3463484"/>
          </a:xfrm>
        </p:spPr>
        <p:txBody>
          <a:bodyPr>
            <a:noAutofit/>
          </a:bodyPr>
          <a:lstStyle/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Up to £20 billion of public funding entrusted to LEPs Number of reviews by Public Account Committee (PAC) of LEP Transparency and Governance</a:t>
            </a:r>
          </a:p>
          <a:p>
            <a:pPr marL="514350" indent="-457200"/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Ministerial Review in 2018 leading to publication of “Strengthened Local Enterprise Partnerships” and…</a:t>
            </a:r>
          </a:p>
          <a:p>
            <a:pPr marL="514350" indent="-457200"/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National Local Growth Assurance Framework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DA263-BE3F-4B2C-9B00-1F1CAB71CE56}"/>
              </a:ext>
            </a:extLst>
          </p:cNvPr>
          <p:cNvSpPr txBox="1">
            <a:spLocks/>
          </p:cNvSpPr>
          <p:nvPr/>
        </p:nvSpPr>
        <p:spPr>
          <a:xfrm>
            <a:off x="863599" y="510512"/>
            <a:ext cx="84030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>
                    <a:lumMod val="95000"/>
                    <a:lumOff val="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NATIONAL ASSURANCE FRAMEWORK</a:t>
            </a:r>
          </a:p>
        </p:txBody>
      </p:sp>
      <p:pic>
        <p:nvPicPr>
          <p:cNvPr id="12" name="Picture 11" descr="871 PPT Footer.jpg">
            <a:extLst>
              <a:ext uri="{FF2B5EF4-FFF2-40B4-BE49-F238E27FC236}">
                <a16:creationId xmlns:a16="http://schemas.microsoft.com/office/drawing/2014/main" id="{4BCD2A7B-68EC-409D-AF47-4B1359CF2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776C73-EF45-492B-8BE9-FCFD1CA7C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41199"/>
            <a:ext cx="2343287" cy="3316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39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EA227-50F0-49F2-9C92-45421B01997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5220" y="447041"/>
            <a:ext cx="111760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1 PPT Footer.jpg">
            <a:extLst>
              <a:ext uri="{FF2B5EF4-FFF2-40B4-BE49-F238E27FC236}">
                <a16:creationId xmlns:a16="http://schemas.microsoft.com/office/drawing/2014/main" id="{AEE552AA-0599-4674-BCE2-38106813CA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6364"/>
            <a:ext cx="9144000" cy="7416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3B3A95-E007-4095-82A8-F464E28EFB54}"/>
              </a:ext>
            </a:extLst>
          </p:cNvPr>
          <p:cNvSpPr txBox="1">
            <a:spLocks/>
          </p:cNvSpPr>
          <p:nvPr/>
        </p:nvSpPr>
        <p:spPr>
          <a:xfrm>
            <a:off x="863599" y="541363"/>
            <a:ext cx="92424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>
                    <a:lumMod val="95000"/>
                    <a:lumOff val="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CHESHIRE &amp; WARRINGTON LOCAL ASSURANCE FRAMEWORK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64C90-7316-44D5-91D1-C5982FB3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6" y="2024192"/>
            <a:ext cx="5458691" cy="3412513"/>
          </a:xfrm>
        </p:spPr>
        <p:txBody>
          <a:bodyPr>
            <a:noAutofit/>
          </a:bodyPr>
          <a:lstStyle/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Based on National Framework, sets out C&amp;W approach to assurance and transparency</a:t>
            </a:r>
          </a:p>
          <a:p>
            <a:pPr marL="514350" indent="-457200"/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Needs to be complied with </a:t>
            </a:r>
            <a:r>
              <a:rPr lang="en-GB" u="sng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in full</a:t>
            </a:r>
          </a:p>
          <a:p>
            <a:pPr marL="514350" indent="-457200"/>
            <a:endParaRPr lang="en-GB" sz="1600" u="sng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514350" indent="-457200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Ultimate responsibility lies with Board and Committee Members, but should expect to be able to rely on advice of officers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46822-A4EA-4024-AEB8-54DE26EB8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10" y="1993462"/>
            <a:ext cx="2404897" cy="341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72590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9DA1B0B0674C8E6F036381623073" ma:contentTypeVersion="12" ma:contentTypeDescription="Create a new document." ma:contentTypeScope="" ma:versionID="49f0c6611e40707c61cb2065334c3464">
  <xsd:schema xmlns:xsd="http://www.w3.org/2001/XMLSchema" xmlns:xs="http://www.w3.org/2001/XMLSchema" xmlns:p="http://schemas.microsoft.com/office/2006/metadata/properties" xmlns:ns2="8dea8b0a-a927-43d9-b66b-3bc227b94def" xmlns:ns3="d30800ef-236c-4d15-8099-5768e4938a29" targetNamespace="http://schemas.microsoft.com/office/2006/metadata/properties" ma:root="true" ma:fieldsID="a8452e4c103d5e63f96d505e3f683a1a" ns2:_="" ns3:_="">
    <xsd:import namespace="8dea8b0a-a927-43d9-b66b-3bc227b94def"/>
    <xsd:import namespace="d30800ef-236c-4d15-8099-5768e4938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a8b0a-a927-43d9-b66b-3bc227b94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800ef-236c-4d15-8099-5768e4938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1417E3-E7B8-4305-A060-9E07AB16C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a8b0a-a927-43d9-b66b-3bc227b94def"/>
    <ds:schemaRef ds:uri="d30800ef-236c-4d15-8099-5768e4938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75A1FE-9AA0-436F-98C3-C5E4BD81C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4812C-94DB-414F-95D8-BF99B0A8C5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30855</TotalTime>
  <Words>805</Words>
  <Application>Microsoft Office PowerPoint</Application>
  <PresentationFormat>Widescreen</PresentationFormat>
  <Paragraphs>171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 Black </vt:lpstr>
      <vt:lpstr>PowerPoint Presentation</vt:lpstr>
      <vt:lpstr>LOCAL ENTERPRISE PARTNERSHIPS</vt:lpstr>
      <vt:lpstr>THE CHESHIRE &amp; WARRINGTON LEP</vt:lpstr>
      <vt:lpstr>STRATEGIC ECONOMIC PLAN</vt:lpstr>
      <vt:lpstr>DELIVERY PLAN</vt:lpstr>
      <vt:lpstr>OUR GOVERNANCE AND OPERATIONS</vt:lpstr>
      <vt:lpstr>THE LEP BOARD</vt:lpstr>
      <vt:lpstr>PowerPoint Presentation</vt:lpstr>
      <vt:lpstr>PowerPoint Presentation</vt:lpstr>
      <vt:lpstr>THE LEP BOARD AND ITS COMMITTEES</vt:lpstr>
      <vt:lpstr>STRATEGY COMMITTEE</vt:lpstr>
      <vt:lpstr>EMPLOYERS SKILLS AND EDUCATION BOARD</vt:lpstr>
      <vt:lpstr>ENTERPRISE ZONE BOARD</vt:lpstr>
      <vt:lpstr>LOCAL TRANSPORT BOARD</vt:lpstr>
      <vt:lpstr>BUSINESS GROWTH COMMITTEE</vt:lpstr>
      <vt:lpstr>APPOINTMENTS &amp; REMUNERATION COMMITTEE</vt:lpstr>
      <vt:lpstr>FINANCE &amp; AUDIT COMMITTEE</vt:lpstr>
      <vt:lpstr>PERFORMANCE &amp; INVESTMENT COMMITTEE</vt:lpstr>
      <vt:lpstr>MARKETING CHESHIRE</vt:lpstr>
      <vt:lpstr>SCRUTINY COMMITTEE</vt:lpstr>
    </vt:vector>
  </TitlesOfParts>
  <Company>Ultimate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 MILES OF OPPORTUNITY</dc:title>
  <dc:creator>James Parker</dc:creator>
  <cp:lastModifiedBy>Jane Wilson</cp:lastModifiedBy>
  <cp:revision>518</cp:revision>
  <cp:lastPrinted>2020-03-04T15:53:26Z</cp:lastPrinted>
  <dcterms:created xsi:type="dcterms:W3CDTF">2013-10-08T11:36:39Z</dcterms:created>
  <dcterms:modified xsi:type="dcterms:W3CDTF">2021-03-24T10:53:19Z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0x01010044DC9DA1B0B0674C8E6F036381623073</vt:lpwstr>
  </property>
</Properties>
</file>