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8" r:id="rId7"/>
    <p:sldId id="260" r:id="rId8"/>
    <p:sldId id="262" r:id="rId9"/>
    <p:sldId id="261" r:id="rId10"/>
    <p:sldId id="265" r:id="rId11"/>
    <p:sldId id="267" r:id="rId12"/>
    <p:sldId id="268" r:id="rId13"/>
    <p:sldId id="264" r:id="rId14"/>
    <p:sldId id="263" r:id="rId15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9075-1425-4D1A-BE2F-D1B2B1B64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61024-3B6C-40BF-806B-8DF08FF2B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BB78-0A8C-4951-B3CA-00356CFB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CE478-DB97-4B60-8F53-1FFB7CB5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1B14-15D9-47C2-AC73-3D3BA92C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6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7597-4C5A-4289-9CF1-2AFD9FE1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72C95-19B6-42CC-89E1-BA45D0FD5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DF8C-098F-4849-A9B6-2FD1AEC2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C2812-B120-4058-A117-85D7975A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83A9-EB41-4AE4-8B6F-08F9353A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8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8C0F6-DABE-4531-ACC1-5A51E736E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30AE2-5141-4843-A315-B169ABAF7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1D83-E876-4101-967B-76BCA50F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00454-8616-4B97-9210-20D18565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DF392-B31D-4B77-B634-FCD064C0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6CF2-05B3-48D2-B26E-61C4ED8A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4E9D-EBE0-4D4D-95AE-DECB66C56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EE9C5-BD91-4393-A01A-9CFA7622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D9E5-8EE2-42B4-9022-40BFAD2C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BF43-83F2-4FF8-B271-56EEBEDD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6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BCBC-4994-43B1-B9F7-39F990E6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A2A8-57C3-4B82-82B3-55C1F2CA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D2995-744A-4BBE-A5B9-F2B95FF5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04CC1-317A-4236-A81E-5079AC79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1516-FA24-411B-8871-1EDBA044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32AE-D94B-4EB3-8EC6-4BE70709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BA8A-0DE3-4BEC-9C81-1B69B8D3A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077EF-FD77-4D7C-8AAF-97A8469C1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E4269-F8F1-4E18-9A79-CE6AB290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9CD7-DA62-47D3-956A-23F5C869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F850-8235-4B53-91CA-FB61C2E6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8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79E6-E8D0-499A-BA8E-4D0C1332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14908-55AA-4A53-83BA-602283FD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69A4D-B348-48C7-B307-77A56807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05CEA-A73B-4ED1-BF47-9DAA6D5A5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FC2A3-4B0B-484C-8A04-CD1711763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B4557-F5B2-45C3-9A7F-546144A2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DED74-775E-40B0-9837-48CC9652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E1FA7-7565-4FF3-B70A-275BDBD3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A1B1-6C16-4CE6-9EFB-9D3FDD0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B1E82-E9C4-4793-9852-C3CD0E42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0CAB0-D9DC-4DE1-B737-9AEE6279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0E815-4C0B-4B30-B6DC-374589E9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2122F-0784-4185-8ED1-D3329F6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CAC1E-8039-48BE-B729-54341FCA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D138-56DA-44E6-A87B-8130FAC8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7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061C-EFCA-4320-9652-3C704AFF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EA59-6301-4FC4-8DCB-266AA0C0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FB09-3616-4983-B898-F4A7DC6C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DC5CB-E205-4CF6-B3AE-06497871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0F82-678C-4C68-99DF-42EC3F31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7701-C7D3-48D9-A460-CDD53C3C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0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41BA-A4AD-439E-B148-1D7AC904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B4DAE-DE11-48E1-952F-CB6DB6DA8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1B0D-EFD8-4E91-AB6C-3F2C4102E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7BE6A-3EB5-4F28-89E4-24C7DCD7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A673-4460-43AB-A140-180FCBF3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2C652-4C81-4D10-80A0-06098289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B8BE7-90E4-4695-9091-42646498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EB143-7101-480C-891D-95492D00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A0294-648D-4306-A48C-C72F7192A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058D-4FD2-4E8B-A38D-89242A65255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ED17-D365-418A-9529-0F539F26C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37BA5-DC9D-47B9-8D81-DE56E74BE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4FD3-2391-43E6-9DB7-B8496A4B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6D21-0C31-4DAE-A2C5-68EA921B2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Covid-19 – Supporting the Economy through a second wave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ED52E-2C76-4DE5-9BE6-1465D2BF2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LEP Board Meeting</a:t>
            </a:r>
          </a:p>
          <a:p>
            <a:r>
              <a:rPr lang="en-GB"/>
              <a:t>Wednesday 14</a:t>
            </a:r>
            <a:r>
              <a:rPr lang="en-GB" baseline="30000"/>
              <a:t>th</a:t>
            </a:r>
            <a:r>
              <a:rPr lang="en-GB"/>
              <a:t> October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2C94B-9334-4E51-A004-DC6F0D45323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9015F5-064A-44CE-AF92-FD2CC53D1FF4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635A5FAC-27FD-497E-A51C-386F16AAF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1A5F15-2C7C-488B-9E4E-2E846D6FA88A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6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E626-2E98-457B-B38F-C394D276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Delivering our capital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96A1-6463-4EE7-AF79-E699D88D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8"/>
            <a:ext cx="10515600" cy="46255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600" dirty="0"/>
              <a:t>Investing £25 million this year in Local Growth Fund projects</a:t>
            </a:r>
          </a:p>
          <a:p>
            <a:endParaRPr lang="en-GB" sz="2600" dirty="0"/>
          </a:p>
          <a:p>
            <a:r>
              <a:rPr lang="en-GB" sz="2600" dirty="0"/>
              <a:t>£15½ million to be invested by March 2022 in Chester, Warrington and Alderley Park through Get Building Fund</a:t>
            </a:r>
          </a:p>
          <a:p>
            <a:endParaRPr lang="en-GB" sz="2600" dirty="0"/>
          </a:p>
          <a:p>
            <a:r>
              <a:rPr lang="en-GB" sz="2600" dirty="0"/>
              <a:t>£11 million being invested in five schemes through Enterprise Zone programme</a:t>
            </a:r>
          </a:p>
          <a:p>
            <a:endParaRPr lang="en-GB" sz="2600" dirty="0"/>
          </a:p>
          <a:p>
            <a:r>
              <a:rPr lang="en-GB" sz="2600" dirty="0"/>
              <a:t>Additional £5 million to be invested as soon as EZ loans are drawn down  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Opportunities for further early investment if Government gives early agreement to High Speed Growth Corridor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9F3A86-CB3D-4E08-AF25-FE8BE54C70D0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3326CDC7-525A-4E71-9131-BF31E85E2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F82FD1-D92F-4523-8532-94BE12812862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98F13A8-A66D-4999-87A3-0A573238E03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8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6C17-A4E6-485C-A9AB-0D2C1ECF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Expanding our support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E2C6-69DF-491F-A1D8-8F46E5817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Tier 2 restrictions (plus Tier 3 in adjoining areas) will hit hospitality sector. Bars &amp; restaurants will face continued drops in revenue but won’t be able to access national support mechanisms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Potential further £1m of funding from Growing Places Fund (GPF) available to deploy as small capital grants – likely to enable us to help another 400 companies to innovate to improve revenue and </a:t>
            </a:r>
            <a:r>
              <a:rPr lang="en-GB" dirty="0" err="1"/>
              <a:t>Covid</a:t>
            </a:r>
            <a:r>
              <a:rPr lang="en-GB" dirty="0"/>
              <a:t>-security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Builds on existing programme being operated for us by Blue Orchid. Would be targeted at businesses adversely affected by new restrictions – predominantly hospitality businesses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Each project is good value for money in its own terms – decision for Board is whether retaining the money in GPF offers better value in the long term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Formal paper attached at annex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61386-E321-4D5F-94B7-CBCC8915C89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9447337-3177-4FC7-AE47-60AD3E0BB371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BE99607F-D151-4188-AE47-0A0321D21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AD341-7ADA-4243-AAF4-8ED92A1B466D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787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B0D1-169D-4FE1-B9F9-C0118ACF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national system of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4240-1125-480B-83FE-DF1D5290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13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/>
              <a:t>PM announced new tiered approach to </a:t>
            </a:r>
            <a:r>
              <a:rPr lang="en-GB" sz="2000" err="1"/>
              <a:t>Covid</a:t>
            </a:r>
            <a:r>
              <a:rPr lang="en-GB" sz="2000"/>
              <a:t> restrictions in England on 12 October</a:t>
            </a:r>
          </a:p>
          <a:p>
            <a:pPr lvl="1">
              <a:lnSpc>
                <a:spcPct val="120000"/>
              </a:lnSpc>
            </a:pPr>
            <a:r>
              <a:rPr lang="en-GB" sz="1500"/>
              <a:t>Whole of C&amp;W in Tier 2 – no mixing of households indoors; rule of six outdoors; 10pm curfew</a:t>
            </a:r>
          </a:p>
          <a:p>
            <a:pPr lvl="1">
              <a:lnSpc>
                <a:spcPct val="120000"/>
              </a:lnSpc>
            </a:pPr>
            <a:r>
              <a:rPr lang="en-GB" sz="1500"/>
              <a:t>Liverpool City Region in Tier 3 – bars shut but restaurants open; no household mixing outdoors</a:t>
            </a:r>
          </a:p>
          <a:p>
            <a:pPr lvl="1">
              <a:lnSpc>
                <a:spcPct val="120000"/>
              </a:lnSpc>
            </a:pPr>
            <a:r>
              <a:rPr lang="en-GB" sz="1500"/>
              <a:t>Greater Manchester also in Tier 2</a:t>
            </a:r>
          </a:p>
          <a:p>
            <a:pPr>
              <a:lnSpc>
                <a:spcPct val="120000"/>
              </a:lnSpc>
            </a:pPr>
            <a:endParaRPr lang="en-GB" sz="2000"/>
          </a:p>
          <a:p>
            <a:pPr>
              <a:lnSpc>
                <a:spcPct val="120000"/>
              </a:lnSpc>
            </a:pPr>
            <a:r>
              <a:rPr lang="en-GB" sz="2000"/>
              <a:t>Travel restrictions in Liverpool City Region and North Wales </a:t>
            </a:r>
          </a:p>
          <a:p>
            <a:pPr>
              <a:lnSpc>
                <a:spcPct val="120000"/>
              </a:lnSpc>
            </a:pPr>
            <a:endParaRPr lang="en-GB" sz="2000"/>
          </a:p>
          <a:p>
            <a:pPr>
              <a:lnSpc>
                <a:spcPct val="120000"/>
              </a:lnSpc>
            </a:pPr>
            <a:r>
              <a:rPr lang="en-GB" sz="2000"/>
              <a:t>New Job Support Scheme announced by Chancellor for businesses legally forced to close – does not apply in Tier 2 areas </a:t>
            </a:r>
          </a:p>
          <a:p>
            <a:pPr>
              <a:lnSpc>
                <a:spcPct val="120000"/>
              </a:lnSpc>
            </a:pPr>
            <a:endParaRPr lang="en-GB" sz="2000"/>
          </a:p>
          <a:p>
            <a:pPr marL="0" indent="0">
              <a:lnSpc>
                <a:spcPct val="120000"/>
              </a:lnSpc>
              <a:buNone/>
            </a:pPr>
            <a:endParaRPr lang="en-GB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484F9-241E-46F9-9965-829344A85B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06FDB4-D64F-4574-9CC3-2AD947BC5468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123E63DC-E7E6-426E-8C8E-7507F2AF2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1044F3-5613-4A5B-88BD-8B6967A3B653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96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CC90-BAB1-409C-9ECC-F68B254E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on local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6E598-F5A0-47AF-B846-0BED82CE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/>
              <a:t>New restrictions will have significant impact on business revenue</a:t>
            </a:r>
          </a:p>
          <a:p>
            <a:pPr lvl="1">
              <a:lnSpc>
                <a:spcPct val="110000"/>
              </a:lnSpc>
            </a:pPr>
            <a:r>
              <a:rPr lang="en-GB" sz="2200"/>
              <a:t>Bars in Warrington reported 60-90% fall in revenue following tightening of rules</a:t>
            </a:r>
            <a:endParaRPr lang="en-GB" sz="220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GB" sz="2200"/>
              <a:t>Travel restrictions in Liverpool and North Wales could have negative impact on revenue in Warrington, Chester, Cheshire Oaks</a:t>
            </a:r>
            <a:endParaRPr lang="en-GB" sz="220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GB" sz="2200">
                <a:cs typeface="Calibri"/>
              </a:rPr>
              <a:t>People may avoid visiting Cheshire &amp; Warrington, preferring to visit a perceived 'safer' Tier 1 location.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200"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GB"/>
              <a:t>Central Government leading on economic support package – this presentation sets out LEP’s approach to local support measures</a:t>
            </a:r>
            <a:endParaRPr lang="en-GB">
              <a:cs typeface="Calibri"/>
            </a:endParaRP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Regulations in place for six months – tiers to be reviewed every 14 / 28 days </a:t>
            </a:r>
            <a:endParaRPr lang="en-GB">
              <a:cs typeface="Calibri"/>
            </a:endParaRPr>
          </a:p>
          <a:p>
            <a:pPr>
              <a:lnSpc>
                <a:spcPct val="110000"/>
              </a:lnSpc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A3AFA-C1A5-470A-AE1E-CCD14FADE75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F9A5105-083D-4608-9374-D49F2B4A15B5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4E4EBBAE-99E6-426C-AFB9-B07884EEA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20CC93-9139-44ED-8837-794DC2E5EC4F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33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D7FC-6F09-417D-A255-C2DF43C4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73B0E-F4E4-4EE3-9BD2-8FB83347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146"/>
            <a:ext cx="10515600" cy="47503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 dirty="0"/>
              <a:t>LEP leading Workforce Recovery Group comprising LEP, DWP, Job Centre Plus, local authorities to ensure unemployed fully supported and helped to find 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dirty="0"/>
              <a:t>Growth Hub key point of contact for business support and guidance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dirty="0"/>
              <a:t>Pledge programme moved online and offering more support than ever to help young people understand career options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dirty="0"/>
              <a:t>LEP funding £1 million of grant-funded training through Accelerate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1600" dirty="0"/>
              <a:t>Marketing Cheshire providing lead to retail and hospitality sector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/>
          </a:p>
          <a:p>
            <a:pPr>
              <a:spcBef>
                <a:spcPts val="0"/>
              </a:spcBef>
            </a:pPr>
            <a:r>
              <a:rPr lang="en-GB" sz="1600" dirty="0"/>
              <a:t>£55 million capital investment programme via LGF, Get Building Fund and EZ</a:t>
            </a:r>
          </a:p>
          <a:p>
            <a:pPr>
              <a:spcBef>
                <a:spcPts val="0"/>
              </a:spcBef>
            </a:pPr>
            <a:endParaRPr lang="en-GB" sz="1600" dirty="0"/>
          </a:p>
          <a:p>
            <a:r>
              <a:rPr lang="en-GB" sz="1600" dirty="0"/>
              <a:t>Option to add further £1 million to small capital grant scheme for hospitality businesses</a:t>
            </a:r>
          </a:p>
          <a:p>
            <a:pPr>
              <a:spcBef>
                <a:spcPts val="0"/>
              </a:spcBef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F8D23-653B-44C3-A7DB-35526708199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202A90-12E8-46E9-A892-280724B9D6A9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3D2CE49E-CC83-4798-AEC8-EF290717E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41D524-3897-40F4-8E2E-D2253F8B5943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12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808B-AD1D-44E4-8F7F-AA93391D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031"/>
          </a:xfrm>
        </p:spPr>
        <p:txBody>
          <a:bodyPr/>
          <a:lstStyle/>
          <a:p>
            <a:r>
              <a:rPr lang="en-GB" dirty="0"/>
              <a:t>Supporting the unemployed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1F6172-5999-4BC6-BD0E-081023F425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2184195"/>
              </p:ext>
            </p:extLst>
          </p:nvPr>
        </p:nvGraphicFramePr>
        <p:xfrm>
          <a:off x="909165" y="2806788"/>
          <a:ext cx="4696151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9456">
                  <a:extLst>
                    <a:ext uri="{9D8B030D-6E8A-4147-A177-3AD203B41FA5}">
                      <a16:colId xmlns:a16="http://schemas.microsoft.com/office/drawing/2014/main" val="4029945096"/>
                    </a:ext>
                  </a:extLst>
                </a:gridCol>
                <a:gridCol w="426695">
                  <a:extLst>
                    <a:ext uri="{9D8B030D-6E8A-4147-A177-3AD203B41FA5}">
                      <a16:colId xmlns:a16="http://schemas.microsoft.com/office/drawing/2014/main" val="2925642211"/>
                    </a:ext>
                  </a:extLst>
                </a:gridCol>
              </a:tblGrid>
              <a:tr h="175913">
                <a:tc gridSpan="2">
                  <a:txBody>
                    <a:bodyPr/>
                    <a:lstStyle/>
                    <a:p>
                      <a:r>
                        <a:rPr lang="en-GB" sz="1300">
                          <a:ln>
                            <a:noFill/>
                          </a:ln>
                          <a:effectLst/>
                        </a:rPr>
                        <a:t>INFORMATION &amp; HELP: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667" marR="626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58922"/>
                  </a:ext>
                </a:extLst>
              </a:tr>
              <a:tr h="757779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Providing enhanced, tailored and navigable support and advice using information about the different persona that we need to support.  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Working with existing programme for unemployed to explore the scope to flex programmes so they support furloughed and newly unemployed as well as longer term unemployed.</a:t>
                      </a:r>
                      <a:endParaRPr lang="en-GB" sz="1100">
                        <a:effectLst/>
                      </a:endParaRPr>
                    </a:p>
                    <a:p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9788315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C1825E-C05A-4CC8-8E5B-AA578C4396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6039146"/>
              </p:ext>
            </p:extLst>
          </p:nvPr>
        </p:nvGraphicFramePr>
        <p:xfrm>
          <a:off x="912666" y="3977785"/>
          <a:ext cx="4692650" cy="755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273">
                  <a:extLst>
                    <a:ext uri="{9D8B030D-6E8A-4147-A177-3AD203B41FA5}">
                      <a16:colId xmlns:a16="http://schemas.microsoft.com/office/drawing/2014/main" val="3151982080"/>
                    </a:ext>
                  </a:extLst>
                </a:gridCol>
                <a:gridCol w="426377">
                  <a:extLst>
                    <a:ext uri="{9D8B030D-6E8A-4147-A177-3AD203B41FA5}">
                      <a16:colId xmlns:a16="http://schemas.microsoft.com/office/drawing/2014/main" val="630536431"/>
                    </a:ext>
                  </a:extLst>
                </a:gridCol>
              </a:tblGrid>
              <a:tr h="194963">
                <a:tc gridSpan="2">
                  <a:txBody>
                    <a:bodyPr/>
                    <a:lstStyle/>
                    <a:p>
                      <a:r>
                        <a:rPr lang="en-GB" sz="1300">
                          <a:ln>
                            <a:noFill/>
                          </a:ln>
                          <a:effectLst/>
                        </a:rPr>
                        <a:t>GETTING ANOTHER JOB: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667" marR="626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64348"/>
                  </a:ext>
                </a:extLst>
              </a:tr>
              <a:tr h="557036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ln>
                            <a:noFill/>
                          </a:ln>
                          <a:effectLst/>
                        </a:rPr>
                        <a:t>Helping people get another job – job matching, running a programme of job fairs &amp; events programme, etc.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ln>
                            <a:noFill/>
                          </a:ln>
                          <a:effectLst/>
                        </a:rPr>
                        <a:t>Ensuring Kickstart is a success, establishing an online portal for job matching </a:t>
                      </a:r>
                      <a:endParaRPr lang="en-GB" sz="1100">
                        <a:effectLst/>
                      </a:endParaRPr>
                    </a:p>
                  </a:txBody>
                  <a:tcPr marL="62667" marR="62667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2667" marR="62667" marT="0" marB="0"/>
                </a:tc>
                <a:extLst>
                  <a:ext uri="{0D108BD9-81ED-4DB2-BD59-A6C34878D82A}">
                    <a16:rowId xmlns:a16="http://schemas.microsoft.com/office/drawing/2014/main" val="15718038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6F2E08-F576-438D-936D-B125552F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8574"/>
              </p:ext>
            </p:extLst>
          </p:nvPr>
        </p:nvGraphicFramePr>
        <p:xfrm>
          <a:off x="912667" y="4854076"/>
          <a:ext cx="4692649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273">
                  <a:extLst>
                    <a:ext uri="{9D8B030D-6E8A-4147-A177-3AD203B41FA5}">
                      <a16:colId xmlns:a16="http://schemas.microsoft.com/office/drawing/2014/main" val="3051207663"/>
                    </a:ext>
                  </a:extLst>
                </a:gridCol>
                <a:gridCol w="426376">
                  <a:extLst>
                    <a:ext uri="{9D8B030D-6E8A-4147-A177-3AD203B41FA5}">
                      <a16:colId xmlns:a16="http://schemas.microsoft.com/office/drawing/2014/main" val="137663254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  <a:effectLst/>
                        </a:rPr>
                        <a:t>INTO WORK BOARD: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7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ln>
                            <a:noFill/>
                          </a:ln>
                          <a:effectLst/>
                        </a:rPr>
                        <a:t>Supporting people with multiple barriers to work – reducing long-term unemployment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ln>
                            <a:noFill/>
                          </a:ln>
                          <a:effectLst/>
                        </a:rPr>
                        <a:t>Improvement of local authority services to tackle population well-being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Delivery of current programmes and the development and delivery of new shared projects</a:t>
                      </a:r>
                      <a:endParaRPr lang="en-GB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4944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EB68EB-2ED1-40AC-B30A-AC304ADAC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93863"/>
              </p:ext>
            </p:extLst>
          </p:nvPr>
        </p:nvGraphicFramePr>
        <p:xfrm>
          <a:off x="6151915" y="1572018"/>
          <a:ext cx="5125683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9961">
                  <a:extLst>
                    <a:ext uri="{9D8B030D-6E8A-4147-A177-3AD203B41FA5}">
                      <a16:colId xmlns:a16="http://schemas.microsoft.com/office/drawing/2014/main" val="3136573002"/>
                    </a:ext>
                  </a:extLst>
                </a:gridCol>
                <a:gridCol w="465722">
                  <a:extLst>
                    <a:ext uri="{9D8B030D-6E8A-4147-A177-3AD203B41FA5}">
                      <a16:colId xmlns:a16="http://schemas.microsoft.com/office/drawing/2014/main" val="243393003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200">
                          <a:ln>
                            <a:noFill/>
                          </a:ln>
                          <a:effectLst/>
                        </a:rPr>
                        <a:t>WORKING WITH EMPLOYERS, LOCALITIES &amp; SECTORS: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53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ln>
                            <a:noFill/>
                          </a:ln>
                          <a:effectLst/>
                        </a:rPr>
                        <a:t>Enhanced Account Management and rapid multi-agency response to redundancies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Regular (weekly) LA ‘Watch List / Touch Meetings’  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Employer Working Pathfinders – Bentley &amp; Airbus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Sector Package (when clear which sectors are greatest affected)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Localities Package (when clear which places are greatest affected)</a:t>
                      </a:r>
                      <a:endParaRPr lang="en-GB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622779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2317B5D8-5964-4496-A3C6-B7F6E3F3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CEAC552-42BF-4512-B0E6-6CA1ED31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910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A23F0AC-269E-49E7-80DF-0DE38CED9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56931"/>
              </p:ext>
            </p:extLst>
          </p:nvPr>
        </p:nvGraphicFramePr>
        <p:xfrm>
          <a:off x="6151915" y="2792160"/>
          <a:ext cx="5125683" cy="612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9961">
                  <a:extLst>
                    <a:ext uri="{9D8B030D-6E8A-4147-A177-3AD203B41FA5}">
                      <a16:colId xmlns:a16="http://schemas.microsoft.com/office/drawing/2014/main" val="163993794"/>
                    </a:ext>
                  </a:extLst>
                </a:gridCol>
                <a:gridCol w="465722">
                  <a:extLst>
                    <a:ext uri="{9D8B030D-6E8A-4147-A177-3AD203B41FA5}">
                      <a16:colId xmlns:a16="http://schemas.microsoft.com/office/drawing/2014/main" val="238626499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  <a:effectLst/>
                        </a:rPr>
                        <a:t>ENHANCED START-UP: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90724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ln>
                            <a:noFill/>
                          </a:ln>
                          <a:effectLst/>
                        </a:rPr>
                        <a:t>A stronger approach to entrepreneurial start-up / self-employment support.</a:t>
                      </a:r>
                      <a:endParaRPr lang="en-GB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64450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5B18B5-C33D-4FD1-8C45-D5D355DDF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907"/>
              </p:ext>
            </p:extLst>
          </p:nvPr>
        </p:nvGraphicFramePr>
        <p:xfrm>
          <a:off x="6151916" y="3552317"/>
          <a:ext cx="5125683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9961">
                  <a:extLst>
                    <a:ext uri="{9D8B030D-6E8A-4147-A177-3AD203B41FA5}">
                      <a16:colId xmlns:a16="http://schemas.microsoft.com/office/drawing/2014/main" val="2344161026"/>
                    </a:ext>
                  </a:extLst>
                </a:gridCol>
                <a:gridCol w="465722">
                  <a:extLst>
                    <a:ext uri="{9D8B030D-6E8A-4147-A177-3AD203B41FA5}">
                      <a16:colId xmlns:a16="http://schemas.microsoft.com/office/drawing/2014/main" val="5656652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  <a:effectLst/>
                        </a:rPr>
                        <a:t>SKILLS &amp; RETRAINING: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52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Establish and deliver coherent training programme aimed at target personas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Develop a subregional ‘Talent Opportunities Portal’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GB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74376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0E42E67-430C-4929-B312-59C09616B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06097"/>
              </p:ext>
            </p:extLst>
          </p:nvPr>
        </p:nvGraphicFramePr>
        <p:xfrm>
          <a:off x="6151916" y="4405398"/>
          <a:ext cx="5125683" cy="5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9961">
                  <a:extLst>
                    <a:ext uri="{9D8B030D-6E8A-4147-A177-3AD203B41FA5}">
                      <a16:colId xmlns:a16="http://schemas.microsoft.com/office/drawing/2014/main" val="2283558180"/>
                    </a:ext>
                  </a:extLst>
                </a:gridCol>
                <a:gridCol w="465722">
                  <a:extLst>
                    <a:ext uri="{9D8B030D-6E8A-4147-A177-3AD203B41FA5}">
                      <a16:colId xmlns:a16="http://schemas.microsoft.com/office/drawing/2014/main" val="20213450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  <a:effectLst/>
                        </a:rPr>
                        <a:t>INTELLIGENCE: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69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Continual development of the dashboard and sharing of labour market intelligence</a:t>
                      </a:r>
                      <a:endParaRPr lang="en-GB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7075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7AE0C5D-4C7B-4747-961E-2F9A9CB3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16314"/>
              </p:ext>
            </p:extLst>
          </p:nvPr>
        </p:nvGraphicFramePr>
        <p:xfrm>
          <a:off x="6151916" y="5131900"/>
          <a:ext cx="5125683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9961">
                  <a:extLst>
                    <a:ext uri="{9D8B030D-6E8A-4147-A177-3AD203B41FA5}">
                      <a16:colId xmlns:a16="http://schemas.microsoft.com/office/drawing/2014/main" val="2940893438"/>
                    </a:ext>
                  </a:extLst>
                </a:gridCol>
                <a:gridCol w="465722">
                  <a:extLst>
                    <a:ext uri="{9D8B030D-6E8A-4147-A177-3AD203B41FA5}">
                      <a16:colId xmlns:a16="http://schemas.microsoft.com/office/drawing/2014/main" val="34385115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  <a:effectLst/>
                        </a:rPr>
                        <a:t>COMMUNICATIONS &amp; MARKETING: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3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Communications campaigns</a:t>
                      </a:r>
                      <a:endParaRPr lang="en-GB" sz="1200">
                        <a:effectLst/>
                      </a:endParaRPr>
                    </a:p>
                    <a:p>
                      <a:r>
                        <a:rPr lang="en-GB" sz="1000">
                          <a:effectLst/>
                        </a:rPr>
                        <a:t>Develop a subregional ‘Talent Opportunities Portal’</a:t>
                      </a:r>
                      <a:r>
                        <a:rPr lang="en-GB" sz="100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endParaRPr lang="en-GB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399995"/>
                  </a:ext>
                </a:extLst>
              </a:tr>
            </a:tbl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2945FE76-1205-4BD2-AFDC-D2D1D298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075" y="462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B38F0DC0-9DD0-4F81-807B-1448AF3C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075" y="462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0B788F-AF25-4F44-BB76-60143D9C8FA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9E06D6-98A7-4897-80ED-FB7F6821A22D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32" name="Picture 31" descr="871 PPT Footer.jpg">
              <a:extLst>
                <a:ext uri="{FF2B5EF4-FFF2-40B4-BE49-F238E27FC236}">
                  <a16:creationId xmlns:a16="http://schemas.microsoft.com/office/drawing/2014/main" id="{30D7D837-4C5A-46A2-AD2B-AF5D583B9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4ED85C-28A6-49AA-BA3D-36BEFDF8BA7B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8D2B2D-077B-4A57-92BC-88CA3A5B1EB8}"/>
              </a:ext>
            </a:extLst>
          </p:cNvPr>
          <p:cNvSpPr txBox="1"/>
          <p:nvPr/>
        </p:nvSpPr>
        <p:spPr>
          <a:xfrm>
            <a:off x="909165" y="1505236"/>
            <a:ext cx="469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Extensive programme of support for people becoming unemployed due to </a:t>
            </a:r>
            <a:r>
              <a:rPr lang="en-GB" sz="2000" dirty="0" err="1"/>
              <a:t>Covid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134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406F-E89D-40C2-B4A1-D642103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900" dirty="0">
                <a:ea typeface="+mj-lt"/>
                <a:cs typeface="+mj-lt"/>
              </a:rPr>
              <a:t>S</a:t>
            </a:r>
            <a:r>
              <a:rPr lang="en-GB" sz="3900" dirty="0"/>
              <a:t>upporting business through the Growth 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63DE-08B2-4F42-8D5F-0D710C19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dirty="0"/>
              <a:t>Growth Hub supported 1200</a:t>
            </a:r>
            <a:r>
              <a:rPr lang="en-GB" b="1" dirty="0"/>
              <a:t> </a:t>
            </a:r>
            <a:r>
              <a:rPr lang="en-GB" dirty="0"/>
              <a:t>business March - September</a:t>
            </a:r>
            <a:endParaRPr lang="en-GB" dirty="0">
              <a:cs typeface="Calibri"/>
            </a:endParaRPr>
          </a:p>
          <a:p>
            <a:pPr>
              <a:lnSpc>
                <a:spcPct val="160000"/>
              </a:lnSpc>
            </a:pPr>
            <a:r>
              <a:rPr lang="en-GB" dirty="0">
                <a:cs typeface="Calibri"/>
              </a:rPr>
              <a:t>75% of enquiries for support in response to Covid-19</a:t>
            </a:r>
          </a:p>
          <a:p>
            <a:pPr>
              <a:lnSpc>
                <a:spcPct val="160000"/>
              </a:lnSpc>
            </a:pPr>
            <a:r>
              <a:rPr lang="en-GB" dirty="0">
                <a:cs typeface="Calibri"/>
              </a:rPr>
              <a:t>Signposted 700 to Covid-19 Gov.uk resources</a:t>
            </a:r>
          </a:p>
          <a:p>
            <a:pPr>
              <a:lnSpc>
                <a:spcPct val="160000"/>
              </a:lnSpc>
            </a:pPr>
            <a:r>
              <a:rPr lang="en-GB" dirty="0">
                <a:cs typeface="Calibri"/>
              </a:rPr>
              <a:t>Referred 350 to support programmes: 46% to finance/funding, 27% mentoring, 20% skills/training, 7% innovation</a:t>
            </a:r>
          </a:p>
          <a:p>
            <a:pPr>
              <a:lnSpc>
                <a:spcPct val="160000"/>
              </a:lnSpc>
            </a:pPr>
            <a:r>
              <a:rPr lang="en-GB" dirty="0"/>
              <a:t>20000 users of the Growth Hub website; 61000</a:t>
            </a:r>
            <a:r>
              <a:rPr lang="en-GB" b="1" dirty="0"/>
              <a:t> </a:t>
            </a:r>
            <a:r>
              <a:rPr lang="en-GB" dirty="0"/>
              <a:t>page views</a:t>
            </a:r>
          </a:p>
          <a:p>
            <a:pPr>
              <a:lnSpc>
                <a:spcPct val="160000"/>
              </a:lnSpc>
            </a:pPr>
            <a:r>
              <a:rPr lang="en-GB" dirty="0">
                <a:cs typeface="Calibri"/>
              </a:rPr>
              <a:t>Delivered a programme of webinars: restart, working safely and sector led</a:t>
            </a:r>
          </a:p>
          <a:p>
            <a:pPr>
              <a:lnSpc>
                <a:spcPct val="160000"/>
              </a:lnSpc>
            </a:pPr>
            <a:r>
              <a:rPr lang="en-GB" dirty="0">
                <a:cs typeface="Calibri"/>
              </a:rPr>
              <a:t>Working with our business networks, BIDs and regulatory bodies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03C6C-33D2-4765-A294-B504003C2E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7ECD50-3273-4888-895D-F1FA8F8F43B4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59FECDC5-E2DD-4897-8E26-FC90F52DF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656BE4-B9C9-4626-A8F0-F9BECF76DFEE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335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87E0-250C-4E25-8739-0AD6DCDA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/>
              <a:t>Supporting young people through The Pledge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F336-AE77-4013-866C-444569EA10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600"/>
              <a:t>Continuing engagement with schools, young people and employers through The Pledge</a:t>
            </a:r>
          </a:p>
          <a:p>
            <a:endParaRPr lang="en-GB" sz="2600"/>
          </a:p>
          <a:p>
            <a:r>
              <a:rPr lang="en-GB" sz="2600"/>
              <a:t>8,500 attended virtual careers Expos in Warrington and Macclesfield</a:t>
            </a:r>
          </a:p>
          <a:p>
            <a:endParaRPr lang="en-GB" sz="2600"/>
          </a:p>
          <a:p>
            <a:r>
              <a:rPr lang="en-GB" sz="2600"/>
              <a:t>Three more planned in for this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F8DC6-4171-41A4-8DA7-FFB8F9F157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1F1A13-1FD6-4B9D-AE14-1F038E26969C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3EC056E3-D5AF-495A-A363-42DFBCD9B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399A-F7D4-40C4-B295-8E1CA24ADF1F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70F2DA-5A15-469E-9097-BA759C849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7" b="5324"/>
          <a:stretch/>
        </p:blipFill>
        <p:spPr>
          <a:xfrm>
            <a:off x="5970563" y="1690688"/>
            <a:ext cx="6047156" cy="368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09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87E0-250C-4E25-8739-0AD6DCDA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Providing re-training through Accelerate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F336-AE77-4013-866C-444569EA10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£30 m Accelerate training programme to provide 40% of the cost of reskilling workforce</a:t>
            </a:r>
          </a:p>
          <a:p>
            <a:pPr>
              <a:spcBef>
                <a:spcPts val="0"/>
              </a:spcBef>
            </a:pPr>
            <a:endParaRPr lang="en-GB" sz="2400" dirty="0"/>
          </a:p>
          <a:p>
            <a:r>
              <a:rPr lang="en-GB" sz="2400" dirty="0"/>
              <a:t>LEP providing £600K to match £400K of European Funding to enable 100% funding of training in businesses employing fewer than 50 employees</a:t>
            </a:r>
          </a:p>
          <a:p>
            <a:pPr>
              <a:spcBef>
                <a:spcPts val="0"/>
              </a:spcBef>
            </a:pPr>
            <a:endParaRPr lang="en-GB" sz="2400" dirty="0"/>
          </a:p>
          <a:p>
            <a:r>
              <a:rPr lang="en-GB" sz="2400" dirty="0"/>
              <a:t>Review currently taking place to identify ways of streamlining the programme and making it more attractive to businesses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F8DC6-4171-41A4-8DA7-FFB8F9F157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1F1A13-1FD6-4B9D-AE14-1F038E26969C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7" name="Picture 6" descr="871 PPT Footer.jpg">
              <a:extLst>
                <a:ext uri="{FF2B5EF4-FFF2-40B4-BE49-F238E27FC236}">
                  <a16:creationId xmlns:a16="http://schemas.microsoft.com/office/drawing/2014/main" id="{3EC056E3-D5AF-495A-A363-42DFBCD9B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399A-F7D4-40C4-B295-8E1CA24ADF1F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FEDF720-11BA-4020-96B9-931150235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5" r="1704" b="7590"/>
          <a:stretch/>
        </p:blipFill>
        <p:spPr>
          <a:xfrm>
            <a:off x="6037767" y="1699956"/>
            <a:ext cx="5874832" cy="33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C1DF-411A-4B26-A197-63EDD8ED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463"/>
            <a:ext cx="10515600" cy="89260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cs typeface="Calibri Light"/>
              </a:rPr>
              <a:t>Supporting businesses through Marketing Cheshire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5B249-633D-4697-BA9A-44783A710C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298" y="230188"/>
            <a:ext cx="1006301" cy="10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BEAB0D-F7A9-439D-B15F-166219FB4743}"/>
              </a:ext>
            </a:extLst>
          </p:cNvPr>
          <p:cNvGrpSpPr/>
          <p:nvPr/>
        </p:nvGrpSpPr>
        <p:grpSpPr>
          <a:xfrm>
            <a:off x="0" y="6424246"/>
            <a:ext cx="12192000" cy="433754"/>
            <a:chOff x="0" y="6424246"/>
            <a:chExt cx="12192000" cy="433754"/>
          </a:xfrm>
        </p:grpSpPr>
        <p:pic>
          <p:nvPicPr>
            <p:cNvPr id="8" name="Picture 7" descr="871 PPT Footer.jpg">
              <a:extLst>
                <a:ext uri="{FF2B5EF4-FFF2-40B4-BE49-F238E27FC236}">
                  <a16:creationId xmlns:a16="http://schemas.microsoft.com/office/drawing/2014/main" id="{248A9E62-52B2-4189-B34D-0786BF20B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1FF4B0-DC43-42A9-969D-77E692674E1B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CDE830-733F-466C-8FD8-88ED2EAC0F49}"/>
              </a:ext>
            </a:extLst>
          </p:cNvPr>
          <p:cNvSpPr txBox="1"/>
          <p:nvPr/>
        </p:nvSpPr>
        <p:spPr>
          <a:xfrm>
            <a:off x="671480" y="1656590"/>
            <a:ext cx="6594294" cy="476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2900" dirty="0"/>
              <a:t>Working with LAs, BIDs and town councils on </a:t>
            </a:r>
            <a:r>
              <a:rPr lang="en-GB" sz="2900" b="1" i="1" dirty="0"/>
              <a:t>'Open for Business Together'</a:t>
            </a:r>
            <a:r>
              <a:rPr lang="en-GB" sz="2900" dirty="0"/>
              <a:t> comms campaign to showcase businesses who have innovated and are doing everything they can to be </a:t>
            </a:r>
            <a:r>
              <a:rPr lang="en-GB" sz="2900" dirty="0" err="1"/>
              <a:t>Covid</a:t>
            </a:r>
            <a:r>
              <a:rPr lang="en-GB" sz="2900" dirty="0"/>
              <a:t>-secure</a:t>
            </a:r>
            <a:endParaRPr lang="en-US" sz="2900" dirty="0"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2900" dirty="0">
                <a:cs typeface="Calibri"/>
              </a:rPr>
              <a:t>Continuing with a programme of webinars and forums with the BIDs to provide guidance on how businesses can adapt in line with the restrictions, and to showcase best practice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2900" dirty="0">
                <a:cs typeface="Calibri"/>
              </a:rPr>
              <a:t>Continuing to develop Autumn and Christmas communications to inspire residents and visitors and support local businesses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2900" dirty="0">
                <a:cs typeface="Calibri"/>
              </a:rPr>
              <a:t>Deliver marketing and communications to promote LEP recovery initiatives – Growth Hub, Pledge, Accelerate, Workforce Recovery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11" name="Picture 10" descr="A person sitting on a chair&#10;&#10;Description automatically generated">
            <a:extLst>
              <a:ext uri="{FF2B5EF4-FFF2-40B4-BE49-F238E27FC236}">
                <a16:creationId xmlns:a16="http://schemas.microsoft.com/office/drawing/2014/main" id="{4BF0523F-ACFE-444A-9EBC-7CA4EED9B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7"/>
          <a:stretch/>
        </p:blipFill>
        <p:spPr>
          <a:xfrm>
            <a:off x="7451124" y="1318790"/>
            <a:ext cx="4740876" cy="2621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0ECE8D-8B5A-6C46-869E-E59640927020}"/>
              </a:ext>
            </a:extLst>
          </p:cNvPr>
          <p:cNvSpPr txBox="1"/>
          <p:nvPr/>
        </p:nvSpPr>
        <p:spPr>
          <a:xfrm>
            <a:off x="7449221" y="1401205"/>
            <a:ext cx="47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sa Offc Serif Pro" panose="02010504030101020102" pitchFamily="2" charset="0"/>
              </a:rPr>
              <a:t>The cinema, just how you always wanted it to be</a:t>
            </a:r>
          </a:p>
          <a:p>
            <a:r>
              <a:rPr lang="en-US" sz="1600">
                <a:solidFill>
                  <a:schemeClr val="bg1"/>
                </a:solidFill>
                <a:latin typeface="Tisa Offc Serif Pro" panose="02010504030101020102" pitchFamily="2" charset="0"/>
              </a:rPr>
              <a:t>Enjoy #</a:t>
            </a:r>
            <a:r>
              <a:rPr lang="en-US" sz="1600" err="1">
                <a:solidFill>
                  <a:schemeClr val="bg1"/>
                </a:solidFill>
                <a:latin typeface="Tisa Offc Serif Pro" panose="02010504030101020102" pitchFamily="2" charset="0"/>
              </a:rPr>
              <a:t>socialdistancing</a:t>
            </a:r>
            <a:r>
              <a:rPr lang="en-US" sz="1600">
                <a:solidFill>
                  <a:schemeClr val="bg1"/>
                </a:solidFill>
                <a:latin typeface="Tisa Offc Serif Pro" panose="02010504030101020102" pitchFamily="2" charset="0"/>
              </a:rPr>
              <a:t> in Chester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4A941-3905-7B4A-B3F4-51857DCA947F}"/>
              </a:ext>
            </a:extLst>
          </p:cNvPr>
          <p:cNvSpPr/>
          <p:nvPr/>
        </p:nvSpPr>
        <p:spPr>
          <a:xfrm>
            <a:off x="9965649" y="3532504"/>
            <a:ext cx="5315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Tisa Offc Serif Pro" panose="02010504030101020102" pitchFamily="2" charset="0"/>
              </a:rPr>
              <a:t>@</a:t>
            </a:r>
            <a:r>
              <a:rPr lang="en-GB" sz="1600" err="1">
                <a:solidFill>
                  <a:schemeClr val="bg1"/>
                </a:solidFill>
                <a:latin typeface="Tisa Offc Serif Pro" panose="02010504030101020102" pitchFamily="2" charset="0"/>
              </a:rPr>
              <a:t>Storyhouse</a:t>
            </a:r>
            <a:r>
              <a:rPr lang="en-GB" sz="1600">
                <a:solidFill>
                  <a:schemeClr val="bg1"/>
                </a:solidFill>
                <a:latin typeface="Tisa Offc Serif Pro" panose="02010504030101020102" pitchFamily="2" charset="0"/>
              </a:rPr>
              <a:t> Chester</a:t>
            </a:r>
          </a:p>
        </p:txBody>
      </p:sp>
      <p:pic>
        <p:nvPicPr>
          <p:cNvPr id="15" name="Picture 2" descr="Beautiful young waitress with face protective mask working in exclusive restaurant. Coronavirus or Covid-19 concept.">
            <a:extLst>
              <a:ext uri="{FF2B5EF4-FFF2-40B4-BE49-F238E27FC236}">
                <a16:creationId xmlns:a16="http://schemas.microsoft.com/office/drawing/2014/main" id="{100F1155-ED6A-B94A-9C2F-5C212621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73" y="4150350"/>
            <a:ext cx="3407428" cy="22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8978-60CC-214A-9643-7065C1996A28}"/>
              </a:ext>
            </a:extLst>
          </p:cNvPr>
          <p:cNvSpPr txBox="1"/>
          <p:nvPr/>
        </p:nvSpPr>
        <p:spPr>
          <a:xfrm>
            <a:off x="8815059" y="4152403"/>
            <a:ext cx="13064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isa Offc Serif Pro" panose="02010504030101020102" pitchFamily="2" charset="0"/>
              </a:rPr>
              <a:t>11am is the new 11pm - 20 new brunch spots in Cheshire</a:t>
            </a:r>
          </a:p>
        </p:txBody>
      </p:sp>
    </p:spTree>
    <p:extLst>
      <p:ext uri="{BB962C8B-B14F-4D97-AF65-F5344CB8AC3E}">
        <p14:creationId xmlns:p14="http://schemas.microsoft.com/office/powerpoint/2010/main" val="181613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135A8CAAA9B41841BB1FF83994665" ma:contentTypeVersion="4" ma:contentTypeDescription="Create a new document." ma:contentTypeScope="" ma:versionID="70ef18c3d64db0179e0b0d6e869ff046">
  <xsd:schema xmlns:xsd="http://www.w3.org/2001/XMLSchema" xmlns:xs="http://www.w3.org/2001/XMLSchema" xmlns:p="http://schemas.microsoft.com/office/2006/metadata/properties" xmlns:ns3="6c953496-ae80-4808-84f2-91ea7e0f5f12" targetNamespace="http://schemas.microsoft.com/office/2006/metadata/properties" ma:root="true" ma:fieldsID="607f24da64fb2161734b2cd2b57aad06" ns3:_="">
    <xsd:import namespace="6c953496-ae80-4808-84f2-91ea7e0f5f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53496-ae80-4808-84f2-91ea7e0f5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5E1476-334E-4A29-AE9F-AA98C48CEA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2EAAD-04EB-40FE-87A8-91CDD1300A1D}">
  <ds:schemaRefs>
    <ds:schemaRef ds:uri="6c953496-ae80-4808-84f2-91ea7e0f5f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35D8A5-B209-4424-B727-D44149ADE96C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6c953496-ae80-4808-84f2-91ea7e0f5f1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1117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Tisa Offc Serif Pro</vt:lpstr>
      <vt:lpstr>Office Theme</vt:lpstr>
      <vt:lpstr>Covid-19 – Supporting the Economy through a second wave</vt:lpstr>
      <vt:lpstr>New national system of restrictions</vt:lpstr>
      <vt:lpstr>Impact on local economies</vt:lpstr>
      <vt:lpstr>In Summary</vt:lpstr>
      <vt:lpstr>Supporting the unemployed</vt:lpstr>
      <vt:lpstr>Supporting business through the Growth Hub</vt:lpstr>
      <vt:lpstr>Supporting young people through The Pledge</vt:lpstr>
      <vt:lpstr>Providing re-training through Accelerate</vt:lpstr>
      <vt:lpstr>Supporting businesses through Marketing Cheshire communications</vt:lpstr>
      <vt:lpstr>Delivering our capital programme</vt:lpstr>
      <vt:lpstr>Expanding our support offer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– Supporting the Economy through a second wave</dc:title>
  <dc:creator>Andy Hulme</dc:creator>
  <cp:lastModifiedBy>Jane Wilson</cp:lastModifiedBy>
  <cp:revision>6</cp:revision>
  <cp:lastPrinted>2020-10-13T09:22:04Z</cp:lastPrinted>
  <dcterms:created xsi:type="dcterms:W3CDTF">2020-10-08T10:02:57Z</dcterms:created>
  <dcterms:modified xsi:type="dcterms:W3CDTF">2020-10-22T11:00:05Z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0x01010087C135A8CAAA9B41841BB1FF83994665</vt:lpwstr>
  </property>
</Properties>
</file>