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6" r:id="rId7"/>
    <p:sldId id="258" r:id="rId8"/>
    <p:sldId id="260" r:id="rId9"/>
    <p:sldId id="261" r:id="rId10"/>
    <p:sldId id="262" r:id="rId11"/>
    <p:sldId id="259" r:id="rId12"/>
    <p:sldId id="269" r:id="rId13"/>
    <p:sldId id="267" r:id="rId14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52FAEA-624B-4166-81D9-CAC271FB52F3}" v="16" dt="2021-03-16T18:21:43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8640D-AC1D-4612-B047-B05F96FB712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185633D-CFDD-4E35-975C-EF84E45BEC19}">
      <dgm:prSet phldrT="[Text]"/>
      <dgm:spPr/>
      <dgm:t>
        <a:bodyPr/>
        <a:lstStyle/>
        <a:p>
          <a:r>
            <a:rPr lang="en-GB" dirty="0"/>
            <a:t>Skills &amp; Labour Markets</a:t>
          </a:r>
        </a:p>
      </dgm:t>
    </dgm:pt>
    <dgm:pt modelId="{FD7523C3-DC9C-4CB6-852A-E3159E1A8AE2}" type="parTrans" cxnId="{73B5E41B-9C0A-4D8C-A5BF-1C800D08CFB5}">
      <dgm:prSet/>
      <dgm:spPr/>
      <dgm:t>
        <a:bodyPr/>
        <a:lstStyle/>
        <a:p>
          <a:endParaRPr lang="en-GB"/>
        </a:p>
      </dgm:t>
    </dgm:pt>
    <dgm:pt modelId="{AE8914AF-D125-4ACC-BC2B-EA97F0A2A48B}" type="sibTrans" cxnId="{73B5E41B-9C0A-4D8C-A5BF-1C800D08CFB5}">
      <dgm:prSet/>
      <dgm:spPr/>
      <dgm:t>
        <a:bodyPr/>
        <a:lstStyle/>
        <a:p>
          <a:endParaRPr lang="en-GB"/>
        </a:p>
      </dgm:t>
    </dgm:pt>
    <dgm:pt modelId="{D2DD11D3-54DE-4CC8-A938-884A96AC25C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Young people</a:t>
          </a:r>
        </a:p>
      </dgm:t>
    </dgm:pt>
    <dgm:pt modelId="{188F91FB-4580-4A65-B7B0-2B9AEBE64862}" type="parTrans" cxnId="{4E8FFFD3-C940-472D-95F4-8155F0A5C090}">
      <dgm:prSet/>
      <dgm:spPr/>
      <dgm:t>
        <a:bodyPr/>
        <a:lstStyle/>
        <a:p>
          <a:endParaRPr lang="en-GB"/>
        </a:p>
      </dgm:t>
    </dgm:pt>
    <dgm:pt modelId="{84919E15-6FF6-419A-9EF8-7E93FD1563D9}" type="sibTrans" cxnId="{4E8FFFD3-C940-472D-95F4-8155F0A5C090}">
      <dgm:prSet/>
      <dgm:spPr/>
      <dgm:t>
        <a:bodyPr/>
        <a:lstStyle/>
        <a:p>
          <a:endParaRPr lang="en-GB"/>
        </a:p>
      </dgm:t>
    </dgm:pt>
    <dgm:pt modelId="{15AC6953-9C65-47A1-A9DD-82CA9159D0C1}">
      <dgm:prSet phldrT="[Text]"/>
      <dgm:spPr/>
      <dgm:t>
        <a:bodyPr/>
        <a:lstStyle/>
        <a:p>
          <a:r>
            <a:rPr lang="en-GB" dirty="0"/>
            <a:t>Innovation &amp; ideas</a:t>
          </a:r>
        </a:p>
      </dgm:t>
    </dgm:pt>
    <dgm:pt modelId="{3241ED36-1510-4082-B81A-24F727050460}" type="parTrans" cxnId="{008616BA-00A0-4251-9EC9-5B7530B62E97}">
      <dgm:prSet/>
      <dgm:spPr/>
      <dgm:t>
        <a:bodyPr/>
        <a:lstStyle/>
        <a:p>
          <a:endParaRPr lang="en-GB"/>
        </a:p>
      </dgm:t>
    </dgm:pt>
    <dgm:pt modelId="{A5D06EF3-9ED6-4B2B-8CDD-E487B0F862AA}" type="sibTrans" cxnId="{008616BA-00A0-4251-9EC9-5B7530B62E97}">
      <dgm:prSet/>
      <dgm:spPr/>
      <dgm:t>
        <a:bodyPr/>
        <a:lstStyle/>
        <a:p>
          <a:endParaRPr lang="en-GB"/>
        </a:p>
      </dgm:t>
    </dgm:pt>
    <dgm:pt modelId="{77025A5F-96A5-424B-BD2E-C198343D325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Energy innovation</a:t>
          </a:r>
        </a:p>
      </dgm:t>
    </dgm:pt>
    <dgm:pt modelId="{165C2163-B824-4642-9386-BB7E390814AA}" type="parTrans" cxnId="{29497A97-592D-4929-9C3C-6C7624882DA8}">
      <dgm:prSet/>
      <dgm:spPr/>
      <dgm:t>
        <a:bodyPr/>
        <a:lstStyle/>
        <a:p>
          <a:endParaRPr lang="en-GB"/>
        </a:p>
      </dgm:t>
    </dgm:pt>
    <dgm:pt modelId="{DA843A0F-94A7-4AF1-BE12-E5F701DB2C90}" type="sibTrans" cxnId="{29497A97-592D-4929-9C3C-6C7624882DA8}">
      <dgm:prSet/>
      <dgm:spPr/>
      <dgm:t>
        <a:bodyPr/>
        <a:lstStyle/>
        <a:p>
          <a:endParaRPr lang="en-GB"/>
        </a:p>
      </dgm:t>
    </dgm:pt>
    <dgm:pt modelId="{6F439745-989D-42CA-AEEE-A4C6CC7491AD}">
      <dgm:prSet phldrT="[Text]"/>
      <dgm:spPr/>
      <dgm:t>
        <a:bodyPr/>
        <a:lstStyle/>
        <a:p>
          <a:r>
            <a:rPr lang="en-GB" dirty="0"/>
            <a:t>Connectivity &amp; Infrastructure</a:t>
          </a:r>
        </a:p>
      </dgm:t>
    </dgm:pt>
    <dgm:pt modelId="{3584DA69-7A13-413F-818E-EEF861E1FDCB}" type="parTrans" cxnId="{43281394-3F07-406E-BC5F-93A62F0C8724}">
      <dgm:prSet/>
      <dgm:spPr/>
      <dgm:t>
        <a:bodyPr/>
        <a:lstStyle/>
        <a:p>
          <a:endParaRPr lang="en-GB"/>
        </a:p>
      </dgm:t>
    </dgm:pt>
    <dgm:pt modelId="{7125DF5E-0E51-41BE-98C5-AFAC752D3D93}" type="sibTrans" cxnId="{43281394-3F07-406E-BC5F-93A62F0C8724}">
      <dgm:prSet/>
      <dgm:spPr/>
      <dgm:t>
        <a:bodyPr/>
        <a:lstStyle/>
        <a:p>
          <a:endParaRPr lang="en-GB"/>
        </a:p>
      </dgm:t>
    </dgm:pt>
    <dgm:pt modelId="{A8420723-8E7C-4113-95D6-ADD688AF1E3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dirty="0"/>
            <a:t>Investment Pipeline business cases</a:t>
          </a:r>
        </a:p>
      </dgm:t>
    </dgm:pt>
    <dgm:pt modelId="{FD86214F-692B-4882-A5B0-8E145BA47A4D}" type="parTrans" cxnId="{13FA10C0-D69D-42B0-9FD6-F707776CF45D}">
      <dgm:prSet/>
      <dgm:spPr/>
      <dgm:t>
        <a:bodyPr/>
        <a:lstStyle/>
        <a:p>
          <a:endParaRPr lang="en-GB"/>
        </a:p>
      </dgm:t>
    </dgm:pt>
    <dgm:pt modelId="{DFFA881C-1B14-4527-BE2C-BB8A5471F026}" type="sibTrans" cxnId="{13FA10C0-D69D-42B0-9FD6-F707776CF45D}">
      <dgm:prSet/>
      <dgm:spPr/>
      <dgm:t>
        <a:bodyPr/>
        <a:lstStyle/>
        <a:p>
          <a:endParaRPr lang="en-GB"/>
        </a:p>
      </dgm:t>
    </dgm:pt>
    <dgm:pt modelId="{4073ADF1-1BB5-431C-BA82-F6FFB662A969}">
      <dgm:prSet phldrT="[Text]"/>
      <dgm:spPr/>
      <dgm:t>
        <a:bodyPr/>
        <a:lstStyle/>
        <a:p>
          <a:r>
            <a:rPr lang="en-GB" dirty="0"/>
            <a:t>Business Growth</a:t>
          </a:r>
        </a:p>
      </dgm:t>
    </dgm:pt>
    <dgm:pt modelId="{51189C1A-ED16-4767-83D1-10E08C119874}" type="parTrans" cxnId="{01668242-9D99-433E-BEBC-8A64036CEBC7}">
      <dgm:prSet/>
      <dgm:spPr/>
      <dgm:t>
        <a:bodyPr/>
        <a:lstStyle/>
        <a:p>
          <a:endParaRPr lang="en-GB"/>
        </a:p>
      </dgm:t>
    </dgm:pt>
    <dgm:pt modelId="{B6158260-55DA-4A42-B958-D51E0379E336}" type="sibTrans" cxnId="{01668242-9D99-433E-BEBC-8A64036CEBC7}">
      <dgm:prSet/>
      <dgm:spPr/>
      <dgm:t>
        <a:bodyPr/>
        <a:lstStyle/>
        <a:p>
          <a:endParaRPr lang="en-GB"/>
        </a:p>
      </dgm:t>
    </dgm:pt>
    <dgm:pt modelId="{619EF76B-AD6F-4214-8D72-2BB7932437A9}">
      <dgm:prSet phldrT="[Text]"/>
      <dgm:spPr/>
      <dgm:t>
        <a:bodyPr/>
        <a:lstStyle/>
        <a:p>
          <a:r>
            <a:rPr lang="en-GB" dirty="0"/>
            <a:t>Trade &amp; Investment</a:t>
          </a:r>
        </a:p>
      </dgm:t>
    </dgm:pt>
    <dgm:pt modelId="{DBA91671-7FE6-4E98-A7E9-B8580D8D0D33}" type="parTrans" cxnId="{E19343DA-267A-4253-9131-E5B0853CD235}">
      <dgm:prSet/>
      <dgm:spPr/>
      <dgm:t>
        <a:bodyPr/>
        <a:lstStyle/>
        <a:p>
          <a:endParaRPr lang="en-GB"/>
        </a:p>
      </dgm:t>
    </dgm:pt>
    <dgm:pt modelId="{7EB78C1B-159F-422F-B576-5EDFD0B5688B}" type="sibTrans" cxnId="{E19343DA-267A-4253-9131-E5B0853CD235}">
      <dgm:prSet/>
      <dgm:spPr/>
      <dgm:t>
        <a:bodyPr/>
        <a:lstStyle/>
        <a:p>
          <a:endParaRPr lang="en-GB"/>
        </a:p>
      </dgm:t>
    </dgm:pt>
    <dgm:pt modelId="{48904066-136F-4A90-9FD8-56592A5B4740}">
      <dgm:prSet phldrT="[Text]"/>
      <dgm:spPr/>
      <dgm:t>
        <a:bodyPr/>
        <a:lstStyle/>
        <a:p>
          <a:pPr>
            <a:lnSpc>
              <a:spcPct val="90000"/>
            </a:lnSpc>
          </a:pPr>
          <a:endParaRPr lang="en-GB" dirty="0"/>
        </a:p>
      </dgm:t>
    </dgm:pt>
    <dgm:pt modelId="{F67B6077-0EE0-4F6E-88B6-71EAE7A9B822}" type="parTrans" cxnId="{9BFE73A2-A5EF-4DF7-93FD-DA9F014445DE}">
      <dgm:prSet/>
      <dgm:spPr/>
      <dgm:t>
        <a:bodyPr/>
        <a:lstStyle/>
        <a:p>
          <a:endParaRPr lang="en-GB"/>
        </a:p>
      </dgm:t>
    </dgm:pt>
    <dgm:pt modelId="{BDC39AFE-3F5E-415C-93E3-69C5C84032D2}" type="sibTrans" cxnId="{9BFE73A2-A5EF-4DF7-93FD-DA9F014445DE}">
      <dgm:prSet/>
      <dgm:spPr/>
      <dgm:t>
        <a:bodyPr/>
        <a:lstStyle/>
        <a:p>
          <a:endParaRPr lang="en-GB"/>
        </a:p>
      </dgm:t>
    </dgm:pt>
    <dgm:pt modelId="{D4AD362B-CA55-4F20-B37F-6187F0C9CDC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Employers</a:t>
          </a:r>
        </a:p>
      </dgm:t>
    </dgm:pt>
    <dgm:pt modelId="{CBB74119-FF74-4658-AE03-B3301A05C8A0}" type="parTrans" cxnId="{69C38E51-F0EA-48FA-8AAA-6102623F9166}">
      <dgm:prSet/>
      <dgm:spPr/>
      <dgm:t>
        <a:bodyPr/>
        <a:lstStyle/>
        <a:p>
          <a:endParaRPr lang="en-GB"/>
        </a:p>
      </dgm:t>
    </dgm:pt>
    <dgm:pt modelId="{89DB61ED-79AA-4032-854E-85E213035391}" type="sibTrans" cxnId="{69C38E51-F0EA-48FA-8AAA-6102623F9166}">
      <dgm:prSet/>
      <dgm:spPr/>
      <dgm:t>
        <a:bodyPr/>
        <a:lstStyle/>
        <a:p>
          <a:endParaRPr lang="en-GB"/>
        </a:p>
      </dgm:t>
    </dgm:pt>
    <dgm:pt modelId="{048AF18C-542B-490D-AEE7-B8E23816F49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Economically inactive &amp; unemployed</a:t>
          </a:r>
        </a:p>
      </dgm:t>
    </dgm:pt>
    <dgm:pt modelId="{5A9DECBD-9529-46C0-A844-03BAE78A6927}" type="parTrans" cxnId="{CDA04CB5-5C88-4725-924F-6E5ADD33AA16}">
      <dgm:prSet/>
      <dgm:spPr/>
      <dgm:t>
        <a:bodyPr/>
        <a:lstStyle/>
        <a:p>
          <a:endParaRPr lang="en-GB"/>
        </a:p>
      </dgm:t>
    </dgm:pt>
    <dgm:pt modelId="{A0F4A927-757C-4635-BE95-EB89E2A1AAEF}" type="sibTrans" cxnId="{CDA04CB5-5C88-4725-924F-6E5ADD33AA16}">
      <dgm:prSet/>
      <dgm:spPr/>
      <dgm:t>
        <a:bodyPr/>
        <a:lstStyle/>
        <a:p>
          <a:endParaRPr lang="en-GB"/>
        </a:p>
      </dgm:t>
    </dgm:pt>
    <dgm:pt modelId="{6387554A-4F12-4F08-A53C-B5577E58671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Life Sciences – complex medicines</a:t>
          </a:r>
        </a:p>
      </dgm:t>
    </dgm:pt>
    <dgm:pt modelId="{0F0F303F-8EAD-487D-8B5D-382C1C44951E}" type="parTrans" cxnId="{5C841BCA-3B37-4053-8F26-6CC1A9AE6C30}">
      <dgm:prSet/>
      <dgm:spPr/>
      <dgm:t>
        <a:bodyPr/>
        <a:lstStyle/>
        <a:p>
          <a:endParaRPr lang="en-GB"/>
        </a:p>
      </dgm:t>
    </dgm:pt>
    <dgm:pt modelId="{25784240-6BD5-407B-A32E-0A9A493E6919}" type="sibTrans" cxnId="{5C841BCA-3B37-4053-8F26-6CC1A9AE6C30}">
      <dgm:prSet/>
      <dgm:spPr/>
      <dgm:t>
        <a:bodyPr/>
        <a:lstStyle/>
        <a:p>
          <a:endParaRPr lang="en-GB"/>
        </a:p>
      </dgm:t>
    </dgm:pt>
    <dgm:pt modelId="{9B8186D6-C343-41BC-BE32-B6F1C771C06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Manufacturing  - Industry 4.0 and AI</a:t>
          </a:r>
        </a:p>
      </dgm:t>
    </dgm:pt>
    <dgm:pt modelId="{6A473CC8-49B1-4CC4-90E3-9F5D3BEC2E46}" type="parTrans" cxnId="{D054860A-F5F6-4110-8B24-8CBD3BBB3A9E}">
      <dgm:prSet/>
      <dgm:spPr/>
      <dgm:t>
        <a:bodyPr/>
        <a:lstStyle/>
        <a:p>
          <a:endParaRPr lang="en-GB"/>
        </a:p>
      </dgm:t>
    </dgm:pt>
    <dgm:pt modelId="{3DEEE2CA-6AC2-4058-9D5E-134FF452866E}" type="sibTrans" cxnId="{D054860A-F5F6-4110-8B24-8CBD3BBB3A9E}">
      <dgm:prSet/>
      <dgm:spPr/>
      <dgm:t>
        <a:bodyPr/>
        <a:lstStyle/>
        <a:p>
          <a:endParaRPr lang="en-GB"/>
        </a:p>
      </dgm:t>
    </dgm:pt>
    <dgm:pt modelId="{3A783FFF-9EA0-4FE2-893B-B8F1A4FBB2AC}">
      <dgm:prSet phldrT="[Text]"/>
      <dgm:spPr/>
      <dgm:t>
        <a:bodyPr/>
        <a:lstStyle/>
        <a:p>
          <a:r>
            <a:rPr lang="en-GB" dirty="0"/>
            <a:t>Strengthening the Growth Hub</a:t>
          </a:r>
        </a:p>
      </dgm:t>
    </dgm:pt>
    <dgm:pt modelId="{835F8EFE-91C3-4586-9AC0-034B580E3ED9}" type="parTrans" cxnId="{0D98BEBC-1FDD-4287-8E0B-5261E198F3F6}">
      <dgm:prSet/>
      <dgm:spPr/>
      <dgm:t>
        <a:bodyPr/>
        <a:lstStyle/>
        <a:p>
          <a:endParaRPr lang="en-GB"/>
        </a:p>
      </dgm:t>
    </dgm:pt>
    <dgm:pt modelId="{0BA756BF-5D27-4037-B7BC-7895ACD94D8A}" type="sibTrans" cxnId="{0D98BEBC-1FDD-4287-8E0B-5261E198F3F6}">
      <dgm:prSet/>
      <dgm:spPr/>
      <dgm:t>
        <a:bodyPr/>
        <a:lstStyle/>
        <a:p>
          <a:endParaRPr lang="en-GB"/>
        </a:p>
      </dgm:t>
    </dgm:pt>
    <dgm:pt modelId="{88C2C744-57F6-4FB7-93DA-A8831B1F795D}">
      <dgm:prSet phldrT="[Text]"/>
      <dgm:spPr/>
      <dgm:t>
        <a:bodyPr/>
        <a:lstStyle/>
        <a:p>
          <a:r>
            <a:rPr lang="en-GB" dirty="0"/>
            <a:t>Supporting hard hit sectors</a:t>
          </a:r>
        </a:p>
      </dgm:t>
    </dgm:pt>
    <dgm:pt modelId="{FD6070FF-133D-493E-8E55-3E35A7221BAD}" type="parTrans" cxnId="{55903BD1-3C44-422A-95CF-40EA8BB8E40B}">
      <dgm:prSet/>
      <dgm:spPr/>
      <dgm:t>
        <a:bodyPr/>
        <a:lstStyle/>
        <a:p>
          <a:endParaRPr lang="en-GB"/>
        </a:p>
      </dgm:t>
    </dgm:pt>
    <dgm:pt modelId="{7FD7BF1E-24B2-481E-BABD-BC5D943DE5C9}" type="sibTrans" cxnId="{55903BD1-3C44-422A-95CF-40EA8BB8E40B}">
      <dgm:prSet/>
      <dgm:spPr/>
      <dgm:t>
        <a:bodyPr/>
        <a:lstStyle/>
        <a:p>
          <a:endParaRPr lang="en-GB"/>
        </a:p>
      </dgm:t>
    </dgm:pt>
    <dgm:pt modelId="{6BF5577A-1CCD-4B75-A92A-0034BBFE442C}">
      <dgm:prSet phldrT="[Text]"/>
      <dgm:spPr/>
      <dgm:t>
        <a:bodyPr/>
        <a:lstStyle/>
        <a:p>
          <a:r>
            <a:rPr lang="en-GB" dirty="0"/>
            <a:t>Promoting sustainable travel</a:t>
          </a:r>
        </a:p>
      </dgm:t>
    </dgm:pt>
    <dgm:pt modelId="{0F1CE741-F640-4F04-8D98-1951ABB7C2CD}" type="parTrans" cxnId="{2A5530DD-7DFC-4C96-849B-4E42F5F51CE8}">
      <dgm:prSet/>
      <dgm:spPr/>
      <dgm:t>
        <a:bodyPr/>
        <a:lstStyle/>
        <a:p>
          <a:endParaRPr lang="en-GB"/>
        </a:p>
      </dgm:t>
    </dgm:pt>
    <dgm:pt modelId="{4F32D238-6EAB-436D-8993-E22925E39FB9}" type="sibTrans" cxnId="{2A5530DD-7DFC-4C96-849B-4E42F5F51CE8}">
      <dgm:prSet/>
      <dgm:spPr/>
      <dgm:t>
        <a:bodyPr/>
        <a:lstStyle/>
        <a:p>
          <a:endParaRPr lang="en-GB"/>
        </a:p>
      </dgm:t>
    </dgm:pt>
    <dgm:pt modelId="{A8A0C675-4605-4D16-81C1-6179CBDD4AE9}">
      <dgm:prSet phldrT="[Text]"/>
      <dgm:spPr/>
      <dgm:t>
        <a:bodyPr/>
        <a:lstStyle/>
        <a:p>
          <a:r>
            <a:rPr lang="en-GB" dirty="0"/>
            <a:t>Boosting digital inclusivity &amp; connectivity</a:t>
          </a:r>
        </a:p>
      </dgm:t>
    </dgm:pt>
    <dgm:pt modelId="{15A3AAA2-00D9-46BF-9D39-1B7A1D310C19}" type="parTrans" cxnId="{3C4E90CF-BC22-4F06-99A3-5E943C75018B}">
      <dgm:prSet/>
      <dgm:spPr/>
      <dgm:t>
        <a:bodyPr/>
        <a:lstStyle/>
        <a:p>
          <a:endParaRPr lang="en-GB"/>
        </a:p>
      </dgm:t>
    </dgm:pt>
    <dgm:pt modelId="{6AB77ED0-B2D4-499A-B366-D66963E55F89}" type="sibTrans" cxnId="{3C4E90CF-BC22-4F06-99A3-5E943C75018B}">
      <dgm:prSet/>
      <dgm:spPr/>
      <dgm:t>
        <a:bodyPr/>
        <a:lstStyle/>
        <a:p>
          <a:endParaRPr lang="en-GB"/>
        </a:p>
      </dgm:t>
    </dgm:pt>
    <dgm:pt modelId="{0EFA44FE-317F-466F-9AF7-8773592F5CFA}" type="pres">
      <dgm:prSet presAssocID="{3948640D-AC1D-4612-B047-B05F96FB712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60DDED0-E17F-4E1C-8CC1-9AEC93FDD5A8}" type="pres">
      <dgm:prSet presAssocID="{3948640D-AC1D-4612-B047-B05F96FB7120}" presName="children" presStyleCnt="0"/>
      <dgm:spPr/>
    </dgm:pt>
    <dgm:pt modelId="{85C12376-4680-43A4-8EFD-01FC7F211457}" type="pres">
      <dgm:prSet presAssocID="{3948640D-AC1D-4612-B047-B05F96FB7120}" presName="child1group" presStyleCnt="0"/>
      <dgm:spPr/>
    </dgm:pt>
    <dgm:pt modelId="{9B21DB79-388B-498B-AAC4-9D0162EA948C}" type="pres">
      <dgm:prSet presAssocID="{3948640D-AC1D-4612-B047-B05F96FB7120}" presName="child1" presStyleLbl="bgAcc1" presStyleIdx="0" presStyleCnt="4" custLinFactNeighborX="-3313"/>
      <dgm:spPr/>
    </dgm:pt>
    <dgm:pt modelId="{5D720182-E215-4A09-883C-295D8CCBD7CB}" type="pres">
      <dgm:prSet presAssocID="{3948640D-AC1D-4612-B047-B05F96FB7120}" presName="child1Text" presStyleLbl="bgAcc1" presStyleIdx="0" presStyleCnt="4">
        <dgm:presLayoutVars>
          <dgm:bulletEnabled val="1"/>
        </dgm:presLayoutVars>
      </dgm:prSet>
      <dgm:spPr/>
    </dgm:pt>
    <dgm:pt modelId="{12DF30A4-27AC-41B1-AE4A-850DECFAB7E2}" type="pres">
      <dgm:prSet presAssocID="{3948640D-AC1D-4612-B047-B05F96FB7120}" presName="child2group" presStyleCnt="0"/>
      <dgm:spPr/>
    </dgm:pt>
    <dgm:pt modelId="{9F6AFBC9-0A55-4E83-BAB1-AC7F07ADB4CB}" type="pres">
      <dgm:prSet presAssocID="{3948640D-AC1D-4612-B047-B05F96FB7120}" presName="child2" presStyleLbl="bgAcc1" presStyleIdx="1" presStyleCnt="4" custLinFactNeighborX="2898" custLinFactNeighborY="320"/>
      <dgm:spPr/>
    </dgm:pt>
    <dgm:pt modelId="{A963643B-20D0-4B28-B85C-2FA635C41BA0}" type="pres">
      <dgm:prSet presAssocID="{3948640D-AC1D-4612-B047-B05F96FB7120}" presName="child2Text" presStyleLbl="bgAcc1" presStyleIdx="1" presStyleCnt="4">
        <dgm:presLayoutVars>
          <dgm:bulletEnabled val="1"/>
        </dgm:presLayoutVars>
      </dgm:prSet>
      <dgm:spPr/>
    </dgm:pt>
    <dgm:pt modelId="{BFB8391E-EB04-4C9F-A351-E3D86CBB7832}" type="pres">
      <dgm:prSet presAssocID="{3948640D-AC1D-4612-B047-B05F96FB7120}" presName="child3group" presStyleCnt="0"/>
      <dgm:spPr/>
    </dgm:pt>
    <dgm:pt modelId="{EB640541-FE0F-4F8F-87B8-556DBED78665}" type="pres">
      <dgm:prSet presAssocID="{3948640D-AC1D-4612-B047-B05F96FB7120}" presName="child3" presStyleLbl="bgAcc1" presStyleIdx="2" presStyleCnt="4" custLinFactNeighborX="4969"/>
      <dgm:spPr/>
    </dgm:pt>
    <dgm:pt modelId="{CCF725A7-B3FA-4959-B7C3-4235B62A6ED8}" type="pres">
      <dgm:prSet presAssocID="{3948640D-AC1D-4612-B047-B05F96FB7120}" presName="child3Text" presStyleLbl="bgAcc1" presStyleIdx="2" presStyleCnt="4">
        <dgm:presLayoutVars>
          <dgm:bulletEnabled val="1"/>
        </dgm:presLayoutVars>
      </dgm:prSet>
      <dgm:spPr/>
    </dgm:pt>
    <dgm:pt modelId="{2C205C27-FC50-4DB0-A606-1DE595302F5F}" type="pres">
      <dgm:prSet presAssocID="{3948640D-AC1D-4612-B047-B05F96FB7120}" presName="child4group" presStyleCnt="0"/>
      <dgm:spPr/>
    </dgm:pt>
    <dgm:pt modelId="{CA37F385-ED6A-4063-96E1-B626BE2759E2}" type="pres">
      <dgm:prSet presAssocID="{3948640D-AC1D-4612-B047-B05F96FB7120}" presName="child4" presStyleLbl="bgAcc1" presStyleIdx="3" presStyleCnt="4" custLinFactNeighborX="-4141" custLinFactNeighborY="-320"/>
      <dgm:spPr/>
    </dgm:pt>
    <dgm:pt modelId="{320EC955-C4FE-4039-A580-CD4552986FFC}" type="pres">
      <dgm:prSet presAssocID="{3948640D-AC1D-4612-B047-B05F96FB7120}" presName="child4Text" presStyleLbl="bgAcc1" presStyleIdx="3" presStyleCnt="4">
        <dgm:presLayoutVars>
          <dgm:bulletEnabled val="1"/>
        </dgm:presLayoutVars>
      </dgm:prSet>
      <dgm:spPr/>
    </dgm:pt>
    <dgm:pt modelId="{B6C577AA-6338-4E63-BF06-DCF2E7237D63}" type="pres">
      <dgm:prSet presAssocID="{3948640D-AC1D-4612-B047-B05F96FB7120}" presName="childPlaceholder" presStyleCnt="0"/>
      <dgm:spPr/>
    </dgm:pt>
    <dgm:pt modelId="{F0AEBFE5-C5C8-4ADC-BA70-6297B34EBE56}" type="pres">
      <dgm:prSet presAssocID="{3948640D-AC1D-4612-B047-B05F96FB7120}" presName="circle" presStyleCnt="0"/>
      <dgm:spPr/>
    </dgm:pt>
    <dgm:pt modelId="{4EA39DE5-D6FD-43E0-BA27-947972951643}" type="pres">
      <dgm:prSet presAssocID="{3948640D-AC1D-4612-B047-B05F96FB7120}" presName="quadrant1" presStyleLbl="node1" presStyleIdx="0" presStyleCnt="4" custLinFactNeighborX="-362" custLinFactNeighborY="-472">
        <dgm:presLayoutVars>
          <dgm:chMax val="1"/>
          <dgm:bulletEnabled val="1"/>
        </dgm:presLayoutVars>
      </dgm:prSet>
      <dgm:spPr/>
    </dgm:pt>
    <dgm:pt modelId="{385B69C6-B89A-4DA3-B6DE-A8A0CFBD066A}" type="pres">
      <dgm:prSet presAssocID="{3948640D-AC1D-4612-B047-B05F96FB712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DBC7E8A-1260-4E99-B9BB-595FB867CE64}" type="pres">
      <dgm:prSet presAssocID="{3948640D-AC1D-4612-B047-B05F96FB712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0339068-6A03-4B27-BF94-CE29BEA98179}" type="pres">
      <dgm:prSet presAssocID="{3948640D-AC1D-4612-B047-B05F96FB712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38776710-5C17-4673-A2BC-D4E1729205D9}" type="pres">
      <dgm:prSet presAssocID="{3948640D-AC1D-4612-B047-B05F96FB7120}" presName="quadrantPlaceholder" presStyleCnt="0"/>
      <dgm:spPr/>
    </dgm:pt>
    <dgm:pt modelId="{A1E1428F-71BD-4CDB-9343-62028A13EDE0}" type="pres">
      <dgm:prSet presAssocID="{3948640D-AC1D-4612-B047-B05F96FB7120}" presName="center1" presStyleLbl="fgShp" presStyleIdx="0" presStyleCnt="2"/>
      <dgm:spPr/>
    </dgm:pt>
    <dgm:pt modelId="{AB70D5B2-F88D-461C-8525-8CE1CF313DF6}" type="pres">
      <dgm:prSet presAssocID="{3948640D-AC1D-4612-B047-B05F96FB7120}" presName="center2" presStyleLbl="fgShp" presStyleIdx="1" presStyleCnt="2"/>
      <dgm:spPr/>
    </dgm:pt>
  </dgm:ptLst>
  <dgm:cxnLst>
    <dgm:cxn modelId="{EC5D1606-FE31-4B1C-913E-642526233508}" type="presOf" srcId="{6387554A-4F12-4F08-A53C-B5577E586714}" destId="{9F6AFBC9-0A55-4E83-BAB1-AC7F07ADB4CB}" srcOrd="0" destOrd="1" presId="urn:microsoft.com/office/officeart/2005/8/layout/cycle4"/>
    <dgm:cxn modelId="{E17E1606-4DFF-43B0-8795-FD9C557C678B}" type="presOf" srcId="{6BF5577A-1CCD-4B75-A92A-0034BBFE442C}" destId="{CCF725A7-B3FA-4959-B7C3-4235B62A6ED8}" srcOrd="1" destOrd="1" presId="urn:microsoft.com/office/officeart/2005/8/layout/cycle4"/>
    <dgm:cxn modelId="{D054860A-F5F6-4110-8B24-8CBD3BBB3A9E}" srcId="{15AC6953-9C65-47A1-A9DD-82CA9159D0C1}" destId="{9B8186D6-C343-41BC-BE32-B6F1C771C060}" srcOrd="2" destOrd="0" parTransId="{6A473CC8-49B1-4CC4-90E3-9F5D3BEC2E46}" sibTransId="{3DEEE2CA-6AC2-4058-9D5E-134FF452866E}"/>
    <dgm:cxn modelId="{466D270B-C8C5-4A60-B157-1E3797937ADD}" type="presOf" srcId="{6387554A-4F12-4F08-A53C-B5577E586714}" destId="{A963643B-20D0-4B28-B85C-2FA635C41BA0}" srcOrd="1" destOrd="1" presId="urn:microsoft.com/office/officeart/2005/8/layout/cycle4"/>
    <dgm:cxn modelId="{D1542611-AAF1-4840-AB40-6388C79F8F8D}" type="presOf" srcId="{3A783FFF-9EA0-4FE2-893B-B8F1A4FBB2AC}" destId="{CA37F385-ED6A-4063-96E1-B626BE2759E2}" srcOrd="0" destOrd="1" presId="urn:microsoft.com/office/officeart/2005/8/layout/cycle4"/>
    <dgm:cxn modelId="{73B5E41B-9C0A-4D8C-A5BF-1C800D08CFB5}" srcId="{3948640D-AC1D-4612-B047-B05F96FB7120}" destId="{6185633D-CFDD-4E35-975C-EF84E45BEC19}" srcOrd="0" destOrd="0" parTransId="{FD7523C3-DC9C-4CB6-852A-E3159E1A8AE2}" sibTransId="{AE8914AF-D125-4ACC-BC2B-EA97F0A2A48B}"/>
    <dgm:cxn modelId="{7DDB7723-916E-4492-A0AC-95ACE4546A33}" type="presOf" srcId="{6F439745-989D-42CA-AEEE-A4C6CC7491AD}" destId="{FDBC7E8A-1260-4E99-B9BB-595FB867CE64}" srcOrd="0" destOrd="0" presId="urn:microsoft.com/office/officeart/2005/8/layout/cycle4"/>
    <dgm:cxn modelId="{89F28124-AF61-4727-9B03-38CE972EC5F1}" type="presOf" srcId="{88C2C744-57F6-4FB7-93DA-A8831B1F795D}" destId="{320EC955-C4FE-4039-A580-CD4552986FFC}" srcOrd="1" destOrd="2" presId="urn:microsoft.com/office/officeart/2005/8/layout/cycle4"/>
    <dgm:cxn modelId="{286B0B35-90E0-462B-94A8-A8F92C7926DD}" type="presOf" srcId="{A8420723-8E7C-4113-95D6-ADD688AF1E3A}" destId="{EB640541-FE0F-4F8F-87B8-556DBED78665}" srcOrd="0" destOrd="0" presId="urn:microsoft.com/office/officeart/2005/8/layout/cycle4"/>
    <dgm:cxn modelId="{369F653B-A055-4800-91D4-9E5E32F4A3C1}" type="presOf" srcId="{A8420723-8E7C-4113-95D6-ADD688AF1E3A}" destId="{CCF725A7-B3FA-4959-B7C3-4235B62A6ED8}" srcOrd="1" destOrd="0" presId="urn:microsoft.com/office/officeart/2005/8/layout/cycle4"/>
    <dgm:cxn modelId="{84C80F41-FC95-4FD8-A007-236593587053}" type="presOf" srcId="{048AF18C-542B-490D-AEE7-B8E23816F498}" destId="{5D720182-E215-4A09-883C-295D8CCBD7CB}" srcOrd="1" destOrd="2" presId="urn:microsoft.com/office/officeart/2005/8/layout/cycle4"/>
    <dgm:cxn modelId="{01668242-9D99-433E-BEBC-8A64036CEBC7}" srcId="{3948640D-AC1D-4612-B047-B05F96FB7120}" destId="{4073ADF1-1BB5-431C-BA82-F6FFB662A969}" srcOrd="3" destOrd="0" parTransId="{51189C1A-ED16-4767-83D1-10E08C119874}" sibTransId="{B6158260-55DA-4A42-B958-D51E0379E336}"/>
    <dgm:cxn modelId="{EE6AB142-09A3-4E17-8C26-1974479E6278}" type="presOf" srcId="{48904066-136F-4A90-9FD8-56592A5B4740}" destId="{9B21DB79-388B-498B-AAC4-9D0162EA948C}" srcOrd="0" destOrd="3" presId="urn:microsoft.com/office/officeart/2005/8/layout/cycle4"/>
    <dgm:cxn modelId="{5051D449-C517-4256-9E2B-124A8CA0FCC6}" type="presOf" srcId="{3948640D-AC1D-4612-B047-B05F96FB7120}" destId="{0EFA44FE-317F-466F-9AF7-8773592F5CFA}" srcOrd="0" destOrd="0" presId="urn:microsoft.com/office/officeart/2005/8/layout/cycle4"/>
    <dgm:cxn modelId="{64D6A76A-6DAE-45D6-9002-7F8899859E31}" type="presOf" srcId="{77025A5F-96A5-424B-BD2E-C198343D3251}" destId="{A963643B-20D0-4B28-B85C-2FA635C41BA0}" srcOrd="1" destOrd="0" presId="urn:microsoft.com/office/officeart/2005/8/layout/cycle4"/>
    <dgm:cxn modelId="{69C38E51-F0EA-48FA-8AAA-6102623F9166}" srcId="{6185633D-CFDD-4E35-975C-EF84E45BEC19}" destId="{D4AD362B-CA55-4F20-B37F-6187F0C9CDCB}" srcOrd="1" destOrd="0" parTransId="{CBB74119-FF74-4658-AE03-B3301A05C8A0}" sibTransId="{89DB61ED-79AA-4032-854E-85E213035391}"/>
    <dgm:cxn modelId="{A4D7B88B-5249-463E-A0B1-BDBD6226CF00}" type="presOf" srcId="{D4AD362B-CA55-4F20-B37F-6187F0C9CDCB}" destId="{5D720182-E215-4A09-883C-295D8CCBD7CB}" srcOrd="1" destOrd="1" presId="urn:microsoft.com/office/officeart/2005/8/layout/cycle4"/>
    <dgm:cxn modelId="{01774D93-F1C7-4BDF-953C-A565B687B48B}" type="presOf" srcId="{88C2C744-57F6-4FB7-93DA-A8831B1F795D}" destId="{CA37F385-ED6A-4063-96E1-B626BE2759E2}" srcOrd="0" destOrd="2" presId="urn:microsoft.com/office/officeart/2005/8/layout/cycle4"/>
    <dgm:cxn modelId="{43281394-3F07-406E-BC5F-93A62F0C8724}" srcId="{3948640D-AC1D-4612-B047-B05F96FB7120}" destId="{6F439745-989D-42CA-AEEE-A4C6CC7491AD}" srcOrd="2" destOrd="0" parTransId="{3584DA69-7A13-413F-818E-EEF861E1FDCB}" sibTransId="{7125DF5E-0E51-41BE-98C5-AFAC752D3D93}"/>
    <dgm:cxn modelId="{29497A97-592D-4929-9C3C-6C7624882DA8}" srcId="{15AC6953-9C65-47A1-A9DD-82CA9159D0C1}" destId="{77025A5F-96A5-424B-BD2E-C198343D3251}" srcOrd="0" destOrd="0" parTransId="{165C2163-B824-4642-9386-BB7E390814AA}" sibTransId="{DA843A0F-94A7-4AF1-BE12-E5F701DB2C90}"/>
    <dgm:cxn modelId="{9BFE73A2-A5EF-4DF7-93FD-DA9F014445DE}" srcId="{6185633D-CFDD-4E35-975C-EF84E45BEC19}" destId="{48904066-136F-4A90-9FD8-56592A5B4740}" srcOrd="3" destOrd="0" parTransId="{F67B6077-0EE0-4F6E-88B6-71EAE7A9B822}" sibTransId="{BDC39AFE-3F5E-415C-93E3-69C5C84032D2}"/>
    <dgm:cxn modelId="{EEBE50A3-F527-4583-A72F-EC101465129A}" type="presOf" srcId="{48904066-136F-4A90-9FD8-56592A5B4740}" destId="{5D720182-E215-4A09-883C-295D8CCBD7CB}" srcOrd="1" destOrd="3" presId="urn:microsoft.com/office/officeart/2005/8/layout/cycle4"/>
    <dgm:cxn modelId="{C1F83AAB-083D-4D58-ABB8-A213FEB64E8F}" type="presOf" srcId="{4073ADF1-1BB5-431C-BA82-F6FFB662A969}" destId="{B0339068-6A03-4B27-BF94-CE29BEA98179}" srcOrd="0" destOrd="0" presId="urn:microsoft.com/office/officeart/2005/8/layout/cycle4"/>
    <dgm:cxn modelId="{A63C6EB2-3996-4B22-9317-D8306C3A4B1E}" type="presOf" srcId="{619EF76B-AD6F-4214-8D72-2BB7932437A9}" destId="{320EC955-C4FE-4039-A580-CD4552986FFC}" srcOrd="1" destOrd="0" presId="urn:microsoft.com/office/officeart/2005/8/layout/cycle4"/>
    <dgm:cxn modelId="{CDA04CB5-5C88-4725-924F-6E5ADD33AA16}" srcId="{6185633D-CFDD-4E35-975C-EF84E45BEC19}" destId="{048AF18C-542B-490D-AEE7-B8E23816F498}" srcOrd="2" destOrd="0" parTransId="{5A9DECBD-9529-46C0-A844-03BAE78A6927}" sibTransId="{A0F4A927-757C-4635-BE95-EB89E2A1AAEF}"/>
    <dgm:cxn modelId="{008616BA-00A0-4251-9EC9-5B7530B62E97}" srcId="{3948640D-AC1D-4612-B047-B05F96FB7120}" destId="{15AC6953-9C65-47A1-A9DD-82CA9159D0C1}" srcOrd="1" destOrd="0" parTransId="{3241ED36-1510-4082-B81A-24F727050460}" sibTransId="{A5D06EF3-9ED6-4B2B-8CDD-E487B0F862AA}"/>
    <dgm:cxn modelId="{0D98BEBC-1FDD-4287-8E0B-5261E198F3F6}" srcId="{4073ADF1-1BB5-431C-BA82-F6FFB662A969}" destId="{3A783FFF-9EA0-4FE2-893B-B8F1A4FBB2AC}" srcOrd="1" destOrd="0" parTransId="{835F8EFE-91C3-4586-9AC0-034B580E3ED9}" sibTransId="{0BA756BF-5D27-4037-B7BC-7895ACD94D8A}"/>
    <dgm:cxn modelId="{052D25BF-0847-4D5F-A5FA-F8FB18C6D550}" type="presOf" srcId="{6185633D-CFDD-4E35-975C-EF84E45BEC19}" destId="{4EA39DE5-D6FD-43E0-BA27-947972951643}" srcOrd="0" destOrd="0" presId="urn:microsoft.com/office/officeart/2005/8/layout/cycle4"/>
    <dgm:cxn modelId="{D679C9BF-DD26-45F3-AFFF-A3FD1A4C32AF}" type="presOf" srcId="{D4AD362B-CA55-4F20-B37F-6187F0C9CDCB}" destId="{9B21DB79-388B-498B-AAC4-9D0162EA948C}" srcOrd="0" destOrd="1" presId="urn:microsoft.com/office/officeart/2005/8/layout/cycle4"/>
    <dgm:cxn modelId="{13FA10C0-D69D-42B0-9FD6-F707776CF45D}" srcId="{6F439745-989D-42CA-AEEE-A4C6CC7491AD}" destId="{A8420723-8E7C-4113-95D6-ADD688AF1E3A}" srcOrd="0" destOrd="0" parTransId="{FD86214F-692B-4882-A5B0-8E145BA47A4D}" sibTransId="{DFFA881C-1B14-4527-BE2C-BB8A5471F026}"/>
    <dgm:cxn modelId="{6ED2E2C6-A3BF-4B0D-ADC1-F5ED3499D381}" type="presOf" srcId="{D2DD11D3-54DE-4CC8-A938-884A96AC25C9}" destId="{9B21DB79-388B-498B-AAC4-9D0162EA948C}" srcOrd="0" destOrd="0" presId="urn:microsoft.com/office/officeart/2005/8/layout/cycle4"/>
    <dgm:cxn modelId="{5C841BCA-3B37-4053-8F26-6CC1A9AE6C30}" srcId="{15AC6953-9C65-47A1-A9DD-82CA9159D0C1}" destId="{6387554A-4F12-4F08-A53C-B5577E586714}" srcOrd="1" destOrd="0" parTransId="{0F0F303F-8EAD-487D-8B5D-382C1C44951E}" sibTransId="{25784240-6BD5-407B-A32E-0A9A493E6919}"/>
    <dgm:cxn modelId="{38E586CA-C2F3-4A43-B798-1824D2331AFE}" type="presOf" srcId="{6BF5577A-1CCD-4B75-A92A-0034BBFE442C}" destId="{EB640541-FE0F-4F8F-87B8-556DBED78665}" srcOrd="0" destOrd="1" presId="urn:microsoft.com/office/officeart/2005/8/layout/cycle4"/>
    <dgm:cxn modelId="{561EAECC-B345-415C-A068-1F2C468FBA06}" type="presOf" srcId="{9B8186D6-C343-41BC-BE32-B6F1C771C060}" destId="{A963643B-20D0-4B28-B85C-2FA635C41BA0}" srcOrd="1" destOrd="2" presId="urn:microsoft.com/office/officeart/2005/8/layout/cycle4"/>
    <dgm:cxn modelId="{3C4E90CF-BC22-4F06-99A3-5E943C75018B}" srcId="{6F439745-989D-42CA-AEEE-A4C6CC7491AD}" destId="{A8A0C675-4605-4D16-81C1-6179CBDD4AE9}" srcOrd="2" destOrd="0" parTransId="{15A3AAA2-00D9-46BF-9D39-1B7A1D310C19}" sibTransId="{6AB77ED0-B2D4-499A-B366-D66963E55F89}"/>
    <dgm:cxn modelId="{55903BD1-3C44-422A-95CF-40EA8BB8E40B}" srcId="{4073ADF1-1BB5-431C-BA82-F6FFB662A969}" destId="{88C2C744-57F6-4FB7-93DA-A8831B1F795D}" srcOrd="2" destOrd="0" parTransId="{FD6070FF-133D-493E-8E55-3E35A7221BAD}" sibTransId="{7FD7BF1E-24B2-481E-BABD-BC5D943DE5C9}"/>
    <dgm:cxn modelId="{2A2D5DD1-A157-49D9-A5B6-DB9D13032A04}" type="presOf" srcId="{9B8186D6-C343-41BC-BE32-B6F1C771C060}" destId="{9F6AFBC9-0A55-4E83-BAB1-AC7F07ADB4CB}" srcOrd="0" destOrd="2" presId="urn:microsoft.com/office/officeart/2005/8/layout/cycle4"/>
    <dgm:cxn modelId="{4E8FFFD3-C940-472D-95F4-8155F0A5C090}" srcId="{6185633D-CFDD-4E35-975C-EF84E45BEC19}" destId="{D2DD11D3-54DE-4CC8-A938-884A96AC25C9}" srcOrd="0" destOrd="0" parTransId="{188F91FB-4580-4A65-B7B0-2B9AEBE64862}" sibTransId="{84919E15-6FF6-419A-9EF8-7E93FD1563D9}"/>
    <dgm:cxn modelId="{A0B4A0D5-8CD4-4281-AC49-18F91420C697}" type="presOf" srcId="{A8A0C675-4605-4D16-81C1-6179CBDD4AE9}" destId="{EB640541-FE0F-4F8F-87B8-556DBED78665}" srcOrd="0" destOrd="2" presId="urn:microsoft.com/office/officeart/2005/8/layout/cycle4"/>
    <dgm:cxn modelId="{E19343DA-267A-4253-9131-E5B0853CD235}" srcId="{4073ADF1-1BB5-431C-BA82-F6FFB662A969}" destId="{619EF76B-AD6F-4214-8D72-2BB7932437A9}" srcOrd="0" destOrd="0" parTransId="{DBA91671-7FE6-4E98-A7E9-B8580D8D0D33}" sibTransId="{7EB78C1B-159F-422F-B576-5EDFD0B5688B}"/>
    <dgm:cxn modelId="{4EA791DA-FE7F-48BB-A374-396807C7DD41}" type="presOf" srcId="{77025A5F-96A5-424B-BD2E-C198343D3251}" destId="{9F6AFBC9-0A55-4E83-BAB1-AC7F07ADB4CB}" srcOrd="0" destOrd="0" presId="urn:microsoft.com/office/officeart/2005/8/layout/cycle4"/>
    <dgm:cxn modelId="{C70092DC-E75D-4286-81D2-7396726E3DF1}" type="presOf" srcId="{D2DD11D3-54DE-4CC8-A938-884A96AC25C9}" destId="{5D720182-E215-4A09-883C-295D8CCBD7CB}" srcOrd="1" destOrd="0" presId="urn:microsoft.com/office/officeart/2005/8/layout/cycle4"/>
    <dgm:cxn modelId="{2A5530DD-7DFC-4C96-849B-4E42F5F51CE8}" srcId="{6F439745-989D-42CA-AEEE-A4C6CC7491AD}" destId="{6BF5577A-1CCD-4B75-A92A-0034BBFE442C}" srcOrd="1" destOrd="0" parTransId="{0F1CE741-F640-4F04-8D98-1951ABB7C2CD}" sibTransId="{4F32D238-6EAB-436D-8993-E22925E39FB9}"/>
    <dgm:cxn modelId="{E38977E6-4357-484D-9599-A1A0CA067414}" type="presOf" srcId="{048AF18C-542B-490D-AEE7-B8E23816F498}" destId="{9B21DB79-388B-498B-AAC4-9D0162EA948C}" srcOrd="0" destOrd="2" presId="urn:microsoft.com/office/officeart/2005/8/layout/cycle4"/>
    <dgm:cxn modelId="{EBC60CE8-B489-400E-98B9-E27E80B72710}" type="presOf" srcId="{15AC6953-9C65-47A1-A9DD-82CA9159D0C1}" destId="{385B69C6-B89A-4DA3-B6DE-A8A0CFBD066A}" srcOrd="0" destOrd="0" presId="urn:microsoft.com/office/officeart/2005/8/layout/cycle4"/>
    <dgm:cxn modelId="{B34454E9-B4F4-4EDE-BD88-3E06193C1DC9}" type="presOf" srcId="{3A783FFF-9EA0-4FE2-893B-B8F1A4FBB2AC}" destId="{320EC955-C4FE-4039-A580-CD4552986FFC}" srcOrd="1" destOrd="1" presId="urn:microsoft.com/office/officeart/2005/8/layout/cycle4"/>
    <dgm:cxn modelId="{C083AFF1-8AF3-4D3D-AD0C-7B00866CAE9B}" type="presOf" srcId="{619EF76B-AD6F-4214-8D72-2BB7932437A9}" destId="{CA37F385-ED6A-4063-96E1-B626BE2759E2}" srcOrd="0" destOrd="0" presId="urn:microsoft.com/office/officeart/2005/8/layout/cycle4"/>
    <dgm:cxn modelId="{15E6D2FA-4159-4CC4-A1DC-D78BCA03F720}" type="presOf" srcId="{A8A0C675-4605-4D16-81C1-6179CBDD4AE9}" destId="{CCF725A7-B3FA-4959-B7C3-4235B62A6ED8}" srcOrd="1" destOrd="2" presId="urn:microsoft.com/office/officeart/2005/8/layout/cycle4"/>
    <dgm:cxn modelId="{DC8C88CA-5B8C-4E85-9A0B-047C801BC430}" type="presParOf" srcId="{0EFA44FE-317F-466F-9AF7-8773592F5CFA}" destId="{360DDED0-E17F-4E1C-8CC1-9AEC93FDD5A8}" srcOrd="0" destOrd="0" presId="urn:microsoft.com/office/officeart/2005/8/layout/cycle4"/>
    <dgm:cxn modelId="{2EC91DE2-28E7-4D8A-B79D-A1EBF6CDC00F}" type="presParOf" srcId="{360DDED0-E17F-4E1C-8CC1-9AEC93FDD5A8}" destId="{85C12376-4680-43A4-8EFD-01FC7F211457}" srcOrd="0" destOrd="0" presId="urn:microsoft.com/office/officeart/2005/8/layout/cycle4"/>
    <dgm:cxn modelId="{AA99CEF0-79EB-4436-A6C7-FC8811FA3B13}" type="presParOf" srcId="{85C12376-4680-43A4-8EFD-01FC7F211457}" destId="{9B21DB79-388B-498B-AAC4-9D0162EA948C}" srcOrd="0" destOrd="0" presId="urn:microsoft.com/office/officeart/2005/8/layout/cycle4"/>
    <dgm:cxn modelId="{3BDC326B-D4B5-4D2D-8696-A0E8E484F6B1}" type="presParOf" srcId="{85C12376-4680-43A4-8EFD-01FC7F211457}" destId="{5D720182-E215-4A09-883C-295D8CCBD7CB}" srcOrd="1" destOrd="0" presId="urn:microsoft.com/office/officeart/2005/8/layout/cycle4"/>
    <dgm:cxn modelId="{DC9F433A-DA27-441E-B4F2-96F23B35B17C}" type="presParOf" srcId="{360DDED0-E17F-4E1C-8CC1-9AEC93FDD5A8}" destId="{12DF30A4-27AC-41B1-AE4A-850DECFAB7E2}" srcOrd="1" destOrd="0" presId="urn:microsoft.com/office/officeart/2005/8/layout/cycle4"/>
    <dgm:cxn modelId="{EAC2B20E-8604-4B4C-9F4B-FE2696F57D9C}" type="presParOf" srcId="{12DF30A4-27AC-41B1-AE4A-850DECFAB7E2}" destId="{9F6AFBC9-0A55-4E83-BAB1-AC7F07ADB4CB}" srcOrd="0" destOrd="0" presId="urn:microsoft.com/office/officeart/2005/8/layout/cycle4"/>
    <dgm:cxn modelId="{354E10A9-D459-4A8F-9DA2-37B3C1FAD51B}" type="presParOf" srcId="{12DF30A4-27AC-41B1-AE4A-850DECFAB7E2}" destId="{A963643B-20D0-4B28-B85C-2FA635C41BA0}" srcOrd="1" destOrd="0" presId="urn:microsoft.com/office/officeart/2005/8/layout/cycle4"/>
    <dgm:cxn modelId="{22A0C094-8EC8-4DBD-8E0F-BC9D2F1522A1}" type="presParOf" srcId="{360DDED0-E17F-4E1C-8CC1-9AEC93FDD5A8}" destId="{BFB8391E-EB04-4C9F-A351-E3D86CBB7832}" srcOrd="2" destOrd="0" presId="urn:microsoft.com/office/officeart/2005/8/layout/cycle4"/>
    <dgm:cxn modelId="{8AB3A930-EEA7-4AB0-877B-6A5BAC7D3366}" type="presParOf" srcId="{BFB8391E-EB04-4C9F-A351-E3D86CBB7832}" destId="{EB640541-FE0F-4F8F-87B8-556DBED78665}" srcOrd="0" destOrd="0" presId="urn:microsoft.com/office/officeart/2005/8/layout/cycle4"/>
    <dgm:cxn modelId="{623CAF13-EB44-499D-A56B-99032799E2CB}" type="presParOf" srcId="{BFB8391E-EB04-4C9F-A351-E3D86CBB7832}" destId="{CCF725A7-B3FA-4959-B7C3-4235B62A6ED8}" srcOrd="1" destOrd="0" presId="urn:microsoft.com/office/officeart/2005/8/layout/cycle4"/>
    <dgm:cxn modelId="{6422F210-5229-4692-8FE9-99C80630FD9C}" type="presParOf" srcId="{360DDED0-E17F-4E1C-8CC1-9AEC93FDD5A8}" destId="{2C205C27-FC50-4DB0-A606-1DE595302F5F}" srcOrd="3" destOrd="0" presId="urn:microsoft.com/office/officeart/2005/8/layout/cycle4"/>
    <dgm:cxn modelId="{7E84549B-9214-4DDD-91D4-E37DA3C36BFA}" type="presParOf" srcId="{2C205C27-FC50-4DB0-A606-1DE595302F5F}" destId="{CA37F385-ED6A-4063-96E1-B626BE2759E2}" srcOrd="0" destOrd="0" presId="urn:microsoft.com/office/officeart/2005/8/layout/cycle4"/>
    <dgm:cxn modelId="{732887F7-A450-4B00-BC6A-12306A2EF9C1}" type="presParOf" srcId="{2C205C27-FC50-4DB0-A606-1DE595302F5F}" destId="{320EC955-C4FE-4039-A580-CD4552986FFC}" srcOrd="1" destOrd="0" presId="urn:microsoft.com/office/officeart/2005/8/layout/cycle4"/>
    <dgm:cxn modelId="{962F3E1A-31B5-45A4-AE63-BD3E6F59039D}" type="presParOf" srcId="{360DDED0-E17F-4E1C-8CC1-9AEC93FDD5A8}" destId="{B6C577AA-6338-4E63-BF06-DCF2E7237D63}" srcOrd="4" destOrd="0" presId="urn:microsoft.com/office/officeart/2005/8/layout/cycle4"/>
    <dgm:cxn modelId="{479956A6-ACA7-49CB-BDC3-E5CB2E7B8979}" type="presParOf" srcId="{0EFA44FE-317F-466F-9AF7-8773592F5CFA}" destId="{F0AEBFE5-C5C8-4ADC-BA70-6297B34EBE56}" srcOrd="1" destOrd="0" presId="urn:microsoft.com/office/officeart/2005/8/layout/cycle4"/>
    <dgm:cxn modelId="{A9BAF441-1D20-4695-8EF4-A45E53C50963}" type="presParOf" srcId="{F0AEBFE5-C5C8-4ADC-BA70-6297B34EBE56}" destId="{4EA39DE5-D6FD-43E0-BA27-947972951643}" srcOrd="0" destOrd="0" presId="urn:microsoft.com/office/officeart/2005/8/layout/cycle4"/>
    <dgm:cxn modelId="{525A31E3-62EE-42F6-B62A-4C705B0573D5}" type="presParOf" srcId="{F0AEBFE5-C5C8-4ADC-BA70-6297B34EBE56}" destId="{385B69C6-B89A-4DA3-B6DE-A8A0CFBD066A}" srcOrd="1" destOrd="0" presId="urn:microsoft.com/office/officeart/2005/8/layout/cycle4"/>
    <dgm:cxn modelId="{665AFB2E-8F4F-4BBB-AACD-B1CE63C0EDEE}" type="presParOf" srcId="{F0AEBFE5-C5C8-4ADC-BA70-6297B34EBE56}" destId="{FDBC7E8A-1260-4E99-B9BB-595FB867CE64}" srcOrd="2" destOrd="0" presId="urn:microsoft.com/office/officeart/2005/8/layout/cycle4"/>
    <dgm:cxn modelId="{A3977007-8C44-49FB-976A-E2B03797283E}" type="presParOf" srcId="{F0AEBFE5-C5C8-4ADC-BA70-6297B34EBE56}" destId="{B0339068-6A03-4B27-BF94-CE29BEA98179}" srcOrd="3" destOrd="0" presId="urn:microsoft.com/office/officeart/2005/8/layout/cycle4"/>
    <dgm:cxn modelId="{EA07A9A0-F5FD-4996-851A-12166E242341}" type="presParOf" srcId="{F0AEBFE5-C5C8-4ADC-BA70-6297B34EBE56}" destId="{38776710-5C17-4673-A2BC-D4E1729205D9}" srcOrd="4" destOrd="0" presId="urn:microsoft.com/office/officeart/2005/8/layout/cycle4"/>
    <dgm:cxn modelId="{1D2097D7-318B-4E53-9614-C2BC92F9B8AC}" type="presParOf" srcId="{0EFA44FE-317F-466F-9AF7-8773592F5CFA}" destId="{A1E1428F-71BD-4CDB-9343-62028A13EDE0}" srcOrd="2" destOrd="0" presId="urn:microsoft.com/office/officeart/2005/8/layout/cycle4"/>
    <dgm:cxn modelId="{99ADF675-368A-42CB-9558-F3C4F3540BE8}" type="presParOf" srcId="{0EFA44FE-317F-466F-9AF7-8773592F5CFA}" destId="{AB70D5B2-F88D-461C-8525-8CE1CF313DF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40541-FE0F-4F8F-87B8-556DBED78665}">
      <dsp:nvSpPr>
        <dsp:cNvPr id="0" name=""/>
        <dsp:cNvSpPr/>
      </dsp:nvSpPr>
      <dsp:spPr>
        <a:xfrm>
          <a:off x="5042323" y="3684693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kern="1200" dirty="0"/>
            <a:t>Investment Pipeline business cases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Promoting sustainable travel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Boosting digital inclusivity &amp; connectivity</a:t>
          </a:r>
        </a:p>
      </dsp:txBody>
      <dsp:txXfrm>
        <a:off x="5883459" y="4156276"/>
        <a:ext cx="1797595" cy="1224300"/>
      </dsp:txXfrm>
    </dsp:sp>
    <dsp:sp modelId="{CA37F385-ED6A-4063-96E1-B626BE2759E2}">
      <dsp:nvSpPr>
        <dsp:cNvPr id="0" name=""/>
        <dsp:cNvSpPr/>
      </dsp:nvSpPr>
      <dsp:spPr>
        <a:xfrm>
          <a:off x="431019" y="3679144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Trade &amp; Investment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Strengthening the Growth Hub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Supporting hard hit sectors</a:t>
          </a:r>
        </a:p>
      </dsp:txBody>
      <dsp:txXfrm>
        <a:off x="469109" y="4150728"/>
        <a:ext cx="1797595" cy="1224300"/>
      </dsp:txXfrm>
    </dsp:sp>
    <dsp:sp modelId="{9F6AFBC9-0A55-4E83-BAB1-AC7F07ADB4CB}">
      <dsp:nvSpPr>
        <dsp:cNvPr id="0" name=""/>
        <dsp:cNvSpPr/>
      </dsp:nvSpPr>
      <dsp:spPr>
        <a:xfrm>
          <a:off x="4986886" y="5548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Energy innovation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Life Sciences – complex medicines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Manufacturing  - Industry 4.0 and AI</a:t>
          </a:r>
        </a:p>
      </dsp:txBody>
      <dsp:txXfrm>
        <a:off x="5828022" y="43638"/>
        <a:ext cx="1797595" cy="1224300"/>
      </dsp:txXfrm>
    </dsp:sp>
    <dsp:sp modelId="{9B21DB79-388B-498B-AAC4-9D0162EA948C}">
      <dsp:nvSpPr>
        <dsp:cNvPr id="0" name=""/>
        <dsp:cNvSpPr/>
      </dsp:nvSpPr>
      <dsp:spPr>
        <a:xfrm>
          <a:off x="453183" y="0"/>
          <a:ext cx="2676821" cy="17339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Young people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Employers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Economically inactive &amp; unemployed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491273" y="38090"/>
        <a:ext cx="1797595" cy="1224300"/>
      </dsp:txXfrm>
    </dsp:sp>
    <dsp:sp modelId="{4EA39DE5-D6FD-43E0-BA27-947972951643}">
      <dsp:nvSpPr>
        <dsp:cNvPr id="0" name=""/>
        <dsp:cNvSpPr/>
      </dsp:nvSpPr>
      <dsp:spPr>
        <a:xfrm>
          <a:off x="1655036" y="297789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Skills &amp; Labour Markets</a:t>
          </a:r>
        </a:p>
      </dsp:txBody>
      <dsp:txXfrm>
        <a:off x="2342246" y="984999"/>
        <a:ext cx="1659072" cy="1659072"/>
      </dsp:txXfrm>
    </dsp:sp>
    <dsp:sp modelId="{385B69C6-B89A-4DA3-B6DE-A8A0CFBD066A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Innovation &amp; ideas</a:t>
          </a:r>
        </a:p>
      </dsp:txBody>
      <dsp:txXfrm rot="-5400000">
        <a:off x="4118186" y="996074"/>
        <a:ext cx="1659072" cy="1659072"/>
      </dsp:txXfrm>
    </dsp:sp>
    <dsp:sp modelId="{FDBC7E8A-1260-4E99-B9BB-595FB867CE64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Connectivity &amp; Infrastructure</a:t>
          </a:r>
        </a:p>
      </dsp:txBody>
      <dsp:txXfrm rot="10800000">
        <a:off x="4118186" y="2763520"/>
        <a:ext cx="1659072" cy="1659072"/>
      </dsp:txXfrm>
    </dsp:sp>
    <dsp:sp modelId="{B0339068-6A03-4B27-BF94-CE29BEA98179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Business Growth</a:t>
          </a:r>
        </a:p>
      </dsp:txBody>
      <dsp:txXfrm rot="5400000">
        <a:off x="2350740" y="2763520"/>
        <a:ext cx="1659072" cy="1659072"/>
      </dsp:txXfrm>
    </dsp:sp>
    <dsp:sp modelId="{A1E1428F-71BD-4CDB-9343-62028A13EDE0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D5B2-F88D-461C-8525-8CE1CF313DF6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9E21AD1-36B3-4671-A9E7-492EC6F743D3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1F4A7B34-0B3C-495C-AD4D-728DC451C3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6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it’s important to stress that it’s not all bad. Large sections of the economy have continued to function after an initial period of adjustment (indeed NWBLT hosted a session a couple of weeks ago that heard from </a:t>
            </a:r>
            <a:r>
              <a:rPr lang="en-GB" dirty="0" err="1"/>
              <a:t>Encirc</a:t>
            </a:r>
            <a:r>
              <a:rPr lang="en-GB" dirty="0"/>
              <a:t>, Northern Rail and </a:t>
            </a:r>
            <a:r>
              <a:rPr lang="en-GB" dirty="0" err="1"/>
              <a:t>Bruntwood</a:t>
            </a:r>
            <a:r>
              <a:rPr lang="en-GB" dirty="0"/>
              <a:t> on how they had adapted and bounced back.</a:t>
            </a:r>
          </a:p>
          <a:p>
            <a:endParaRPr lang="en-GB" dirty="0"/>
          </a:p>
          <a:p>
            <a:r>
              <a:rPr lang="en-GB" dirty="0"/>
              <a:t>The crisis has accelerated a number of positive changes in how business, industry and consumers operate (shift to digital channels, move to cashless payments) which are likely to result in a boost to productivity, at least in the short term. We do have to be aware though of the risks that these shifts could in themselves leave some people behind. </a:t>
            </a:r>
          </a:p>
          <a:p>
            <a:endParaRPr lang="en-GB" dirty="0"/>
          </a:p>
          <a:p>
            <a:r>
              <a:rPr lang="en-GB" dirty="0"/>
              <a:t>And the pandemic has really stimulated innovation, not least in how we develop and trial vaccines!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B8541-E225-E44A-89E6-9D03E3E00F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12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A707F-1652-4633-9922-559AE9DA0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29B41-B6C8-4B53-822D-CEB558EF5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00EDD-4286-4B09-9FC0-A5FB0B24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C43EA-9C9F-4A78-BD56-1D4266DA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BB8A-DD50-4D9B-82E5-62DBE391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53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10EF-030E-47AC-AA6B-FE223922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9AFBE1-3E84-41CF-AE4F-0B43D3D8F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C75B4-B517-4946-BEAB-37A77CA8E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E2E27-CDD7-4DEA-AD30-7FE44E93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36182-CEAD-43CF-A9D8-66F9511B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5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E2F32E-CD05-4A42-B170-A622A9BC0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9AB49-BBEA-4B95-8ACC-4AA72A522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2FD14-9914-4D5C-A31C-27DB0D3C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083BB-754E-40E2-8E93-58B20CFB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05D4-D396-49C2-B3AC-76F0E62D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8ED9-05FB-41C7-A92B-03689438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C2644-71C6-4A32-8977-F6FB3CEB7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D1BE9-3EC5-438F-BA9F-D269A0436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61C7-6AB7-441D-8619-FD872E0B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57554-8942-4AEB-A54F-BE8B9BC3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4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9307-7E9E-45FE-BF01-467B2CC42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6D089-7364-4C4C-A7EC-9C1753F35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7CB0-3FD3-49F7-88DB-EBF48034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9787-3377-4A37-A39D-9CA9611DD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98F3D-21D6-44F1-9C4D-5A1BD5F6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05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0394-0817-47B3-838F-4D715FF5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866FE-305C-46B2-89CF-A65F0F04F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1D359-B65F-477F-B837-7A77B946D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901CD-934F-4AE7-9561-15812C92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876D3-1FF4-4762-9C69-37E19D58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FF230-6FBA-4398-B842-C16644F14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42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473AE-BA96-4D30-A3C8-A19F74C9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CBA0E6-F71F-4932-8EF9-787E5C25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F6F0D-39A9-42C0-8CDC-07C3DD815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7FAD7-00EC-4187-AFF5-67412F557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2D3F6-623E-4550-9E8F-00738A94A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E12EA-D48C-4ACD-8F62-DE94A368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438E0C-2D85-40E3-8B2A-EDC92305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C6AF4-2F0E-4D2A-9D26-246F31BAF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1B488-9D3B-468E-9D2F-483713B5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BA6B1-39EB-4951-8E8E-5D2091CE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770BF-245A-402A-907E-9AAA21C3C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A9746-5D42-4A03-8C7A-C71957A6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2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58E6E-DEEF-43AB-AA5C-00DF93B0C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1F6C7-6E85-42A9-B8AF-A7B4CD73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6B7B0-8664-44AE-94B0-9D79DA80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4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91D2-086B-43C3-88EA-9047861A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54DA-3137-4919-BDE9-F75D97093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8232-430A-41C4-A002-966972DB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60FFE1-A0B8-477B-A9C4-9FF92B50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7A9CC-6BA7-4619-A41A-1C1CEA868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21FAD-58DA-4845-BBA0-5DA0ECC55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41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2AA1-B304-4E77-821B-E52997AF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E4FAD-1AB8-4202-965A-15559601B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CC0C6-1614-41EC-A0A6-4148884964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E99207-3285-4A48-9EF5-411BCFFE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2E81C-32BD-4D8C-B2C7-A862C018A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986A7C-6DCC-411E-A7E8-000FCADD4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583F1-27E9-45D5-B869-6FE84EC1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12E1-7EF1-4A93-88F8-435A59514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56A9-E1CC-4D7C-9706-974176806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940C4-B04E-4A28-B2FF-42310ACDACA6}" type="datetimeFigureOut">
              <a:rPr lang="en-GB" smtClean="0"/>
              <a:t>15/04/2021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7735D-9534-4B1B-8E61-927D6A904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B3461-F923-484A-832E-2BB08DFD3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D9226-07B8-42D8-A6E1-4BC68125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75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3384-0B35-42D5-8547-9681ECB5C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433" y="1701338"/>
            <a:ext cx="4882342" cy="2096656"/>
          </a:xfrm>
        </p:spPr>
        <p:txBody>
          <a:bodyPr>
            <a:normAutofit fontScale="90000"/>
          </a:bodyPr>
          <a:lstStyle/>
          <a:p>
            <a:r>
              <a:rPr lang="en-GB" dirty="0"/>
              <a:t>Building Back Better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C950A-412F-48B7-B18F-7C8EB2116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716" y="4251837"/>
            <a:ext cx="5596810" cy="1655762"/>
          </a:xfrm>
        </p:spPr>
        <p:txBody>
          <a:bodyPr>
            <a:normAutofit/>
          </a:bodyPr>
          <a:lstStyle/>
          <a:p>
            <a:r>
              <a:rPr lang="en-GB" dirty="0"/>
              <a:t>Accelerating Recovery Post Pandemic</a:t>
            </a:r>
          </a:p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0222F7-3B75-4C6D-B922-D3A036D0E1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1864" y="357149"/>
            <a:ext cx="1300513" cy="128545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57DE25-3F25-46E2-867D-0C26CC42FAFB}"/>
              </a:ext>
            </a:extLst>
          </p:cNvPr>
          <p:cNvGrpSpPr/>
          <p:nvPr/>
        </p:nvGrpSpPr>
        <p:grpSpPr>
          <a:xfrm>
            <a:off x="0" y="6532684"/>
            <a:ext cx="6096000" cy="325316"/>
            <a:chOff x="0" y="6424246"/>
            <a:chExt cx="12192000" cy="433754"/>
          </a:xfrm>
        </p:grpSpPr>
        <p:pic>
          <p:nvPicPr>
            <p:cNvPr id="6" name="Picture 5" descr="871 PPT Footer.jpg">
              <a:extLst>
                <a:ext uri="{FF2B5EF4-FFF2-40B4-BE49-F238E27FC236}">
                  <a16:creationId xmlns:a16="http://schemas.microsoft.com/office/drawing/2014/main" id="{9E179451-B980-4163-B37D-65F53D2000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394740-EC2B-44C3-AFF1-3C64CEC4F14F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928B44-7F27-4860-88AC-05F46C91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38874A-3E9B-4524-8C53-F630D0A21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03" y="5372207"/>
            <a:ext cx="910787" cy="847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AB384F-F1D8-4B15-B791-E86D1CAF7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082" y="5372208"/>
            <a:ext cx="809739" cy="847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0AB04C-3D5B-4D50-A7F1-AE194333A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422" y="5400675"/>
            <a:ext cx="934192" cy="819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DAF023-E3FE-44A1-9F58-3A94F90722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0461" y="5372208"/>
            <a:ext cx="975764" cy="847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2BF957-C7F7-4418-ABEE-AE7BEDD2A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08585" y="5446965"/>
            <a:ext cx="1517448" cy="61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70716" cy="4733975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Launch of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 &amp; Inclusive Growth Commission (</a:t>
            </a:r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2020)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Accelerating investment in Cheshire Science Corridor Enterprise Zone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11,000 learners benefiting from Local Growth Fund Skills investments by December 2021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Case for Institute of Technology submitted by April 2022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£1m+ in capital grants provided to Cheshire &amp; Warrington SMEs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£1.5m invested in development of business cases for new and improved infrastructure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695342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1933BB8-B65E-4EAE-B5BC-181DFEA80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13" y="571459"/>
            <a:ext cx="952648" cy="944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19516F-4AEE-4B81-A279-3F58449E9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079" y="571459"/>
            <a:ext cx="1011323" cy="983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8A3F1-60A2-4D6B-9D7F-E28EB43FB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916" y="494445"/>
            <a:ext cx="1102754" cy="1083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6056C7-98F0-40EA-ACA4-246D427436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342" y="494445"/>
            <a:ext cx="1011322" cy="10590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6B38954-1593-4196-98F7-F425E9BCA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4162" y="571459"/>
            <a:ext cx="1102754" cy="9673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13C155-22FC-48FD-B19E-232FEDD52C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8295" y="2011209"/>
            <a:ext cx="2094399" cy="62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34BC68-2D26-42DD-ADF1-CB0DDAC7EF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1321" y="2991595"/>
            <a:ext cx="2548349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0D36-4F0A-46B0-A2DB-875000C2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Purpose of the Recovery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EBE0-4148-4F72-B18D-660EA783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Sets out the LEP’s role in delivering the new sub-regional vision – making Cheshire and Warrington the UK’s most </a:t>
            </a:r>
            <a:r>
              <a:rPr lang="en-GB" b="1" dirty="0"/>
              <a:t>‘Healthy, Sustainable, Inclusive and Fast Growing Economy’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Contains a mixture of long-term strategic vision, medium-term pathways and short-term deliverables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pPr>
              <a:lnSpc>
                <a:spcPct val="100000"/>
              </a:lnSpc>
            </a:pPr>
            <a:r>
              <a:rPr lang="en-GB" dirty="0"/>
              <a:t>Identifies practical steps that can be taken in the short term to get the economy moving and people back in employment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71D190-D070-4276-BF47-25CE905BD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203" y="230188"/>
            <a:ext cx="740984" cy="7324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677EAED-769E-4009-8C0C-32D7F606EF45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6" name="Picture 5" descr="871 PPT Footer.jpg">
              <a:extLst>
                <a:ext uri="{FF2B5EF4-FFF2-40B4-BE49-F238E27FC236}">
                  <a16:creationId xmlns:a16="http://schemas.microsoft.com/office/drawing/2014/main" id="{CEE0AAFB-21FB-429C-86EA-3ACB5351B4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077EA99-B124-4105-96DE-7AA24AEE8FF3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40227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9D70CC-D93C-9E46-9E88-5F23AA36F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379" y="1757449"/>
            <a:ext cx="4718050" cy="4377344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Large sections of economy continued to function after an initial period of adjustment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 err="1"/>
              <a:t>Covid</a:t>
            </a:r>
            <a:r>
              <a:rPr lang="en-GB" sz="2400" dirty="0"/>
              <a:t> has Accelerated change in how business and industry operates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Stimulating innovation</a:t>
            </a:r>
            <a:endParaRPr lang="en-GB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A508F70-DE1B-7D49-8D1A-DD7B1F50F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151378"/>
            <a:ext cx="3458080" cy="1930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13EF5A0-3A83-D649-AA8A-84D32A30A9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0383" y="179355"/>
            <a:ext cx="3169737" cy="277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76BA8A5-BA81-5D43-AD1E-CFAC69F9BC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653" y="3300413"/>
            <a:ext cx="3883178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3755B30-9C94-4CD6-BFAC-615FF937C85F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13" name="Picture 12" descr="871 PPT Footer.jpg">
              <a:extLst>
                <a:ext uri="{FF2B5EF4-FFF2-40B4-BE49-F238E27FC236}">
                  <a16:creationId xmlns:a16="http://schemas.microsoft.com/office/drawing/2014/main" id="{6A918558-F91D-4672-AC7D-1F64CDF40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B546CD-0F4F-4C3F-9C36-80F935F1E69F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D726169-EB90-45B5-92BC-5BFFCAF003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955" y="6235"/>
            <a:ext cx="3529125" cy="201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ACB89FC-CFE6-9D48-93E0-CC07875E785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266342"/>
            <a:ext cx="3219449" cy="226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D6D33E4-9E3E-4D2F-89EA-D07FB8B7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63" y="125871"/>
            <a:ext cx="5102629" cy="1340892"/>
          </a:xfrm>
        </p:spPr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Building on underlying economic strengths</a:t>
            </a:r>
          </a:p>
        </p:txBody>
      </p:sp>
    </p:spTree>
    <p:extLst>
      <p:ext uri="{BB962C8B-B14F-4D97-AF65-F5344CB8AC3E}">
        <p14:creationId xmlns:p14="http://schemas.microsoft.com/office/powerpoint/2010/main" val="36396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wider public sector and civil society as they lead the recovery in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and wellbeing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our communities, including the mental wellbeing of workers and business owners. 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Demonstrating that Cheshire and Warrington is at the heart of the Green Industrial Revolution</a:t>
            </a:r>
            <a:r>
              <a:rPr lang="en-GB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ready to deliver the government’s 10-Point Plan with</a:t>
            </a:r>
            <a:r>
              <a:rPr lang="en-GB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clear proposals for decarbonising our economy and creating green jobs.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Unlocking investment to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 opportunity and growth for all our communities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levelling up economic disparities, supporting those sectors hardest hit by the Covid-19 pandemic to recover, and boosting our town centres and high streets.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85C319D-9FFE-478E-B770-F90AAEA8A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203" y="230188"/>
            <a:ext cx="740984" cy="7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69" y="249995"/>
            <a:ext cx="6194106" cy="1480332"/>
          </a:xfrm>
        </p:spPr>
        <p:txBody>
          <a:bodyPr anchor="ctr">
            <a:normAutofit/>
          </a:bodyPr>
          <a:lstStyle/>
          <a:p>
            <a:r>
              <a:rPr lang="en-GB" sz="3600" dirty="0"/>
              <a:t>Health &amp; Wellbeing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50" y="2213318"/>
            <a:ext cx="6565937" cy="3391999"/>
          </a:xfrm>
        </p:spPr>
        <p:txBody>
          <a:bodyPr anchor="ctr"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businesses to adapt and stay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Covid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-secure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Becoming a global leader in complex medicines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wider public sector and civil society efforts to boost health and wellbeing of communities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 support for mental wellbeing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workers and business owners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D67FA3-8AC0-4A27-9573-F6D8ECD5F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309" y="1160748"/>
            <a:ext cx="3762375" cy="1647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4723A9-2300-4660-804F-8D026A2C00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432" y="4776497"/>
            <a:ext cx="3905252" cy="1647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9EC961-D84B-4C49-AB09-F4985914B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6" y="2912028"/>
            <a:ext cx="3905251" cy="1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2262" cy="435133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Putting Cheshire and Warrington at the heart of the Green Industrial Revolution – supporting and advocating for key business cases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with employers and training providers to understand the skills and employment opportunities</a:t>
            </a: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Initially focussing on the hydrogen economy, new nuclear, smart energy systems and role of natural capital in decarbonisation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B6BD61-EF7D-4435-A07E-A767A3AC5E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452" y="67218"/>
            <a:ext cx="2950068" cy="4195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0704B253-AB87-45E5-9215-9992C60822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092" y="1988595"/>
            <a:ext cx="3357187" cy="2238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88D32-B44B-46EE-B370-0A53CC7D30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9593" y="3064057"/>
            <a:ext cx="2224690" cy="3112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BB8E0A-1045-4FDA-883A-4FA7CB35CE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228" y="4214924"/>
            <a:ext cx="3080307" cy="217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42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3531" cy="4351338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Getting people, especially the young, back into work, post-pandemic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Inspiring young people to get the skills they need for the modern economy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Capitalising on the opportunity presented by HS2 and Northern Powerhouse Rail (High Speed Growth Corridor)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the reinvention of town centres and high streets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0D296C9-7749-43A6-84DE-196A78915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47" y="1004806"/>
            <a:ext cx="4201904" cy="2330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9BD361-5435-480A-9FE7-208186786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06" y="3470356"/>
            <a:ext cx="4201903" cy="255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58" y="2642941"/>
            <a:ext cx="3018905" cy="1325563"/>
          </a:xfrm>
        </p:spPr>
        <p:txBody>
          <a:bodyPr/>
          <a:lstStyle/>
          <a:p>
            <a:r>
              <a:rPr lang="en-GB" dirty="0"/>
              <a:t>Foundations for growth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85C319D-9FFE-478E-B770-F90AAEA8A9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5203" y="230188"/>
            <a:ext cx="740984" cy="73240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3120317-B078-4890-B5D5-69B4E9111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57748"/>
              </p:ext>
            </p:extLst>
          </p:nvPr>
        </p:nvGraphicFramePr>
        <p:xfrm>
          <a:off x="319620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188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4B6-8023-42E4-AAE2-A5BFF36D8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50B19-A419-445A-B382-E31A66EBB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3531" cy="435133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Growth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a new export strategy and peer to peer networking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our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connectivity and infrastructure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delivering our Digital Infrastructure Strategy, and investing in our transport network, especially active travel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Putting </a:t>
            </a:r>
            <a:r>
              <a:rPr lang="en-GB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innovaton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ideas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 the heart of our growth by investing in the Science Corridor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Improving our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and labour markets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investing in the Accelerate and Institute of Technology programmes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015551D-518F-4878-B23F-AA450529DE13}"/>
              </a:ext>
            </a:extLst>
          </p:cNvPr>
          <p:cNvGrpSpPr/>
          <p:nvPr/>
        </p:nvGrpSpPr>
        <p:grpSpPr>
          <a:xfrm>
            <a:off x="0" y="6532684"/>
            <a:ext cx="12192000" cy="325316"/>
            <a:chOff x="0" y="6424246"/>
            <a:chExt cx="12192000" cy="433754"/>
          </a:xfrm>
        </p:grpSpPr>
        <p:pic>
          <p:nvPicPr>
            <p:cNvPr id="5" name="Picture 4" descr="871 PPT Footer.jpg">
              <a:extLst>
                <a:ext uri="{FF2B5EF4-FFF2-40B4-BE49-F238E27FC236}">
                  <a16:creationId xmlns:a16="http://schemas.microsoft.com/office/drawing/2014/main" id="{ECE4A530-63B4-4481-BFEE-26B105CA3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384" b="22130"/>
            <a:stretch/>
          </p:blipFill>
          <p:spPr>
            <a:xfrm>
              <a:off x="0" y="6424246"/>
              <a:ext cx="9144000" cy="43375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6EAEB9-3ADE-4A53-B645-68FE561453F6}"/>
                </a:ext>
              </a:extLst>
            </p:cNvPr>
            <p:cNvSpPr/>
            <p:nvPr/>
          </p:nvSpPr>
          <p:spPr>
            <a:xfrm>
              <a:off x="8417169" y="6424246"/>
              <a:ext cx="3774831" cy="43375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36176C-1A27-44C5-B78A-3534A99BE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81" y="4330882"/>
            <a:ext cx="3848100" cy="1768354"/>
          </a:xfrm>
          <a:prstGeom prst="rect">
            <a:avLst/>
          </a:prstGeom>
        </p:spPr>
      </p:pic>
      <p:pic>
        <p:nvPicPr>
          <p:cNvPr id="1030" name="Picture 6" descr="Red and Blue Cargo Ship on Sea">
            <a:extLst>
              <a:ext uri="{FF2B5EF4-FFF2-40B4-BE49-F238E27FC236}">
                <a16:creationId xmlns:a16="http://schemas.microsoft.com/office/drawing/2014/main" id="{290BC1E1-AA17-4E05-A58D-11A57F987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49" y="764757"/>
            <a:ext cx="3848101" cy="18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trix Background">
            <a:extLst>
              <a:ext uri="{FF2B5EF4-FFF2-40B4-BE49-F238E27FC236}">
                <a16:creationId xmlns:a16="http://schemas.microsoft.com/office/drawing/2014/main" id="{D0022DB1-1AC2-4EF5-ACC9-7D4B6CF32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4" y="2657444"/>
            <a:ext cx="3873063" cy="16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C135A8CAAA9B41841BB1FF83994665" ma:contentTypeVersion="4" ma:contentTypeDescription="Create a new document." ma:contentTypeScope="" ma:versionID="70ef18c3d64db0179e0b0d6e869ff046">
  <xsd:schema xmlns:xsd="http://www.w3.org/2001/XMLSchema" xmlns:xs="http://www.w3.org/2001/XMLSchema" xmlns:p="http://schemas.microsoft.com/office/2006/metadata/properties" xmlns:ns3="6c953496-ae80-4808-84f2-91ea7e0f5f12" targetNamespace="http://schemas.microsoft.com/office/2006/metadata/properties" ma:root="true" ma:fieldsID="607f24da64fb2161734b2cd2b57aad06" ns3:_="">
    <xsd:import namespace="6c953496-ae80-4808-84f2-91ea7e0f5f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53496-ae80-4808-84f2-91ea7e0f5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677F52-47CA-477C-BD8E-977C62A1751D}">
  <ds:schemaRefs>
    <ds:schemaRef ds:uri="6c953496-ae80-4808-84f2-91ea7e0f5f12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780743-20C9-489C-A357-B659477103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E9549-731C-4595-AA84-4DCDF9E087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953496-ae80-4808-84f2-91ea7e0f5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697</Words>
  <Application>Microsoft Office PowerPoint</Application>
  <PresentationFormat>Widescreen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Office Theme</vt:lpstr>
      <vt:lpstr>Building Back Better Together</vt:lpstr>
      <vt:lpstr>Purpose of the Recovery Plan</vt:lpstr>
      <vt:lpstr>Building on underlying economic strengths</vt:lpstr>
      <vt:lpstr>Strategic Objectives</vt:lpstr>
      <vt:lpstr>Health &amp; Wellbeing </vt:lpstr>
      <vt:lpstr>Sustainable</vt:lpstr>
      <vt:lpstr>Inclusive</vt:lpstr>
      <vt:lpstr>Foundations for growth</vt:lpstr>
      <vt:lpstr>Building the foundations</vt:lpstr>
      <vt:lpstr>Practical 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Back Better Together</dc:title>
  <dc:creator>Andy Hulme</dc:creator>
  <cp:lastModifiedBy>Philip Cox</cp:lastModifiedBy>
  <cp:revision>14</cp:revision>
  <cp:lastPrinted>2021-03-16T10:10:26Z</cp:lastPrinted>
  <dcterms:created xsi:type="dcterms:W3CDTF">2021-02-16T15:13:09Z</dcterms:created>
  <dcterms:modified xsi:type="dcterms:W3CDTF">2021-04-15T06:54:18Z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0x01010087C135A8CAAA9B41841BB1FF83994665</vt:lpwstr>
  </property>
</Properties>
</file>