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8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DDB1F5-8301-4B1F-AE9D-57FCA5BAB8EA}" v="1" dt="2020-06-30T13:59:08.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FFB01-0E63-4A80-8FD1-D768D2255F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712E644-3811-4BD7-9AB9-0A17DC0B38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E90B79-81E7-40BD-9596-F0BE5AD676ED}"/>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5" name="Footer Placeholder 4">
            <a:extLst>
              <a:ext uri="{FF2B5EF4-FFF2-40B4-BE49-F238E27FC236}">
                <a16:creationId xmlns:a16="http://schemas.microsoft.com/office/drawing/2014/main" id="{947F1927-91A2-4EEC-AD2D-EB8080563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67F7C5-4766-4B1B-8AE3-AAEA8192692A}"/>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383600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BC3A2-DF10-4B13-A066-CF0C6DA82B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5CEC73-C30B-476F-8F5F-198D4EFFBF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7F5936-2174-4589-B4ED-B1B19C671C11}"/>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5" name="Footer Placeholder 4">
            <a:extLst>
              <a:ext uri="{FF2B5EF4-FFF2-40B4-BE49-F238E27FC236}">
                <a16:creationId xmlns:a16="http://schemas.microsoft.com/office/drawing/2014/main" id="{6BA5361F-711D-4D6D-AC6D-BBB7FC9571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04032-47BC-4DBD-B496-2CA2BB93799C}"/>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134129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168701-4BFD-4DB3-8FBB-56DECFBA2A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A7828C-F1E8-414A-AEE8-5C7EB1606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0617C8-81AA-468C-9489-7D0E84346430}"/>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5" name="Footer Placeholder 4">
            <a:extLst>
              <a:ext uri="{FF2B5EF4-FFF2-40B4-BE49-F238E27FC236}">
                <a16:creationId xmlns:a16="http://schemas.microsoft.com/office/drawing/2014/main" id="{3FB9B496-384B-409E-B0E9-D5987E73ED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E7A71-0A1B-4EB9-B8C8-8FD032AD63A4}"/>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1404081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260C2-1196-47CA-9467-690D17D876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927179-B239-4BED-A484-5CD6BF6557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E4528F-8C61-4D9C-9347-A8C07D58E04E}"/>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5" name="Footer Placeholder 4">
            <a:extLst>
              <a:ext uri="{FF2B5EF4-FFF2-40B4-BE49-F238E27FC236}">
                <a16:creationId xmlns:a16="http://schemas.microsoft.com/office/drawing/2014/main" id="{035CE138-AE9D-42DD-A908-19215DD2E4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88AE7D-EACB-4CA0-B79B-611B01204751}"/>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817468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5A97-ADE2-4F79-BE07-88325188CC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407B7F0-DF36-4876-870A-C6030F9A25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875615-6E1A-4AFF-9629-2ACAA65EE532}"/>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5" name="Footer Placeholder 4">
            <a:extLst>
              <a:ext uri="{FF2B5EF4-FFF2-40B4-BE49-F238E27FC236}">
                <a16:creationId xmlns:a16="http://schemas.microsoft.com/office/drawing/2014/main" id="{F9FB986F-D6AF-496C-9464-A478CCBA54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E71D64-4378-41D5-82DF-EC2220366D0E}"/>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2991324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AC988-ED7A-4513-B954-31F40F7D04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26F0FF-C30D-4C85-BE8E-F3A6F9D336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AF946BF-5E82-48BF-B676-CEADD6B53A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1659AD3-3E40-4238-909F-A30FCA0D1DE2}"/>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6" name="Footer Placeholder 5">
            <a:extLst>
              <a:ext uri="{FF2B5EF4-FFF2-40B4-BE49-F238E27FC236}">
                <a16:creationId xmlns:a16="http://schemas.microsoft.com/office/drawing/2014/main" id="{3E2DDAD2-8818-4B74-8E47-533FF3C37D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76C2DB-293A-45FD-8E9F-B8A86CDAE6AE}"/>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3013611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6F2B9-A6E6-41B6-8FEB-7B3420F7A4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4D785C-C4ED-41F8-86AE-FAD7BD906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895AE-8ABE-467E-AE2A-A8ACD43E45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59678AB-7BE5-4C4A-8FA6-7470D193EC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D7331-32A8-4981-9C58-C2A64C9F65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EC0D85-B012-430F-848B-73B623C80BBB}"/>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8" name="Footer Placeholder 7">
            <a:extLst>
              <a:ext uri="{FF2B5EF4-FFF2-40B4-BE49-F238E27FC236}">
                <a16:creationId xmlns:a16="http://schemas.microsoft.com/office/drawing/2014/main" id="{31120045-3135-40D6-A21E-8238B7B5E13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79D61F-1613-4C89-A36F-DD3AC3398D4E}"/>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3103878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AB0F6-26CE-4049-8570-4BDEB5BE6B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8DA2669-C3C8-4E2F-AA9C-29860BAECD0F}"/>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4" name="Footer Placeholder 3">
            <a:extLst>
              <a:ext uri="{FF2B5EF4-FFF2-40B4-BE49-F238E27FC236}">
                <a16:creationId xmlns:a16="http://schemas.microsoft.com/office/drawing/2014/main" id="{FDBF058C-5CD2-4AE8-A3F5-A6F5A2AF83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88286A-ECFB-4216-88B6-25BCBD1761AE}"/>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51932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B1646A-1FAE-468C-9E48-5F78A95FC6A8}"/>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3" name="Footer Placeholder 2">
            <a:extLst>
              <a:ext uri="{FF2B5EF4-FFF2-40B4-BE49-F238E27FC236}">
                <a16:creationId xmlns:a16="http://schemas.microsoft.com/office/drawing/2014/main" id="{6D5745C2-DC23-4978-A8C9-81C74D115C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2744A8E-7DA3-4442-B2B6-8E07E21D5EFB}"/>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3487925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FB046-B613-4E8A-834B-AADE17CC66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13AF328-F8E2-4738-A18A-AC319C75A5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6A351C-B2F8-4749-8756-68DB78C464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AE372-B18D-4A0E-96E7-23544ACF643F}"/>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6" name="Footer Placeholder 5">
            <a:extLst>
              <a:ext uri="{FF2B5EF4-FFF2-40B4-BE49-F238E27FC236}">
                <a16:creationId xmlns:a16="http://schemas.microsoft.com/office/drawing/2014/main" id="{6BC4DBC4-C14F-499C-8FA4-61348D583A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9726B4-497C-4EB7-B33D-4415D17D6224}"/>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1312445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955B-2B7E-40D6-B363-C6D94C69D5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6211C1-5E77-4E2D-8F31-CE9EB1164D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943063-6560-4BE9-9045-87AAB6CB3C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6E1E8-120C-4182-967A-10983CEB7EF6}"/>
              </a:ext>
            </a:extLst>
          </p:cNvPr>
          <p:cNvSpPr>
            <a:spLocks noGrp="1"/>
          </p:cNvSpPr>
          <p:nvPr>
            <p:ph type="dt" sz="half" idx="10"/>
          </p:nvPr>
        </p:nvSpPr>
        <p:spPr/>
        <p:txBody>
          <a:bodyPr/>
          <a:lstStyle/>
          <a:p>
            <a:fld id="{E2D1B33A-8D33-4650-B783-9B3923C20D51}" type="datetimeFigureOut">
              <a:rPr lang="en-GB" smtClean="0"/>
              <a:t>19/08/2020</a:t>
            </a:fld>
            <a:endParaRPr lang="en-GB"/>
          </a:p>
        </p:txBody>
      </p:sp>
      <p:sp>
        <p:nvSpPr>
          <p:cNvPr id="6" name="Footer Placeholder 5">
            <a:extLst>
              <a:ext uri="{FF2B5EF4-FFF2-40B4-BE49-F238E27FC236}">
                <a16:creationId xmlns:a16="http://schemas.microsoft.com/office/drawing/2014/main" id="{7E8A5468-4088-417C-BC81-FFB2F72174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E22F96-8285-4A9C-960F-5B3E3E70EB6F}"/>
              </a:ext>
            </a:extLst>
          </p:cNvPr>
          <p:cNvSpPr>
            <a:spLocks noGrp="1"/>
          </p:cNvSpPr>
          <p:nvPr>
            <p:ph type="sldNum" sz="quarter" idx="12"/>
          </p:nvPr>
        </p:nvSpPr>
        <p:spPr/>
        <p:txBody>
          <a:bodyPr/>
          <a:lstStyle/>
          <a:p>
            <a:fld id="{4688207D-5236-4CAC-B77B-910FCB3D3C6C}" type="slidenum">
              <a:rPr lang="en-GB" smtClean="0"/>
              <a:t>‹#›</a:t>
            </a:fld>
            <a:endParaRPr lang="en-GB"/>
          </a:p>
        </p:txBody>
      </p:sp>
    </p:spTree>
    <p:extLst>
      <p:ext uri="{BB962C8B-B14F-4D97-AF65-F5344CB8AC3E}">
        <p14:creationId xmlns:p14="http://schemas.microsoft.com/office/powerpoint/2010/main" val="251034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48E0A9-4C58-4A0E-BC07-C821A54A10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28F10D-08FB-4D8D-826F-B64D5A34A4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3DD1A2-1190-4393-A6B9-30EF06578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1B33A-8D33-4650-B783-9B3923C20D51}" type="datetimeFigureOut">
              <a:rPr lang="en-GB" smtClean="0"/>
              <a:t>19/08/2020</a:t>
            </a:fld>
            <a:endParaRPr lang="en-GB"/>
          </a:p>
        </p:txBody>
      </p:sp>
      <p:sp>
        <p:nvSpPr>
          <p:cNvPr id="5" name="Footer Placeholder 4">
            <a:extLst>
              <a:ext uri="{FF2B5EF4-FFF2-40B4-BE49-F238E27FC236}">
                <a16:creationId xmlns:a16="http://schemas.microsoft.com/office/drawing/2014/main" id="{5219429C-D357-4623-9275-543CCC679C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387CE1-5356-4C06-8452-6C5674E9BB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8207D-5236-4CAC-B77B-910FCB3D3C6C}" type="slidenum">
              <a:rPr lang="en-GB" smtClean="0"/>
              <a:t>‹#›</a:t>
            </a:fld>
            <a:endParaRPr lang="en-GB"/>
          </a:p>
        </p:txBody>
      </p:sp>
    </p:spTree>
    <p:extLst>
      <p:ext uri="{BB962C8B-B14F-4D97-AF65-F5344CB8AC3E}">
        <p14:creationId xmlns:p14="http://schemas.microsoft.com/office/powerpoint/2010/main" val="637810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A36A7-D4F8-410F-B8AB-417D7C181EFF}"/>
              </a:ext>
            </a:extLst>
          </p:cNvPr>
          <p:cNvSpPr>
            <a:spLocks noGrp="1"/>
          </p:cNvSpPr>
          <p:nvPr>
            <p:ph type="title"/>
          </p:nvPr>
        </p:nvSpPr>
        <p:spPr/>
        <p:txBody>
          <a:bodyPr>
            <a:normAutofit/>
          </a:bodyPr>
          <a:lstStyle/>
          <a:p>
            <a:r>
              <a:rPr lang="en-GB" sz="3600" b="1" dirty="0"/>
              <a:t>Cheshire and Warrington: the most</a:t>
            </a:r>
            <a:r>
              <a:rPr lang="en-GB" sz="3600" dirty="0"/>
              <a:t> </a:t>
            </a:r>
            <a:r>
              <a:rPr lang="en-GB" sz="3600" b="1" dirty="0"/>
              <a:t>healthy, sustainable, inclusive and growing economy in the UK</a:t>
            </a:r>
            <a:endParaRPr lang="en-GB" sz="3600" dirty="0"/>
          </a:p>
        </p:txBody>
      </p:sp>
      <p:pic>
        <p:nvPicPr>
          <p:cNvPr id="5" name="Picture 4">
            <a:extLst>
              <a:ext uri="{FF2B5EF4-FFF2-40B4-BE49-F238E27FC236}">
                <a16:creationId xmlns:a16="http://schemas.microsoft.com/office/drawing/2014/main" id="{67626FDE-F63C-47B8-A043-8D754FEBAB46}"/>
              </a:ext>
            </a:extLst>
          </p:cNvPr>
          <p:cNvPicPr/>
          <p:nvPr/>
        </p:nvPicPr>
        <p:blipFill>
          <a:blip r:embed="rId2"/>
          <a:srcRect/>
          <a:stretch>
            <a:fillRect/>
          </a:stretch>
        </p:blipFill>
        <p:spPr bwMode="auto">
          <a:xfrm>
            <a:off x="10871822" y="230188"/>
            <a:ext cx="980895" cy="1043240"/>
          </a:xfrm>
          <a:prstGeom prst="rect">
            <a:avLst/>
          </a:prstGeom>
          <a:noFill/>
          <a:ln w="9525">
            <a:noFill/>
            <a:miter lim="800000"/>
            <a:headEnd/>
            <a:tailEnd/>
          </a:ln>
        </p:spPr>
      </p:pic>
      <p:grpSp>
        <p:nvGrpSpPr>
          <p:cNvPr id="6" name="Group 5">
            <a:extLst>
              <a:ext uri="{FF2B5EF4-FFF2-40B4-BE49-F238E27FC236}">
                <a16:creationId xmlns:a16="http://schemas.microsoft.com/office/drawing/2014/main" id="{5D028296-0DE0-4E30-B26C-0AFD916649A1}"/>
              </a:ext>
            </a:extLst>
          </p:cNvPr>
          <p:cNvGrpSpPr/>
          <p:nvPr/>
        </p:nvGrpSpPr>
        <p:grpSpPr>
          <a:xfrm>
            <a:off x="0" y="6424246"/>
            <a:ext cx="12192000" cy="433754"/>
            <a:chOff x="0" y="6424246"/>
            <a:chExt cx="12192000" cy="433754"/>
          </a:xfrm>
        </p:grpSpPr>
        <p:pic>
          <p:nvPicPr>
            <p:cNvPr id="7" name="Picture 6" descr="871 PPT Footer.jpg">
              <a:extLst>
                <a:ext uri="{FF2B5EF4-FFF2-40B4-BE49-F238E27FC236}">
                  <a16:creationId xmlns:a16="http://schemas.microsoft.com/office/drawing/2014/main" id="{FD00FC2D-4B4B-4334-A1FA-A82C173FBD7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19384" b="22130"/>
            <a:stretch/>
          </p:blipFill>
          <p:spPr>
            <a:xfrm>
              <a:off x="0" y="6424246"/>
              <a:ext cx="9144000" cy="433754"/>
            </a:xfrm>
            <a:prstGeom prst="rect">
              <a:avLst/>
            </a:prstGeom>
          </p:spPr>
        </p:pic>
        <p:sp>
          <p:nvSpPr>
            <p:cNvPr id="8" name="Rectangle 7">
              <a:extLst>
                <a:ext uri="{FF2B5EF4-FFF2-40B4-BE49-F238E27FC236}">
                  <a16:creationId xmlns:a16="http://schemas.microsoft.com/office/drawing/2014/main" id="{54CD2CEA-4C04-48AD-9A47-CC839C942BA0}"/>
                </a:ext>
              </a:extLst>
            </p:cNvPr>
            <p:cNvSpPr/>
            <p:nvPr/>
          </p:nvSpPr>
          <p:spPr>
            <a:xfrm>
              <a:off x="8417169" y="6424246"/>
              <a:ext cx="3774831" cy="4337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13" name="Table 13">
            <a:extLst>
              <a:ext uri="{FF2B5EF4-FFF2-40B4-BE49-F238E27FC236}">
                <a16:creationId xmlns:a16="http://schemas.microsoft.com/office/drawing/2014/main" id="{48508C1F-6F58-4EA5-B5A0-5ED3B394F804}"/>
              </a:ext>
            </a:extLst>
          </p:cNvPr>
          <p:cNvGraphicFramePr>
            <a:graphicFrameLocks noGrp="1"/>
          </p:cNvGraphicFramePr>
          <p:nvPr>
            <p:ph idx="1"/>
            <p:extLst>
              <p:ext uri="{D42A27DB-BD31-4B8C-83A1-F6EECF244321}">
                <p14:modId xmlns:p14="http://schemas.microsoft.com/office/powerpoint/2010/main" val="2621322393"/>
              </p:ext>
            </p:extLst>
          </p:nvPr>
        </p:nvGraphicFramePr>
        <p:xfrm>
          <a:off x="838200" y="1690688"/>
          <a:ext cx="10515600" cy="4677537"/>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131576656"/>
                    </a:ext>
                  </a:extLst>
                </a:gridCol>
                <a:gridCol w="2628900">
                  <a:extLst>
                    <a:ext uri="{9D8B030D-6E8A-4147-A177-3AD203B41FA5}">
                      <a16:colId xmlns:a16="http://schemas.microsoft.com/office/drawing/2014/main" val="1789913715"/>
                    </a:ext>
                  </a:extLst>
                </a:gridCol>
                <a:gridCol w="2628900">
                  <a:extLst>
                    <a:ext uri="{9D8B030D-6E8A-4147-A177-3AD203B41FA5}">
                      <a16:colId xmlns:a16="http://schemas.microsoft.com/office/drawing/2014/main" val="2735505064"/>
                    </a:ext>
                  </a:extLst>
                </a:gridCol>
                <a:gridCol w="2628900">
                  <a:extLst>
                    <a:ext uri="{9D8B030D-6E8A-4147-A177-3AD203B41FA5}">
                      <a16:colId xmlns:a16="http://schemas.microsoft.com/office/drawing/2014/main" val="3851534169"/>
                    </a:ext>
                  </a:extLst>
                </a:gridCol>
              </a:tblGrid>
              <a:tr h="370840">
                <a:tc>
                  <a:txBody>
                    <a:bodyPr/>
                    <a:lstStyle/>
                    <a:p>
                      <a:pPr algn="ctr"/>
                      <a:r>
                        <a:rPr lang="en-GB" sz="1800" b="1" kern="1200" dirty="0">
                          <a:solidFill>
                            <a:schemeClr val="lt1"/>
                          </a:solidFill>
                          <a:effectLst/>
                          <a:latin typeface="+mn-lt"/>
                          <a:ea typeface="+mn-ea"/>
                          <a:cs typeface="+mn-cs"/>
                        </a:rPr>
                        <a:t>Healthy</a:t>
                      </a:r>
                      <a:endParaRPr lang="en-GB" dirty="0"/>
                    </a:p>
                  </a:txBody>
                  <a:tcPr/>
                </a:tc>
                <a:tc>
                  <a:txBody>
                    <a:bodyPr/>
                    <a:lstStyle/>
                    <a:p>
                      <a:pPr algn="ctr"/>
                      <a:r>
                        <a:rPr lang="en-GB" dirty="0"/>
                        <a:t>Sustainable</a:t>
                      </a:r>
                    </a:p>
                  </a:txBody>
                  <a:tcPr/>
                </a:tc>
                <a:tc>
                  <a:txBody>
                    <a:bodyPr/>
                    <a:lstStyle/>
                    <a:p>
                      <a:pPr algn="ctr"/>
                      <a:r>
                        <a:rPr lang="en-GB" dirty="0"/>
                        <a:t>Inclusive</a:t>
                      </a:r>
                    </a:p>
                  </a:txBody>
                  <a:tcPr/>
                </a:tc>
                <a:tc>
                  <a:txBody>
                    <a:bodyPr/>
                    <a:lstStyle/>
                    <a:p>
                      <a:pPr algn="ctr"/>
                      <a:r>
                        <a:rPr lang="en-GB" dirty="0"/>
                        <a:t>Growing</a:t>
                      </a:r>
                    </a:p>
                  </a:txBody>
                  <a:tcPr/>
                </a:tc>
                <a:extLst>
                  <a:ext uri="{0D108BD9-81ED-4DB2-BD59-A6C34878D82A}">
                    <a16:rowId xmlns:a16="http://schemas.microsoft.com/office/drawing/2014/main" val="477906466"/>
                  </a:ext>
                </a:extLst>
              </a:tr>
              <a:tr h="370840">
                <a:tc>
                  <a:txBody>
                    <a:bodyPr/>
                    <a:lstStyle/>
                    <a:p>
                      <a:r>
                        <a:rPr lang="en-GB" sz="1200" b="1" kern="1200" dirty="0">
                          <a:solidFill>
                            <a:schemeClr val="dk1"/>
                          </a:solidFill>
                          <a:effectLst/>
                          <a:latin typeface="+mn-lt"/>
                          <a:ea typeface="+mn-ea"/>
                          <a:cs typeface="+mn-cs"/>
                        </a:rPr>
                        <a:t>We will deliver locally on the government’s healthy ageing mission to </a:t>
                      </a:r>
                      <a:r>
                        <a:rPr lang="en-GB" sz="1200" b="1" i="1" kern="1200" dirty="0">
                          <a:solidFill>
                            <a:schemeClr val="dk1"/>
                          </a:solidFill>
                          <a:effectLst/>
                          <a:latin typeface="+mn-lt"/>
                          <a:ea typeface="+mn-ea"/>
                          <a:cs typeface="+mn-cs"/>
                        </a:rPr>
                        <a:t>‘achieve an additional five years of healthy, independent life by 2035, while narrowing the gap between the experience of the richest and poorest’</a:t>
                      </a:r>
                      <a:endParaRPr lang="en-GB" sz="1200" dirty="0"/>
                    </a:p>
                  </a:txBody>
                  <a:tcPr/>
                </a:tc>
                <a:tc>
                  <a:txBody>
                    <a:bodyPr/>
                    <a:lstStyle/>
                    <a:p>
                      <a:r>
                        <a:rPr lang="en-GB" sz="1200" b="1" i="1" kern="1200" dirty="0">
                          <a:solidFill>
                            <a:schemeClr val="dk1"/>
                          </a:solidFill>
                          <a:effectLst/>
                          <a:latin typeface="+mn-lt"/>
                          <a:ea typeface="+mn-ea"/>
                          <a:cs typeface="+mn-cs"/>
                        </a:rPr>
                        <a:t>We will demonstrate leadership on sustainable growth. We recognise the value of our natural environment and will work to ensure that whilst securing sustained growth the environmental benefits of our activities outweigh the costs.</a:t>
                      </a:r>
                      <a:endParaRPr lang="en-GB" sz="1200" dirty="0"/>
                    </a:p>
                  </a:txBody>
                  <a:tcPr/>
                </a:tc>
                <a:tc>
                  <a:txBody>
                    <a:bodyPr/>
                    <a:lstStyle/>
                    <a:p>
                      <a:r>
                        <a:rPr lang="en-GB" sz="1200" b="1" i="1" kern="1200" dirty="0">
                          <a:solidFill>
                            <a:schemeClr val="dk1"/>
                          </a:solidFill>
                          <a:effectLst/>
                          <a:latin typeface="+mn-lt"/>
                          <a:ea typeface="+mn-ea"/>
                          <a:cs typeface="+mn-cs"/>
                        </a:rPr>
                        <a:t>Cheshire and Warrington will be a place where people, regardless of their background or circumstances, are helped to ‘live their best lives’</a:t>
                      </a:r>
                      <a:endParaRPr lang="en-GB" sz="1200" dirty="0"/>
                    </a:p>
                  </a:txBody>
                  <a:tcPr/>
                </a:tc>
                <a:tc>
                  <a:txBody>
                    <a:bodyPr/>
                    <a:lstStyle/>
                    <a:p>
                      <a:r>
                        <a:rPr lang="en-GB" sz="1200" b="1" i="1" kern="1200" dirty="0">
                          <a:solidFill>
                            <a:schemeClr val="dk1"/>
                          </a:solidFill>
                          <a:effectLst/>
                          <a:latin typeface="+mn-lt"/>
                          <a:ea typeface="+mn-ea"/>
                          <a:cs typeface="+mn-cs"/>
                        </a:rPr>
                        <a:t>We will be the UK’s fastest growing economy, making the most of new opportunities </a:t>
                      </a:r>
                      <a:r>
                        <a:rPr lang="en-GB" sz="1200" b="1" i="1" kern="1200">
                          <a:solidFill>
                            <a:schemeClr val="dk1"/>
                          </a:solidFill>
                          <a:effectLst/>
                          <a:latin typeface="+mn-lt"/>
                          <a:ea typeface="+mn-ea"/>
                          <a:cs typeface="+mn-cs"/>
                        </a:rPr>
                        <a:t>inside and outside </a:t>
                      </a:r>
                      <a:r>
                        <a:rPr lang="en-GB" sz="1200" b="1" i="1" kern="1200" dirty="0">
                          <a:solidFill>
                            <a:schemeClr val="dk1"/>
                          </a:solidFill>
                          <a:effectLst/>
                          <a:latin typeface="+mn-lt"/>
                          <a:ea typeface="+mn-ea"/>
                          <a:cs typeface="+mn-cs"/>
                        </a:rPr>
                        <a:t>of the EU, driven by innovation and a top location for people and business to live, work, invest and relax</a:t>
                      </a:r>
                      <a:endParaRPr lang="en-GB" sz="1200" dirty="0"/>
                    </a:p>
                  </a:txBody>
                  <a:tcPr/>
                </a:tc>
                <a:extLst>
                  <a:ext uri="{0D108BD9-81ED-4DB2-BD59-A6C34878D82A}">
                    <a16:rowId xmlns:a16="http://schemas.microsoft.com/office/drawing/2014/main" val="2102235641"/>
                  </a:ext>
                </a:extLst>
              </a:tr>
              <a:tr h="370840">
                <a:tc>
                  <a:txBody>
                    <a:bodyPr/>
                    <a:lstStyle/>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Halve levels of inactivity by 2030</a:t>
                      </a:r>
                    </a:p>
                    <a:p>
                      <a:pPr marL="171450" indent="-171450">
                        <a:buFont typeface="Arial" panose="020B0604020202020204" pitchFamily="34" charset="0"/>
                        <a:buChar char="•"/>
                      </a:pPr>
                      <a:endParaRPr lang="en-GB" sz="1200" kern="1200" dirty="0">
                        <a:solidFill>
                          <a:schemeClr val="dk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Achieve scores of &gt;8 and increasing on the ONS Population Survey Personal Wellbeing measure of Life Satisfaction</a:t>
                      </a:r>
                    </a:p>
                    <a:p>
                      <a:pPr marL="171450" indent="-171450">
                        <a:buFont typeface="Arial" panose="020B0604020202020204" pitchFamily="34" charset="0"/>
                        <a:buChar char="•"/>
                      </a:pPr>
                      <a:endParaRPr lang="en-GB" sz="1200" kern="1200" dirty="0">
                        <a:solidFill>
                          <a:schemeClr val="dk1"/>
                        </a:solidFill>
                        <a:effectLst/>
                        <a:latin typeface="+mn-lt"/>
                        <a:ea typeface="+mn-ea"/>
                        <a:cs typeface="+mn-cs"/>
                      </a:endParaRPr>
                    </a:p>
                    <a:p>
                      <a:pPr marL="171450" lvl="0" indent="-171450">
                        <a:buFont typeface="Arial" panose="020B0604020202020204" pitchFamily="34" charset="0"/>
                        <a:buChar char="•"/>
                      </a:pPr>
                      <a:r>
                        <a:rPr lang="en-GB" sz="1200" kern="1200" dirty="0">
                          <a:solidFill>
                            <a:schemeClr val="dk1"/>
                          </a:solidFill>
                          <a:effectLst/>
                          <a:latin typeface="+mn-lt"/>
                          <a:ea typeface="+mn-ea"/>
                          <a:cs typeface="+mn-cs"/>
                        </a:rPr>
                        <a:t>Reduce the difference in life expectancy at birth between most and least deprived by 50% by 2035</a:t>
                      </a:r>
                    </a:p>
                    <a:p>
                      <a:endParaRPr lang="en-GB" sz="1600" dirty="0"/>
                    </a:p>
                  </a:txBody>
                  <a:tcPr/>
                </a:tc>
                <a:tc>
                  <a:txBody>
                    <a:bodyPr/>
                    <a:lstStyle/>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Reduce our Carbon Footprint by at least 2.5MtCO</a:t>
                      </a:r>
                      <a:r>
                        <a:rPr lang="en-GB" sz="12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Times New Roman" panose="02020603050405020304" pitchFamily="18" charset="0"/>
                        </a:rPr>
                        <a:t> per year through development of a Net Zero industrial </a:t>
                      </a:r>
                      <a:r>
                        <a:rPr lang="en-GB" sz="1200">
                          <a:effectLst/>
                          <a:latin typeface="Calibri" panose="020F0502020204030204" pitchFamily="34" charset="0"/>
                          <a:ea typeface="Calibri" panose="020F0502020204030204" pitchFamily="34" charset="0"/>
                          <a:cs typeface="Times New Roman" panose="02020603050405020304" pitchFamily="18" charset="0"/>
                        </a:rPr>
                        <a:t>cluster in Ellesmere Port by 2030</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Net Zero economy by 2050</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Sustainability Commission established in 2020</a:t>
                      </a: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Double use of sustainable transport and walking by 2025</a:t>
                      </a:r>
                      <a:endParaRPr lang="en-GB" sz="1200" dirty="0"/>
                    </a:p>
                  </a:txBody>
                  <a:tcPr/>
                </a:tc>
                <a:tc>
                  <a:txBody>
                    <a:bodyPr/>
                    <a:lstStyle/>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Eliminate in work poverty by 2030</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Halve the number earning below the real living wage by 2025</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Calibri" panose="020F0502020204030204" pitchFamily="34" charset="0"/>
                        </a:rPr>
                        <a:t>↑</a:t>
                      </a:r>
                      <a:r>
                        <a:rPr lang="en-GB" sz="1200" dirty="0">
                          <a:effectLst/>
                          <a:latin typeface="Calibri" panose="020F0502020204030204" pitchFamily="34" charset="0"/>
                          <a:ea typeface="Calibri" panose="020F0502020204030204" pitchFamily="34" charset="0"/>
                          <a:cs typeface="Times New Roman" panose="02020603050405020304" pitchFamily="18" charset="0"/>
                        </a:rPr>
                        <a:t> % workers and residents engaged in learning</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 % residents experiencing digital exclusion</a:t>
                      </a:r>
                    </a:p>
                    <a:p>
                      <a:pPr marL="171450" lvl="0" indent="-171450">
                        <a:lnSpc>
                          <a:spcPct val="107000"/>
                        </a:lnSpc>
                        <a:spcAft>
                          <a:spcPts val="800"/>
                        </a:spcAft>
                        <a:buFont typeface="Arial" panose="020B0604020202020204" pitchFamily="34" charset="0"/>
                        <a:buChar char="•"/>
                        <a:tabLst>
                          <a:tab pos="228600" algn="l"/>
                          <a:tab pos="457200" algn="l"/>
                        </a:tabLst>
                      </a:pPr>
                      <a:r>
                        <a:rPr lang="en-GB" sz="1200" dirty="0">
                          <a:effectLst/>
                          <a:latin typeface="Calibri" panose="020F0502020204030204" pitchFamily="34" charset="0"/>
                          <a:ea typeface="Calibri" panose="020F0502020204030204" pitchFamily="34" charset="0"/>
                          <a:cs typeface="Times New Roman" panose="02020603050405020304" pitchFamily="18" charset="0"/>
                        </a:rPr>
                        <a:t>Strengthen our talent pipeline to ensure equality of opportunity for women and girls and our BAME and LBGTQ+ communities</a:t>
                      </a:r>
                    </a:p>
                    <a:p>
                      <a:endParaRPr lang="en-GB" sz="1200" dirty="0"/>
                    </a:p>
                  </a:txBody>
                  <a:tcPr/>
                </a:tc>
                <a:tc>
                  <a:txBody>
                    <a:bodyPr/>
                    <a:lstStyle/>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Double size of economy by 2040</a:t>
                      </a:r>
                    </a:p>
                    <a:p>
                      <a:pPr marL="228600" indent="0">
                        <a:lnSpc>
                          <a:spcPct val="107000"/>
                        </a:lnSpc>
                        <a:spcAft>
                          <a:spcPts val="0"/>
                        </a:spcAft>
                        <a:buFont typeface="Arial" panose="020B0604020202020204" pitchFamily="34" charse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Employment and economic activity levels above 2019 rates by 2025</a:t>
                      </a:r>
                    </a:p>
                    <a:p>
                      <a:pPr marL="400050" indent="-171450">
                        <a:lnSpc>
                          <a:spcPct val="107000"/>
                        </a:lnSpc>
                        <a:spcAft>
                          <a:spcPts val="0"/>
                        </a:spcAft>
                        <a:buFont typeface="Arial" panose="020B0604020202020204" pitchFamily="34" charset="0"/>
                        <a:buChar cha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GDP per hr growing c.f. rest of UK</a:t>
                      </a:r>
                    </a:p>
                    <a:p>
                      <a:pPr marL="228600" indent="0">
                        <a:lnSpc>
                          <a:spcPct val="107000"/>
                        </a:lnSpc>
                        <a:spcAft>
                          <a:spcPts val="800"/>
                        </a:spcAft>
                        <a:buFont typeface="Arial" panose="020B0604020202020204" pitchFamily="34" charse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Combination of public and private sector R&amp;D spend &gt;3% of our GDP, with Cheshire and Warrington participating fully in relevant national programmes. </a:t>
                      </a:r>
                      <a:endParaRPr lang="en-GB" sz="1200" dirty="0"/>
                    </a:p>
                  </a:txBody>
                  <a:tcPr/>
                </a:tc>
                <a:extLst>
                  <a:ext uri="{0D108BD9-81ED-4DB2-BD59-A6C34878D82A}">
                    <a16:rowId xmlns:a16="http://schemas.microsoft.com/office/drawing/2014/main" val="3239945893"/>
                  </a:ext>
                </a:extLst>
              </a:tr>
            </a:tbl>
          </a:graphicData>
        </a:graphic>
      </p:graphicFrame>
    </p:spTree>
    <p:extLst>
      <p:ext uri="{BB962C8B-B14F-4D97-AF65-F5344CB8AC3E}">
        <p14:creationId xmlns:p14="http://schemas.microsoft.com/office/powerpoint/2010/main" val="922622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7660E35B95AB42967344562D515ABB" ma:contentTypeVersion="11" ma:contentTypeDescription="Create a new document." ma:contentTypeScope="" ma:versionID="c4ea2b1e3948b95ea48b826c81579abb">
  <xsd:schema xmlns:xsd="http://www.w3.org/2001/XMLSchema" xmlns:xs="http://www.w3.org/2001/XMLSchema" xmlns:p="http://schemas.microsoft.com/office/2006/metadata/properties" xmlns:ns3="763ce8fb-64d1-4d73-8883-caba2b5bc74f" xmlns:ns4="09701cb5-1955-4a9a-80f0-aa95fc60e831" targetNamespace="http://schemas.microsoft.com/office/2006/metadata/properties" ma:root="true" ma:fieldsID="09c6fc3eed53152ef607a843665397fb" ns3:_="" ns4:_="">
    <xsd:import namespace="763ce8fb-64d1-4d73-8883-caba2b5bc74f"/>
    <xsd:import namespace="09701cb5-1955-4a9a-80f0-aa95fc60e83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3ce8fb-64d1-4d73-8883-caba2b5bc7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9701cb5-1955-4a9a-80f0-aa95fc60e83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4CE8DB-2AED-4850-99B6-45AB8C1AE3DC}">
  <ds:schemaRefs>
    <ds:schemaRef ds:uri="http://purl.org/dc/elements/1.1/"/>
    <ds:schemaRef ds:uri="http://schemas.microsoft.com/office/2006/metadata/properties"/>
    <ds:schemaRef ds:uri="http://purl.org/dc/terms/"/>
    <ds:schemaRef ds:uri="763ce8fb-64d1-4d73-8883-caba2b5bc74f"/>
    <ds:schemaRef ds:uri="http://schemas.microsoft.com/office/2006/documentManagement/types"/>
    <ds:schemaRef ds:uri="http://schemas.microsoft.com/office/infopath/2007/PartnerControls"/>
    <ds:schemaRef ds:uri="http://schemas.openxmlformats.org/package/2006/metadata/core-properties"/>
    <ds:schemaRef ds:uri="09701cb5-1955-4a9a-80f0-aa95fc60e831"/>
    <ds:schemaRef ds:uri="http://www.w3.org/XML/1998/namespace"/>
    <ds:schemaRef ds:uri="http://purl.org/dc/dcmitype/"/>
  </ds:schemaRefs>
</ds:datastoreItem>
</file>

<file path=customXml/itemProps2.xml><?xml version="1.0" encoding="utf-8"?>
<ds:datastoreItem xmlns:ds="http://schemas.openxmlformats.org/officeDocument/2006/customXml" ds:itemID="{2A70AA6B-BE5B-4537-A573-C3175A38FF70}">
  <ds:schemaRefs>
    <ds:schemaRef ds:uri="http://schemas.microsoft.com/sharepoint/v3/contenttype/forms"/>
  </ds:schemaRefs>
</ds:datastoreItem>
</file>

<file path=customXml/itemProps3.xml><?xml version="1.0" encoding="utf-8"?>
<ds:datastoreItem xmlns:ds="http://schemas.openxmlformats.org/officeDocument/2006/customXml" ds:itemID="{D86DB069-174F-451B-A526-A9490FC845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3ce8fb-64d1-4d73-8883-caba2b5bc74f"/>
    <ds:schemaRef ds:uri="09701cb5-1955-4a9a-80f0-aa95fc60e8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TotalTime>
  <Words>352</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Cheshire and Warrington: the most healthy, sustainable, inclusive and growing economy in the UK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Cheshire and Warrington: the most healthy, sustainable, inclusive and growing economy in the UK</dc:title>
  <dc:creator>Andy Hulme</dc:creator>
  <cp:lastModifiedBy>Rachael Zaidel-Lamb</cp:lastModifiedBy>
  <cp:revision>4</cp:revision>
  <dcterms:created xsi:type="dcterms:W3CDTF">2020-06-30T13:53:46Z</dcterms:created>
  <dcterms:modified xsi:type="dcterms:W3CDTF">2020-08-19T13:51:15Z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0x010100BF7660E35B95AB42967344562D515ABB</vt:lpwstr>
  </property>
</Properties>
</file>