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69" r:id="rId5"/>
    <p:sldId id="870" r:id="rId6"/>
    <p:sldId id="271" r:id="rId7"/>
    <p:sldId id="272" r:id="rId8"/>
    <p:sldId id="273" r:id="rId9"/>
    <p:sldId id="258" r:id="rId10"/>
    <p:sldId id="277" r:id="rId11"/>
    <p:sldId id="260" r:id="rId12"/>
    <p:sldId id="261" r:id="rId13"/>
    <p:sldId id="274" r:id="rId14"/>
    <p:sldId id="262" r:id="rId15"/>
    <p:sldId id="270" r:id="rId16"/>
    <p:sldId id="263" r:id="rId17"/>
    <p:sldId id="264" r:id="rId18"/>
    <p:sldId id="275" r:id="rId19"/>
    <p:sldId id="276" r:id="rId20"/>
    <p:sldId id="26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BF895E-1181-431F-8A46-A9279657BE29}" v="28" dt="2020-08-24T13:22:18.5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60F16B-9999-4E40-BE05-2A38F449B829}" type="datetimeFigureOut">
              <a:rPr lang="en-GB" smtClean="0"/>
              <a:t>25/09/2020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8DA438-5929-4DAD-AB36-FA32A85CECC2}" type="slidenum">
              <a:rPr lang="en-GB" smtClean="0"/>
              <a:t>‹#›</a:t>
            </a:fld>
            <a:endParaRPr lang="en-GB"/>
          </a:p>
        </p:txBody>
      </p:sp>
    </p:spTree>
    <p:extLst>
      <p:ext uri="{BB962C8B-B14F-4D97-AF65-F5344CB8AC3E}">
        <p14:creationId xmlns:p14="http://schemas.microsoft.com/office/powerpoint/2010/main" val="2066043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So this is our current thinking on what that long term vision looks like tangibly – </a:t>
            </a:r>
            <a:r>
              <a:rPr lang="en-GB" dirty="0" err="1"/>
              <a:t>hwo</a:t>
            </a:r>
            <a:r>
              <a:rPr lang="en-GB" dirty="0"/>
              <a:t> we’d measure what success is. The vision is launched by leaders next week. </a:t>
            </a:r>
          </a:p>
        </p:txBody>
      </p:sp>
      <p:sp>
        <p:nvSpPr>
          <p:cNvPr id="4" name="Slide Number Placeholder 3"/>
          <p:cNvSpPr>
            <a:spLocks noGrp="1"/>
          </p:cNvSpPr>
          <p:nvPr>
            <p:ph type="sldNum" sz="quarter" idx="5"/>
          </p:nvPr>
        </p:nvSpPr>
        <p:spPr/>
        <p:txBody>
          <a:bodyPr/>
          <a:lstStyle/>
          <a:p>
            <a:fld id="{F36EFAF3-830F-4F5B-9FA8-3ED97B01B207}" type="slidenum">
              <a:rPr lang="en-GB" smtClean="0"/>
              <a:t>2</a:t>
            </a:fld>
            <a:endParaRPr lang="en-GB"/>
          </a:p>
        </p:txBody>
      </p:sp>
    </p:spTree>
    <p:extLst>
      <p:ext uri="{BB962C8B-B14F-4D97-AF65-F5344CB8AC3E}">
        <p14:creationId xmlns:p14="http://schemas.microsoft.com/office/powerpoint/2010/main" val="1159228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88FF7-FB0F-4213-A5B7-968FC0CAE4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88DD2CD-E045-45D0-A2FD-1B75FE6E49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CE81B97-2796-4FF6-9441-D46EE96DF7DA}"/>
              </a:ext>
            </a:extLst>
          </p:cNvPr>
          <p:cNvSpPr>
            <a:spLocks noGrp="1"/>
          </p:cNvSpPr>
          <p:nvPr>
            <p:ph type="dt" sz="half" idx="10"/>
          </p:nvPr>
        </p:nvSpPr>
        <p:spPr/>
        <p:txBody>
          <a:bodyPr/>
          <a:lstStyle/>
          <a:p>
            <a:fld id="{1895B5D0-D995-407F-982D-2AAC62495F0C}" type="datetimeFigureOut">
              <a:rPr lang="en-GB" smtClean="0"/>
              <a:t>25/09/2020</a:t>
            </a:fld>
            <a:endParaRPr lang="en-GB"/>
          </a:p>
        </p:txBody>
      </p:sp>
      <p:sp>
        <p:nvSpPr>
          <p:cNvPr id="5" name="Footer Placeholder 4">
            <a:extLst>
              <a:ext uri="{FF2B5EF4-FFF2-40B4-BE49-F238E27FC236}">
                <a16:creationId xmlns:a16="http://schemas.microsoft.com/office/drawing/2014/main" id="{A3AD9DA7-0CAA-4A33-8790-CAC17D55ADD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1E44702-0FE3-4CFF-8759-578A2C57A1E9}"/>
              </a:ext>
            </a:extLst>
          </p:cNvPr>
          <p:cNvSpPr>
            <a:spLocks noGrp="1"/>
          </p:cNvSpPr>
          <p:nvPr>
            <p:ph type="sldNum" sz="quarter" idx="12"/>
          </p:nvPr>
        </p:nvSpPr>
        <p:spPr/>
        <p:txBody>
          <a:bodyPr/>
          <a:lstStyle/>
          <a:p>
            <a:fld id="{9DBF8D4F-9BEC-4118-924F-1021D03B0D9E}" type="slidenum">
              <a:rPr lang="en-GB" smtClean="0"/>
              <a:t>‹#›</a:t>
            </a:fld>
            <a:endParaRPr lang="en-GB"/>
          </a:p>
        </p:txBody>
      </p:sp>
    </p:spTree>
    <p:extLst>
      <p:ext uri="{BB962C8B-B14F-4D97-AF65-F5344CB8AC3E}">
        <p14:creationId xmlns:p14="http://schemas.microsoft.com/office/powerpoint/2010/main" val="2019035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C25AE-999A-4677-9CE1-8F0AC82ECFC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0046C4E-015F-47CC-8552-6A40B11042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C27C65-9AF1-4E30-9765-E6EBA13B7033}"/>
              </a:ext>
            </a:extLst>
          </p:cNvPr>
          <p:cNvSpPr>
            <a:spLocks noGrp="1"/>
          </p:cNvSpPr>
          <p:nvPr>
            <p:ph type="dt" sz="half" idx="10"/>
          </p:nvPr>
        </p:nvSpPr>
        <p:spPr/>
        <p:txBody>
          <a:bodyPr/>
          <a:lstStyle/>
          <a:p>
            <a:fld id="{1895B5D0-D995-407F-982D-2AAC62495F0C}" type="datetimeFigureOut">
              <a:rPr lang="en-GB" smtClean="0"/>
              <a:t>25/09/2020</a:t>
            </a:fld>
            <a:endParaRPr lang="en-GB"/>
          </a:p>
        </p:txBody>
      </p:sp>
      <p:sp>
        <p:nvSpPr>
          <p:cNvPr id="5" name="Footer Placeholder 4">
            <a:extLst>
              <a:ext uri="{FF2B5EF4-FFF2-40B4-BE49-F238E27FC236}">
                <a16:creationId xmlns:a16="http://schemas.microsoft.com/office/drawing/2014/main" id="{05F4C320-F8F0-46CD-883D-70A551A7B3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B46EAB1-C60A-4494-8159-5F623073E3D8}"/>
              </a:ext>
            </a:extLst>
          </p:cNvPr>
          <p:cNvSpPr>
            <a:spLocks noGrp="1"/>
          </p:cNvSpPr>
          <p:nvPr>
            <p:ph type="sldNum" sz="quarter" idx="12"/>
          </p:nvPr>
        </p:nvSpPr>
        <p:spPr/>
        <p:txBody>
          <a:bodyPr/>
          <a:lstStyle/>
          <a:p>
            <a:fld id="{9DBF8D4F-9BEC-4118-924F-1021D03B0D9E}" type="slidenum">
              <a:rPr lang="en-GB" smtClean="0"/>
              <a:t>‹#›</a:t>
            </a:fld>
            <a:endParaRPr lang="en-GB"/>
          </a:p>
        </p:txBody>
      </p:sp>
    </p:spTree>
    <p:extLst>
      <p:ext uri="{BB962C8B-B14F-4D97-AF65-F5344CB8AC3E}">
        <p14:creationId xmlns:p14="http://schemas.microsoft.com/office/powerpoint/2010/main" val="533023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BA2581-7955-4A81-A4C2-253C0513D4C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9A7E158-FE32-40FA-8033-6DC1F5D3EBE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150ED8-732F-47F2-923F-991970F12C30}"/>
              </a:ext>
            </a:extLst>
          </p:cNvPr>
          <p:cNvSpPr>
            <a:spLocks noGrp="1"/>
          </p:cNvSpPr>
          <p:nvPr>
            <p:ph type="dt" sz="half" idx="10"/>
          </p:nvPr>
        </p:nvSpPr>
        <p:spPr/>
        <p:txBody>
          <a:bodyPr/>
          <a:lstStyle/>
          <a:p>
            <a:fld id="{1895B5D0-D995-407F-982D-2AAC62495F0C}" type="datetimeFigureOut">
              <a:rPr lang="en-GB" smtClean="0"/>
              <a:t>25/09/2020</a:t>
            </a:fld>
            <a:endParaRPr lang="en-GB"/>
          </a:p>
        </p:txBody>
      </p:sp>
      <p:sp>
        <p:nvSpPr>
          <p:cNvPr id="5" name="Footer Placeholder 4">
            <a:extLst>
              <a:ext uri="{FF2B5EF4-FFF2-40B4-BE49-F238E27FC236}">
                <a16:creationId xmlns:a16="http://schemas.microsoft.com/office/drawing/2014/main" id="{A653E2F4-00FA-44A8-855F-0EA9CE1DFA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3EA9CA-57AB-4B75-B3C3-56BE05C61799}"/>
              </a:ext>
            </a:extLst>
          </p:cNvPr>
          <p:cNvSpPr>
            <a:spLocks noGrp="1"/>
          </p:cNvSpPr>
          <p:nvPr>
            <p:ph type="sldNum" sz="quarter" idx="12"/>
          </p:nvPr>
        </p:nvSpPr>
        <p:spPr/>
        <p:txBody>
          <a:bodyPr/>
          <a:lstStyle/>
          <a:p>
            <a:fld id="{9DBF8D4F-9BEC-4118-924F-1021D03B0D9E}" type="slidenum">
              <a:rPr lang="en-GB" smtClean="0"/>
              <a:t>‹#›</a:t>
            </a:fld>
            <a:endParaRPr lang="en-GB"/>
          </a:p>
        </p:txBody>
      </p:sp>
    </p:spTree>
    <p:extLst>
      <p:ext uri="{BB962C8B-B14F-4D97-AF65-F5344CB8AC3E}">
        <p14:creationId xmlns:p14="http://schemas.microsoft.com/office/powerpoint/2010/main" val="640624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25AE2-875C-4E8E-BFB0-88B7EF64566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E799E18-9649-4AED-95ED-CD3436DFA0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A4F41D1-3689-4949-83EA-03113EEB92FB}"/>
              </a:ext>
            </a:extLst>
          </p:cNvPr>
          <p:cNvSpPr>
            <a:spLocks noGrp="1"/>
          </p:cNvSpPr>
          <p:nvPr>
            <p:ph type="dt" sz="half" idx="10"/>
          </p:nvPr>
        </p:nvSpPr>
        <p:spPr/>
        <p:txBody>
          <a:bodyPr/>
          <a:lstStyle/>
          <a:p>
            <a:fld id="{1895B5D0-D995-407F-982D-2AAC62495F0C}" type="datetimeFigureOut">
              <a:rPr lang="en-GB" smtClean="0"/>
              <a:t>25/09/2020</a:t>
            </a:fld>
            <a:endParaRPr lang="en-GB"/>
          </a:p>
        </p:txBody>
      </p:sp>
      <p:sp>
        <p:nvSpPr>
          <p:cNvPr id="5" name="Footer Placeholder 4">
            <a:extLst>
              <a:ext uri="{FF2B5EF4-FFF2-40B4-BE49-F238E27FC236}">
                <a16:creationId xmlns:a16="http://schemas.microsoft.com/office/drawing/2014/main" id="{A314DAEE-5E17-4128-8AEF-098AABC634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F4A492-19DE-4DFB-90BC-76628AFBBB82}"/>
              </a:ext>
            </a:extLst>
          </p:cNvPr>
          <p:cNvSpPr>
            <a:spLocks noGrp="1"/>
          </p:cNvSpPr>
          <p:nvPr>
            <p:ph type="sldNum" sz="quarter" idx="12"/>
          </p:nvPr>
        </p:nvSpPr>
        <p:spPr/>
        <p:txBody>
          <a:bodyPr/>
          <a:lstStyle/>
          <a:p>
            <a:fld id="{9DBF8D4F-9BEC-4118-924F-1021D03B0D9E}" type="slidenum">
              <a:rPr lang="en-GB" smtClean="0"/>
              <a:t>‹#›</a:t>
            </a:fld>
            <a:endParaRPr lang="en-GB"/>
          </a:p>
        </p:txBody>
      </p:sp>
    </p:spTree>
    <p:extLst>
      <p:ext uri="{BB962C8B-B14F-4D97-AF65-F5344CB8AC3E}">
        <p14:creationId xmlns:p14="http://schemas.microsoft.com/office/powerpoint/2010/main" val="3845850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EBF1D-A79B-4B3F-A079-1594CF657E4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1737606-CAF3-4E24-B08E-042F133169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C58BC8-DA38-4495-8393-1D28D4B62925}"/>
              </a:ext>
            </a:extLst>
          </p:cNvPr>
          <p:cNvSpPr>
            <a:spLocks noGrp="1"/>
          </p:cNvSpPr>
          <p:nvPr>
            <p:ph type="dt" sz="half" idx="10"/>
          </p:nvPr>
        </p:nvSpPr>
        <p:spPr/>
        <p:txBody>
          <a:bodyPr/>
          <a:lstStyle/>
          <a:p>
            <a:fld id="{1895B5D0-D995-407F-982D-2AAC62495F0C}" type="datetimeFigureOut">
              <a:rPr lang="en-GB" smtClean="0"/>
              <a:t>25/09/2020</a:t>
            </a:fld>
            <a:endParaRPr lang="en-GB"/>
          </a:p>
        </p:txBody>
      </p:sp>
      <p:sp>
        <p:nvSpPr>
          <p:cNvPr id="5" name="Footer Placeholder 4">
            <a:extLst>
              <a:ext uri="{FF2B5EF4-FFF2-40B4-BE49-F238E27FC236}">
                <a16:creationId xmlns:a16="http://schemas.microsoft.com/office/drawing/2014/main" id="{52A7E22B-A07A-403E-9664-E87FF476CC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CFC0CD-3DA5-4E4D-A1CE-C8CB44AA13E3}"/>
              </a:ext>
            </a:extLst>
          </p:cNvPr>
          <p:cNvSpPr>
            <a:spLocks noGrp="1"/>
          </p:cNvSpPr>
          <p:nvPr>
            <p:ph type="sldNum" sz="quarter" idx="12"/>
          </p:nvPr>
        </p:nvSpPr>
        <p:spPr/>
        <p:txBody>
          <a:bodyPr/>
          <a:lstStyle/>
          <a:p>
            <a:fld id="{9DBF8D4F-9BEC-4118-924F-1021D03B0D9E}" type="slidenum">
              <a:rPr lang="en-GB" smtClean="0"/>
              <a:t>‹#›</a:t>
            </a:fld>
            <a:endParaRPr lang="en-GB"/>
          </a:p>
        </p:txBody>
      </p:sp>
    </p:spTree>
    <p:extLst>
      <p:ext uri="{BB962C8B-B14F-4D97-AF65-F5344CB8AC3E}">
        <p14:creationId xmlns:p14="http://schemas.microsoft.com/office/powerpoint/2010/main" val="1780921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07A62-D17C-47A9-92E6-60624198C62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5C64701-CD1B-4CCD-8605-0F7CD819436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DEA1065-37D8-464E-867E-C607BC223AC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B7E30EC-E6B0-4016-9380-9524EB4CD822}"/>
              </a:ext>
            </a:extLst>
          </p:cNvPr>
          <p:cNvSpPr>
            <a:spLocks noGrp="1"/>
          </p:cNvSpPr>
          <p:nvPr>
            <p:ph type="dt" sz="half" idx="10"/>
          </p:nvPr>
        </p:nvSpPr>
        <p:spPr/>
        <p:txBody>
          <a:bodyPr/>
          <a:lstStyle/>
          <a:p>
            <a:fld id="{1895B5D0-D995-407F-982D-2AAC62495F0C}" type="datetimeFigureOut">
              <a:rPr lang="en-GB" smtClean="0"/>
              <a:t>25/09/2020</a:t>
            </a:fld>
            <a:endParaRPr lang="en-GB"/>
          </a:p>
        </p:txBody>
      </p:sp>
      <p:sp>
        <p:nvSpPr>
          <p:cNvPr id="6" name="Footer Placeholder 5">
            <a:extLst>
              <a:ext uri="{FF2B5EF4-FFF2-40B4-BE49-F238E27FC236}">
                <a16:creationId xmlns:a16="http://schemas.microsoft.com/office/drawing/2014/main" id="{F8CE3F57-0EE7-4B0A-9D81-F278C337C8B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4343ACC-029E-4E9F-9397-4F08E7082AA1}"/>
              </a:ext>
            </a:extLst>
          </p:cNvPr>
          <p:cNvSpPr>
            <a:spLocks noGrp="1"/>
          </p:cNvSpPr>
          <p:nvPr>
            <p:ph type="sldNum" sz="quarter" idx="12"/>
          </p:nvPr>
        </p:nvSpPr>
        <p:spPr/>
        <p:txBody>
          <a:bodyPr/>
          <a:lstStyle/>
          <a:p>
            <a:fld id="{9DBF8D4F-9BEC-4118-924F-1021D03B0D9E}" type="slidenum">
              <a:rPr lang="en-GB" smtClean="0"/>
              <a:t>‹#›</a:t>
            </a:fld>
            <a:endParaRPr lang="en-GB"/>
          </a:p>
        </p:txBody>
      </p:sp>
    </p:spTree>
    <p:extLst>
      <p:ext uri="{BB962C8B-B14F-4D97-AF65-F5344CB8AC3E}">
        <p14:creationId xmlns:p14="http://schemas.microsoft.com/office/powerpoint/2010/main" val="1412841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8A9AD-D3A8-4900-8F80-F93877D0BF5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8F6010F-B41C-4A69-A799-35CB526BE7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8677BB-D358-4359-B963-1C4CB4BCC67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8D62508-76AD-4D08-BD92-DB18AB1756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2E0915-AC26-41B9-88D5-8D900DA604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0D58E35-720F-4AC7-93EF-CB523C79B870}"/>
              </a:ext>
            </a:extLst>
          </p:cNvPr>
          <p:cNvSpPr>
            <a:spLocks noGrp="1"/>
          </p:cNvSpPr>
          <p:nvPr>
            <p:ph type="dt" sz="half" idx="10"/>
          </p:nvPr>
        </p:nvSpPr>
        <p:spPr/>
        <p:txBody>
          <a:bodyPr/>
          <a:lstStyle/>
          <a:p>
            <a:fld id="{1895B5D0-D995-407F-982D-2AAC62495F0C}" type="datetimeFigureOut">
              <a:rPr lang="en-GB" smtClean="0"/>
              <a:t>25/09/2020</a:t>
            </a:fld>
            <a:endParaRPr lang="en-GB"/>
          </a:p>
        </p:txBody>
      </p:sp>
      <p:sp>
        <p:nvSpPr>
          <p:cNvPr id="8" name="Footer Placeholder 7">
            <a:extLst>
              <a:ext uri="{FF2B5EF4-FFF2-40B4-BE49-F238E27FC236}">
                <a16:creationId xmlns:a16="http://schemas.microsoft.com/office/drawing/2014/main" id="{292D82A2-882B-4532-865F-557D2B5A867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63FFDB8-F5BC-4DB8-801A-AEFB172F75D8}"/>
              </a:ext>
            </a:extLst>
          </p:cNvPr>
          <p:cNvSpPr>
            <a:spLocks noGrp="1"/>
          </p:cNvSpPr>
          <p:nvPr>
            <p:ph type="sldNum" sz="quarter" idx="12"/>
          </p:nvPr>
        </p:nvSpPr>
        <p:spPr/>
        <p:txBody>
          <a:bodyPr/>
          <a:lstStyle/>
          <a:p>
            <a:fld id="{9DBF8D4F-9BEC-4118-924F-1021D03B0D9E}" type="slidenum">
              <a:rPr lang="en-GB" smtClean="0"/>
              <a:t>‹#›</a:t>
            </a:fld>
            <a:endParaRPr lang="en-GB"/>
          </a:p>
        </p:txBody>
      </p:sp>
    </p:spTree>
    <p:extLst>
      <p:ext uri="{BB962C8B-B14F-4D97-AF65-F5344CB8AC3E}">
        <p14:creationId xmlns:p14="http://schemas.microsoft.com/office/powerpoint/2010/main" val="2691751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B7F74-D87C-4E24-B4AD-7DB1D0D2586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5330078-2D75-4B81-8E29-6B54755E819D}"/>
              </a:ext>
            </a:extLst>
          </p:cNvPr>
          <p:cNvSpPr>
            <a:spLocks noGrp="1"/>
          </p:cNvSpPr>
          <p:nvPr>
            <p:ph type="dt" sz="half" idx="10"/>
          </p:nvPr>
        </p:nvSpPr>
        <p:spPr/>
        <p:txBody>
          <a:bodyPr/>
          <a:lstStyle/>
          <a:p>
            <a:fld id="{1895B5D0-D995-407F-982D-2AAC62495F0C}" type="datetimeFigureOut">
              <a:rPr lang="en-GB" smtClean="0"/>
              <a:t>25/09/2020</a:t>
            </a:fld>
            <a:endParaRPr lang="en-GB"/>
          </a:p>
        </p:txBody>
      </p:sp>
      <p:sp>
        <p:nvSpPr>
          <p:cNvPr id="4" name="Footer Placeholder 3">
            <a:extLst>
              <a:ext uri="{FF2B5EF4-FFF2-40B4-BE49-F238E27FC236}">
                <a16:creationId xmlns:a16="http://schemas.microsoft.com/office/drawing/2014/main" id="{41668100-BC7F-489F-B1E3-D04BEC1271D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BB6FCF4-CD08-4424-AC51-CC1550500E40}"/>
              </a:ext>
            </a:extLst>
          </p:cNvPr>
          <p:cNvSpPr>
            <a:spLocks noGrp="1"/>
          </p:cNvSpPr>
          <p:nvPr>
            <p:ph type="sldNum" sz="quarter" idx="12"/>
          </p:nvPr>
        </p:nvSpPr>
        <p:spPr/>
        <p:txBody>
          <a:bodyPr/>
          <a:lstStyle/>
          <a:p>
            <a:fld id="{9DBF8D4F-9BEC-4118-924F-1021D03B0D9E}" type="slidenum">
              <a:rPr lang="en-GB" smtClean="0"/>
              <a:t>‹#›</a:t>
            </a:fld>
            <a:endParaRPr lang="en-GB"/>
          </a:p>
        </p:txBody>
      </p:sp>
    </p:spTree>
    <p:extLst>
      <p:ext uri="{BB962C8B-B14F-4D97-AF65-F5344CB8AC3E}">
        <p14:creationId xmlns:p14="http://schemas.microsoft.com/office/powerpoint/2010/main" val="3444949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C8DD70-CA78-4DC6-8B40-3B0DCCF7BE17}"/>
              </a:ext>
            </a:extLst>
          </p:cNvPr>
          <p:cNvSpPr>
            <a:spLocks noGrp="1"/>
          </p:cNvSpPr>
          <p:nvPr>
            <p:ph type="dt" sz="half" idx="10"/>
          </p:nvPr>
        </p:nvSpPr>
        <p:spPr/>
        <p:txBody>
          <a:bodyPr/>
          <a:lstStyle/>
          <a:p>
            <a:fld id="{1895B5D0-D995-407F-982D-2AAC62495F0C}" type="datetimeFigureOut">
              <a:rPr lang="en-GB" smtClean="0"/>
              <a:t>25/09/2020</a:t>
            </a:fld>
            <a:endParaRPr lang="en-GB"/>
          </a:p>
        </p:txBody>
      </p:sp>
      <p:sp>
        <p:nvSpPr>
          <p:cNvPr id="3" name="Footer Placeholder 2">
            <a:extLst>
              <a:ext uri="{FF2B5EF4-FFF2-40B4-BE49-F238E27FC236}">
                <a16:creationId xmlns:a16="http://schemas.microsoft.com/office/drawing/2014/main" id="{DFFC2DF5-A637-4B97-A7DE-97344BE7841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F8AB8FD-D0E5-4997-B534-149172197CFE}"/>
              </a:ext>
            </a:extLst>
          </p:cNvPr>
          <p:cNvSpPr>
            <a:spLocks noGrp="1"/>
          </p:cNvSpPr>
          <p:nvPr>
            <p:ph type="sldNum" sz="quarter" idx="12"/>
          </p:nvPr>
        </p:nvSpPr>
        <p:spPr/>
        <p:txBody>
          <a:bodyPr/>
          <a:lstStyle/>
          <a:p>
            <a:fld id="{9DBF8D4F-9BEC-4118-924F-1021D03B0D9E}" type="slidenum">
              <a:rPr lang="en-GB" smtClean="0"/>
              <a:t>‹#›</a:t>
            </a:fld>
            <a:endParaRPr lang="en-GB"/>
          </a:p>
        </p:txBody>
      </p:sp>
    </p:spTree>
    <p:extLst>
      <p:ext uri="{BB962C8B-B14F-4D97-AF65-F5344CB8AC3E}">
        <p14:creationId xmlns:p14="http://schemas.microsoft.com/office/powerpoint/2010/main" val="3280860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2FD8A-5D80-447F-AD89-DD4E6DB2B6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7CFB35B-CC43-46F2-AE1E-8BE8FDC1F0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91DF385-DE42-4A7E-A425-FF0B8CCB18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409260-5276-4578-973D-4064FED86434}"/>
              </a:ext>
            </a:extLst>
          </p:cNvPr>
          <p:cNvSpPr>
            <a:spLocks noGrp="1"/>
          </p:cNvSpPr>
          <p:nvPr>
            <p:ph type="dt" sz="half" idx="10"/>
          </p:nvPr>
        </p:nvSpPr>
        <p:spPr/>
        <p:txBody>
          <a:bodyPr/>
          <a:lstStyle/>
          <a:p>
            <a:fld id="{1895B5D0-D995-407F-982D-2AAC62495F0C}" type="datetimeFigureOut">
              <a:rPr lang="en-GB" smtClean="0"/>
              <a:t>25/09/2020</a:t>
            </a:fld>
            <a:endParaRPr lang="en-GB"/>
          </a:p>
        </p:txBody>
      </p:sp>
      <p:sp>
        <p:nvSpPr>
          <p:cNvPr id="6" name="Footer Placeholder 5">
            <a:extLst>
              <a:ext uri="{FF2B5EF4-FFF2-40B4-BE49-F238E27FC236}">
                <a16:creationId xmlns:a16="http://schemas.microsoft.com/office/drawing/2014/main" id="{D7EFBC29-54F5-4A03-A55E-20D17DCA525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BDE1D4E-DADA-4E2E-85E7-CBEFF1EC1F5F}"/>
              </a:ext>
            </a:extLst>
          </p:cNvPr>
          <p:cNvSpPr>
            <a:spLocks noGrp="1"/>
          </p:cNvSpPr>
          <p:nvPr>
            <p:ph type="sldNum" sz="quarter" idx="12"/>
          </p:nvPr>
        </p:nvSpPr>
        <p:spPr/>
        <p:txBody>
          <a:bodyPr/>
          <a:lstStyle/>
          <a:p>
            <a:fld id="{9DBF8D4F-9BEC-4118-924F-1021D03B0D9E}" type="slidenum">
              <a:rPr lang="en-GB" smtClean="0"/>
              <a:t>‹#›</a:t>
            </a:fld>
            <a:endParaRPr lang="en-GB"/>
          </a:p>
        </p:txBody>
      </p:sp>
    </p:spTree>
    <p:extLst>
      <p:ext uri="{BB962C8B-B14F-4D97-AF65-F5344CB8AC3E}">
        <p14:creationId xmlns:p14="http://schemas.microsoft.com/office/powerpoint/2010/main" val="2099483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3A447-AC75-4019-B1EF-52336AC911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DEE065B-1721-4B37-B195-CF218D8394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2D89301-BF6D-499B-A7B7-540E7579D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648471-3B2A-45E5-8AAD-9E7C60A88F64}"/>
              </a:ext>
            </a:extLst>
          </p:cNvPr>
          <p:cNvSpPr>
            <a:spLocks noGrp="1"/>
          </p:cNvSpPr>
          <p:nvPr>
            <p:ph type="dt" sz="half" idx="10"/>
          </p:nvPr>
        </p:nvSpPr>
        <p:spPr/>
        <p:txBody>
          <a:bodyPr/>
          <a:lstStyle/>
          <a:p>
            <a:fld id="{1895B5D0-D995-407F-982D-2AAC62495F0C}" type="datetimeFigureOut">
              <a:rPr lang="en-GB" smtClean="0"/>
              <a:t>25/09/2020</a:t>
            </a:fld>
            <a:endParaRPr lang="en-GB"/>
          </a:p>
        </p:txBody>
      </p:sp>
      <p:sp>
        <p:nvSpPr>
          <p:cNvPr id="6" name="Footer Placeholder 5">
            <a:extLst>
              <a:ext uri="{FF2B5EF4-FFF2-40B4-BE49-F238E27FC236}">
                <a16:creationId xmlns:a16="http://schemas.microsoft.com/office/drawing/2014/main" id="{074EFC90-BE62-4747-A935-96BA91445F4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2368513-2020-4623-913F-4827653223ED}"/>
              </a:ext>
            </a:extLst>
          </p:cNvPr>
          <p:cNvSpPr>
            <a:spLocks noGrp="1"/>
          </p:cNvSpPr>
          <p:nvPr>
            <p:ph type="sldNum" sz="quarter" idx="12"/>
          </p:nvPr>
        </p:nvSpPr>
        <p:spPr/>
        <p:txBody>
          <a:bodyPr/>
          <a:lstStyle/>
          <a:p>
            <a:fld id="{9DBF8D4F-9BEC-4118-924F-1021D03B0D9E}" type="slidenum">
              <a:rPr lang="en-GB" smtClean="0"/>
              <a:t>‹#›</a:t>
            </a:fld>
            <a:endParaRPr lang="en-GB"/>
          </a:p>
        </p:txBody>
      </p:sp>
    </p:spTree>
    <p:extLst>
      <p:ext uri="{BB962C8B-B14F-4D97-AF65-F5344CB8AC3E}">
        <p14:creationId xmlns:p14="http://schemas.microsoft.com/office/powerpoint/2010/main" val="3133671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37DC4E-303F-460D-BDC0-B0BFD41A3B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5AAD34D-C60F-4E26-8B42-55AED4305F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CF30AD-9099-43EC-8EAD-471D0D1CBC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95B5D0-D995-407F-982D-2AAC62495F0C}" type="datetimeFigureOut">
              <a:rPr lang="en-GB" smtClean="0"/>
              <a:t>25/09/2020</a:t>
            </a:fld>
            <a:endParaRPr lang="en-GB"/>
          </a:p>
        </p:txBody>
      </p:sp>
      <p:sp>
        <p:nvSpPr>
          <p:cNvPr id="5" name="Footer Placeholder 4">
            <a:extLst>
              <a:ext uri="{FF2B5EF4-FFF2-40B4-BE49-F238E27FC236}">
                <a16:creationId xmlns:a16="http://schemas.microsoft.com/office/drawing/2014/main" id="{B6DEDB84-9959-4FC3-9C95-B84F56133C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C62C993-DD72-4A9C-9DD3-9BE41E865F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BF8D4F-9BEC-4118-924F-1021D03B0D9E}" type="slidenum">
              <a:rPr lang="en-GB" smtClean="0"/>
              <a:t>‹#›</a:t>
            </a:fld>
            <a:endParaRPr lang="en-GB"/>
          </a:p>
        </p:txBody>
      </p:sp>
    </p:spTree>
    <p:extLst>
      <p:ext uri="{BB962C8B-B14F-4D97-AF65-F5344CB8AC3E}">
        <p14:creationId xmlns:p14="http://schemas.microsoft.com/office/powerpoint/2010/main" val="2525770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D4EF7-F723-4414-BAA8-276555E87AAA}"/>
              </a:ext>
            </a:extLst>
          </p:cNvPr>
          <p:cNvSpPr>
            <a:spLocks noGrp="1"/>
          </p:cNvSpPr>
          <p:nvPr>
            <p:ph type="title"/>
          </p:nvPr>
        </p:nvSpPr>
        <p:spPr/>
        <p:txBody>
          <a:bodyPr/>
          <a:lstStyle/>
          <a:p>
            <a:r>
              <a:rPr lang="en-GB" dirty="0"/>
              <a:t>Action Plan for Recovery and Growth</a:t>
            </a:r>
          </a:p>
        </p:txBody>
      </p:sp>
      <p:sp>
        <p:nvSpPr>
          <p:cNvPr id="3" name="Content Placeholder 2">
            <a:extLst>
              <a:ext uri="{FF2B5EF4-FFF2-40B4-BE49-F238E27FC236}">
                <a16:creationId xmlns:a16="http://schemas.microsoft.com/office/drawing/2014/main" id="{E3B75CA9-07D2-4A98-BA9D-64A6655620C7}"/>
              </a:ext>
            </a:extLst>
          </p:cNvPr>
          <p:cNvSpPr>
            <a:spLocks noGrp="1"/>
          </p:cNvSpPr>
          <p:nvPr>
            <p:ph idx="1"/>
          </p:nvPr>
        </p:nvSpPr>
        <p:spPr>
          <a:xfrm>
            <a:off x="838200" y="1644429"/>
            <a:ext cx="10515600" cy="4351338"/>
          </a:xfrm>
        </p:spPr>
        <p:txBody>
          <a:bodyPr vert="horz" lIns="91440" tIns="45720" rIns="91440" bIns="45720" rtlCol="0" anchor="t">
            <a:normAutofit lnSpcReduction="10000"/>
          </a:bodyPr>
          <a:lstStyle/>
          <a:p>
            <a:pPr marL="0" indent="0">
              <a:lnSpc>
                <a:spcPct val="150000"/>
              </a:lnSpc>
              <a:buNone/>
            </a:pPr>
            <a:r>
              <a:rPr lang="en-GB" sz="1600" b="1" dirty="0"/>
              <a:t>Purpose</a:t>
            </a:r>
          </a:p>
          <a:p>
            <a:pPr marL="0" indent="0">
              <a:lnSpc>
                <a:spcPct val="150000"/>
              </a:lnSpc>
              <a:buNone/>
            </a:pPr>
            <a:r>
              <a:rPr lang="en-GB" sz="1600" dirty="0"/>
              <a:t>The purpose of this action plan is to set out at high level the priority short term actions for the LEP for the period to January 2021. It is a pragmatic approach that aims to make early progress on delivering the </a:t>
            </a:r>
            <a:r>
              <a:rPr lang="en-GB" sz="1600" b="1" dirty="0"/>
              <a:t>vision to make Cheshire and Warrington the UK’s ‘most healthy, sustainable, inclusive and growing economy’. </a:t>
            </a:r>
            <a:r>
              <a:rPr lang="en-GB" sz="1600" dirty="0"/>
              <a:t>These short term actions will also form part of the wider Plan for Recovery and Growth which is currently being </a:t>
            </a:r>
            <a:r>
              <a:rPr lang="en-GB" sz="1600"/>
              <a:t>developed covering </a:t>
            </a:r>
            <a:r>
              <a:rPr lang="en-GB" sz="1600" dirty="0"/>
              <a:t>the </a:t>
            </a:r>
            <a:r>
              <a:rPr lang="en-GB" sz="1600"/>
              <a:t>medium-long term.  </a:t>
            </a:r>
            <a:endParaRPr lang="en-GB" sz="1600" dirty="0"/>
          </a:p>
          <a:p>
            <a:pPr marL="0" indent="0">
              <a:lnSpc>
                <a:spcPct val="150000"/>
              </a:lnSpc>
              <a:buNone/>
            </a:pPr>
            <a:r>
              <a:rPr lang="en-GB" sz="1600" b="1" dirty="0"/>
              <a:t>Objectives</a:t>
            </a:r>
          </a:p>
          <a:p>
            <a:pPr>
              <a:lnSpc>
                <a:spcPct val="150000"/>
              </a:lnSpc>
            </a:pPr>
            <a:r>
              <a:rPr lang="en-GB" sz="1600" dirty="0"/>
              <a:t>Over the </a:t>
            </a:r>
            <a:r>
              <a:rPr lang="en-GB" sz="1600" b="1" dirty="0"/>
              <a:t>short term </a:t>
            </a:r>
            <a:r>
              <a:rPr lang="en-GB" sz="1600" dirty="0"/>
              <a:t>(12months): to achieve a reduction from the peak levels of unemployment resulting from the Coronavirus pandemic; ensure key decisions taken that advance our strategic priorities</a:t>
            </a:r>
          </a:p>
          <a:p>
            <a:pPr>
              <a:lnSpc>
                <a:spcPct val="150000"/>
              </a:lnSpc>
            </a:pPr>
            <a:r>
              <a:rPr lang="en-GB" sz="1600" dirty="0"/>
              <a:t>Over the </a:t>
            </a:r>
            <a:r>
              <a:rPr lang="en-GB" sz="1600" b="1" dirty="0"/>
              <a:t>medium term </a:t>
            </a:r>
            <a:r>
              <a:rPr lang="en-GB" sz="1600" dirty="0"/>
              <a:t>(to 2023/24): to achieve a significant recovery in the employment market (comparable to pre-Covid levels) and demonstrable progress being made on the ground on key projects in the recovery action plan and wider plan for recovery, productivity, and growth. </a:t>
            </a:r>
          </a:p>
        </p:txBody>
      </p:sp>
      <p:grpSp>
        <p:nvGrpSpPr>
          <p:cNvPr id="4" name="Group 3">
            <a:extLst>
              <a:ext uri="{FF2B5EF4-FFF2-40B4-BE49-F238E27FC236}">
                <a16:creationId xmlns:a16="http://schemas.microsoft.com/office/drawing/2014/main" id="{607F9593-E015-403D-8BE8-66C581F2122E}"/>
              </a:ext>
            </a:extLst>
          </p:cNvPr>
          <p:cNvGrpSpPr/>
          <p:nvPr/>
        </p:nvGrpSpPr>
        <p:grpSpPr>
          <a:xfrm>
            <a:off x="0" y="6424246"/>
            <a:ext cx="12192000" cy="433754"/>
            <a:chOff x="0" y="6424246"/>
            <a:chExt cx="12192000" cy="433754"/>
          </a:xfrm>
        </p:grpSpPr>
        <p:pic>
          <p:nvPicPr>
            <p:cNvPr id="5" name="Picture 4" descr="871 PPT Footer.jpg">
              <a:extLst>
                <a:ext uri="{FF2B5EF4-FFF2-40B4-BE49-F238E27FC236}">
                  <a16:creationId xmlns:a16="http://schemas.microsoft.com/office/drawing/2014/main" id="{39C0B5DD-4526-4B12-A5DD-8A7F8B9D59CB}"/>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t="19384" b="22130"/>
            <a:stretch/>
          </p:blipFill>
          <p:spPr>
            <a:xfrm>
              <a:off x="0" y="6424246"/>
              <a:ext cx="9144000" cy="433754"/>
            </a:xfrm>
            <a:prstGeom prst="rect">
              <a:avLst/>
            </a:prstGeom>
          </p:spPr>
        </p:pic>
        <p:sp>
          <p:nvSpPr>
            <p:cNvPr id="6" name="Rectangle 5">
              <a:extLst>
                <a:ext uri="{FF2B5EF4-FFF2-40B4-BE49-F238E27FC236}">
                  <a16:creationId xmlns:a16="http://schemas.microsoft.com/office/drawing/2014/main" id="{9F9B4799-669B-4F62-B79A-851BF0460A35}"/>
                </a:ext>
              </a:extLst>
            </p:cNvPr>
            <p:cNvSpPr/>
            <p:nvPr/>
          </p:nvSpPr>
          <p:spPr>
            <a:xfrm>
              <a:off x="8417169" y="6424246"/>
              <a:ext cx="3774831" cy="43375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8" name="Picture 7">
            <a:extLst>
              <a:ext uri="{FF2B5EF4-FFF2-40B4-BE49-F238E27FC236}">
                <a16:creationId xmlns:a16="http://schemas.microsoft.com/office/drawing/2014/main" id="{505E2B3F-90AC-41F1-B8CA-68648E5CB5A9}"/>
              </a:ext>
            </a:extLst>
          </p:cNvPr>
          <p:cNvPicPr/>
          <p:nvPr/>
        </p:nvPicPr>
        <p:blipFill>
          <a:blip r:embed="rId3"/>
          <a:srcRect/>
          <a:stretch>
            <a:fillRect/>
          </a:stretch>
        </p:blipFill>
        <p:spPr bwMode="auto">
          <a:xfrm>
            <a:off x="10906298" y="230188"/>
            <a:ext cx="1006301" cy="1032021"/>
          </a:xfrm>
          <a:prstGeom prst="rect">
            <a:avLst/>
          </a:prstGeom>
          <a:noFill/>
          <a:ln w="9525">
            <a:noFill/>
            <a:miter lim="800000"/>
            <a:headEnd/>
            <a:tailEnd/>
          </a:ln>
        </p:spPr>
      </p:pic>
    </p:spTree>
    <p:extLst>
      <p:ext uri="{BB962C8B-B14F-4D97-AF65-F5344CB8AC3E}">
        <p14:creationId xmlns:p14="http://schemas.microsoft.com/office/powerpoint/2010/main" val="2438875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1A770C36-8A04-46C1-BD27-C23E27D21D95}"/>
              </a:ext>
            </a:extLst>
          </p:cNvPr>
          <p:cNvGraphicFramePr>
            <a:graphicFrameLocks noGrp="1"/>
          </p:cNvGraphicFramePr>
          <p:nvPr>
            <p:extLst>
              <p:ext uri="{D42A27DB-BD31-4B8C-83A1-F6EECF244321}">
                <p14:modId xmlns:p14="http://schemas.microsoft.com/office/powerpoint/2010/main" val="3683657831"/>
              </p:ext>
            </p:extLst>
          </p:nvPr>
        </p:nvGraphicFramePr>
        <p:xfrm>
          <a:off x="838200" y="1093810"/>
          <a:ext cx="10455964" cy="4323080"/>
        </p:xfrm>
        <a:graphic>
          <a:graphicData uri="http://schemas.openxmlformats.org/drawingml/2006/table">
            <a:tbl>
              <a:tblPr firstRow="1" bandRow="1">
                <a:tableStyleId>{5C22544A-7EE6-4342-B048-85BDC9FD1C3A}</a:tableStyleId>
              </a:tblPr>
              <a:tblGrid>
                <a:gridCol w="2613991">
                  <a:extLst>
                    <a:ext uri="{9D8B030D-6E8A-4147-A177-3AD203B41FA5}">
                      <a16:colId xmlns:a16="http://schemas.microsoft.com/office/drawing/2014/main" val="142884088"/>
                    </a:ext>
                  </a:extLst>
                </a:gridCol>
                <a:gridCol w="3828932">
                  <a:extLst>
                    <a:ext uri="{9D8B030D-6E8A-4147-A177-3AD203B41FA5}">
                      <a16:colId xmlns:a16="http://schemas.microsoft.com/office/drawing/2014/main" val="2635960750"/>
                    </a:ext>
                  </a:extLst>
                </a:gridCol>
                <a:gridCol w="1399050">
                  <a:extLst>
                    <a:ext uri="{9D8B030D-6E8A-4147-A177-3AD203B41FA5}">
                      <a16:colId xmlns:a16="http://schemas.microsoft.com/office/drawing/2014/main" val="3603063063"/>
                    </a:ext>
                  </a:extLst>
                </a:gridCol>
                <a:gridCol w="2613991">
                  <a:extLst>
                    <a:ext uri="{9D8B030D-6E8A-4147-A177-3AD203B41FA5}">
                      <a16:colId xmlns:a16="http://schemas.microsoft.com/office/drawing/2014/main" val="3366279783"/>
                    </a:ext>
                  </a:extLst>
                </a:gridCol>
              </a:tblGrid>
              <a:tr h="370840">
                <a:tc>
                  <a:txBody>
                    <a:bodyPr/>
                    <a:lstStyle/>
                    <a:p>
                      <a:r>
                        <a:rPr lang="en-GB" sz="1400" dirty="0"/>
                        <a:t>Item</a:t>
                      </a:r>
                    </a:p>
                  </a:txBody>
                  <a:tcPr/>
                </a:tc>
                <a:tc>
                  <a:txBody>
                    <a:bodyPr/>
                    <a:lstStyle/>
                    <a:p>
                      <a:r>
                        <a:rPr lang="en-GB" sz="1400" dirty="0"/>
                        <a:t>Description / Activity Required</a:t>
                      </a:r>
                    </a:p>
                  </a:txBody>
                  <a:tcPr/>
                </a:tc>
                <a:tc>
                  <a:txBody>
                    <a:bodyPr/>
                    <a:lstStyle/>
                    <a:p>
                      <a:r>
                        <a:rPr lang="en-GB" sz="1400" dirty="0"/>
                        <a:t>By Whom</a:t>
                      </a:r>
                    </a:p>
                  </a:txBody>
                  <a:tcPr/>
                </a:tc>
                <a:tc>
                  <a:txBody>
                    <a:bodyPr/>
                    <a:lstStyle/>
                    <a:p>
                      <a:r>
                        <a:rPr lang="en-GB" sz="1400" dirty="0"/>
                        <a:t>Comment</a:t>
                      </a:r>
                    </a:p>
                  </a:txBody>
                  <a:tcPr/>
                </a:tc>
                <a:extLst>
                  <a:ext uri="{0D108BD9-81ED-4DB2-BD59-A6C34878D82A}">
                    <a16:rowId xmlns:a16="http://schemas.microsoft.com/office/drawing/2014/main" val="1205058302"/>
                  </a:ext>
                </a:extLst>
              </a:tr>
              <a:tr h="370840">
                <a:tc>
                  <a:txBody>
                    <a:bodyPr/>
                    <a:lstStyle/>
                    <a:p>
                      <a:r>
                        <a:rPr lang="en-GB" sz="1200" dirty="0"/>
                        <a:t>Launch “September Guarantee” for Year 13 students in Chester and Ellesmere Port</a:t>
                      </a:r>
                    </a:p>
                  </a:txBody>
                  <a:tcPr/>
                </a:tc>
                <a:tc>
                  <a:txBody>
                    <a:bodyPr/>
                    <a:lstStyle/>
                    <a:p>
                      <a:r>
                        <a:rPr lang="en-GB" sz="1200" dirty="0">
                          <a:effectLst/>
                          <a:latin typeface="Calibri" panose="020F0502020204030204" pitchFamily="34" charset="0"/>
                          <a:ea typeface="Calibri" panose="020F0502020204030204" pitchFamily="34" charset="0"/>
                        </a:rPr>
                        <a:t>Local programme part-funded by the Westminster Foundation. </a:t>
                      </a:r>
                      <a:r>
                        <a:rPr lang="en-GB" sz="1200" dirty="0" err="1">
                          <a:effectLst/>
                          <a:latin typeface="Calibri" panose="020F0502020204030204" pitchFamily="34" charset="0"/>
                          <a:ea typeface="Calibri" panose="020F0502020204030204" pitchFamily="34" charset="0"/>
                        </a:rPr>
                        <a:t>Actitivty</a:t>
                      </a:r>
                      <a:r>
                        <a:rPr lang="en-GB" sz="1200" dirty="0">
                          <a:effectLst/>
                          <a:latin typeface="Calibri" panose="020F0502020204030204" pitchFamily="34" charset="0"/>
                          <a:ea typeface="Calibri" panose="020F0502020204030204" pitchFamily="34" charset="0"/>
                        </a:rPr>
                        <a:t> led by Youth Federation and supported by the Pledge.</a:t>
                      </a:r>
                    </a:p>
                    <a:p>
                      <a:endParaRPr lang="en-GB" sz="1200" dirty="0"/>
                    </a:p>
                  </a:txBody>
                  <a:tcPr/>
                </a:tc>
                <a:tc>
                  <a:txBody>
                    <a:bodyPr/>
                    <a:lstStyle/>
                    <a:p>
                      <a:r>
                        <a:rPr lang="en-GB" sz="1200" i="0" dirty="0"/>
                        <a:t>Youth Federation / The Pledge</a:t>
                      </a:r>
                    </a:p>
                  </a:txBody>
                  <a:tcPr/>
                </a:tc>
                <a:tc>
                  <a:txBody>
                    <a:bodyPr/>
                    <a:lstStyle/>
                    <a:p>
                      <a:r>
                        <a:rPr lang="en-GB" sz="1200" dirty="0"/>
                        <a:t>Youth Fed currently working on bid to other national funding pots to develop a sub-region-wide offer</a:t>
                      </a:r>
                    </a:p>
                  </a:txBody>
                  <a:tcPr/>
                </a:tc>
                <a:extLst>
                  <a:ext uri="{0D108BD9-81ED-4DB2-BD59-A6C34878D82A}">
                    <a16:rowId xmlns:a16="http://schemas.microsoft.com/office/drawing/2014/main" val="3812382234"/>
                  </a:ext>
                </a:extLst>
              </a:tr>
              <a:tr h="370840">
                <a:tc>
                  <a:txBody>
                    <a:bodyPr/>
                    <a:lstStyle/>
                    <a:p>
                      <a:r>
                        <a:rPr lang="en-GB" sz="1200" dirty="0"/>
                        <a:t>Finalise and submit a response to the call for representations on the Comprehensive Spending Review (24/9)</a:t>
                      </a:r>
                    </a:p>
                  </a:txBody>
                  <a:tcPr/>
                </a:tc>
                <a:tc>
                  <a:txBody>
                    <a:bodyPr/>
                    <a:lstStyle/>
                    <a:p>
                      <a:r>
                        <a:rPr lang="en-GB" sz="1200" dirty="0"/>
                        <a:t>Draft response to be prepared for discussion by early September. Aligning submission with sub-regional priorities including activities and projects identified in the recovery plan. </a:t>
                      </a:r>
                    </a:p>
                  </a:txBody>
                  <a:tcPr/>
                </a:tc>
                <a:tc>
                  <a:txBody>
                    <a:bodyPr/>
                    <a:lstStyle/>
                    <a:p>
                      <a:r>
                        <a:rPr lang="en-GB" sz="1200" dirty="0"/>
                        <a:t>CWLEP / Local Authorities (?)</a:t>
                      </a:r>
                    </a:p>
                  </a:txBody>
                  <a:tcPr/>
                </a:tc>
                <a:tc>
                  <a:txBody>
                    <a:bodyPr/>
                    <a:lstStyle/>
                    <a:p>
                      <a:r>
                        <a:rPr lang="en-GB" sz="1200" dirty="0"/>
                        <a:t>Need to confirm if this is a joint response or if LAs plan to submit individual responses.</a:t>
                      </a:r>
                    </a:p>
                  </a:txBody>
                  <a:tcPr/>
                </a:tc>
                <a:extLst>
                  <a:ext uri="{0D108BD9-81ED-4DB2-BD59-A6C34878D82A}">
                    <a16:rowId xmlns:a16="http://schemas.microsoft.com/office/drawing/2014/main" val="138139104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rPr>
                        <a:t>Identification of potential short term growth / job creation opportunities.</a:t>
                      </a:r>
                    </a:p>
                    <a:p>
                      <a:endParaRPr lang="en-GB" sz="1200" dirty="0">
                        <a:highlight>
                          <a:srgbClr val="FFFF00"/>
                        </a:highlight>
                      </a:endParaRPr>
                    </a:p>
                  </a:txBody>
                  <a:tcPr/>
                </a:tc>
                <a:tc>
                  <a:txBody>
                    <a:bodyPr/>
                    <a:lstStyle/>
                    <a:p>
                      <a:r>
                        <a:rPr lang="en-GB" sz="1200" dirty="0"/>
                        <a:t>Work with Local Authorities to identify companies in the existing business base that are looking to expand / bring forwards investment plans, with a view to stimulating job creation.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CWLEP / Local Authorities</a:t>
                      </a:r>
                    </a:p>
                    <a:p>
                      <a:endParaRPr lang="en-GB" sz="1200" i="0" dirty="0">
                        <a:highlight>
                          <a:srgbClr val="FFFF00"/>
                        </a:highlight>
                      </a:endParaRPr>
                    </a:p>
                  </a:txBody>
                  <a:tcPr/>
                </a:tc>
                <a:tc>
                  <a:txBody>
                    <a:bodyPr/>
                    <a:lstStyle/>
                    <a:p>
                      <a:endParaRPr lang="en-GB" sz="1200" dirty="0">
                        <a:highlight>
                          <a:srgbClr val="FFFF00"/>
                        </a:highlight>
                      </a:endParaRPr>
                    </a:p>
                  </a:txBody>
                  <a:tcPr/>
                </a:tc>
                <a:extLst>
                  <a:ext uri="{0D108BD9-81ED-4DB2-BD59-A6C34878D82A}">
                    <a16:rowId xmlns:a16="http://schemas.microsoft.com/office/drawing/2014/main" val="2775673314"/>
                  </a:ext>
                </a:extLst>
              </a:tr>
              <a:tr h="370840">
                <a:tc>
                  <a:txBody>
                    <a:bodyPr/>
                    <a:lstStyle/>
                    <a:p>
                      <a:endParaRPr lang="en-GB" sz="1200" dirty="0"/>
                    </a:p>
                  </a:txBody>
                  <a:tcPr/>
                </a:tc>
                <a:tc>
                  <a:txBody>
                    <a:bodyPr/>
                    <a:lstStyle/>
                    <a:p>
                      <a:endParaRPr lang="en-GB" sz="1200" dirty="0"/>
                    </a:p>
                  </a:txBody>
                  <a:tcPr/>
                </a:tc>
                <a:tc>
                  <a:txBody>
                    <a:bodyPr/>
                    <a:lstStyle/>
                    <a:p>
                      <a:endParaRPr lang="en-GB" sz="1200" i="0" dirty="0"/>
                    </a:p>
                  </a:txBody>
                  <a:tcPr/>
                </a:tc>
                <a:tc>
                  <a:txBody>
                    <a:bodyPr/>
                    <a:lstStyle/>
                    <a:p>
                      <a:endParaRPr lang="en-GB" sz="1200" dirty="0"/>
                    </a:p>
                  </a:txBody>
                  <a:tcPr/>
                </a:tc>
                <a:extLst>
                  <a:ext uri="{0D108BD9-81ED-4DB2-BD59-A6C34878D82A}">
                    <a16:rowId xmlns:a16="http://schemas.microsoft.com/office/drawing/2014/main" val="4038968512"/>
                  </a:ext>
                </a:extLst>
              </a:tr>
              <a:tr h="370840">
                <a:tc>
                  <a:txBody>
                    <a:bodyPr/>
                    <a:lstStyle/>
                    <a:p>
                      <a:endParaRPr lang="en-GB" sz="1200" dirty="0"/>
                    </a:p>
                  </a:txBody>
                  <a:tcPr/>
                </a:tc>
                <a:tc>
                  <a:txBody>
                    <a:bodyPr/>
                    <a:lstStyle/>
                    <a:p>
                      <a:endParaRPr lang="en-GB" sz="1200" dirty="0"/>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38180866"/>
                  </a:ext>
                </a:extLst>
              </a:tr>
              <a:tr h="370840">
                <a:tc>
                  <a:txBody>
                    <a:bodyPr/>
                    <a:lstStyle/>
                    <a:p>
                      <a:endParaRPr lang="en-GB" sz="1200" dirty="0"/>
                    </a:p>
                  </a:txBody>
                  <a:tcPr/>
                </a:tc>
                <a:tc>
                  <a:txBody>
                    <a:bodyPr/>
                    <a:lstStyle/>
                    <a:p>
                      <a:endParaRPr lang="en-GB" sz="1200" dirty="0"/>
                    </a:p>
                  </a:txBody>
                  <a:tcPr/>
                </a:tc>
                <a:tc>
                  <a:txBody>
                    <a:bodyPr/>
                    <a:lstStyle/>
                    <a:p>
                      <a:endParaRPr lang="en-GB" sz="1200" i="0" dirty="0"/>
                    </a:p>
                  </a:txBody>
                  <a:tcPr/>
                </a:tc>
                <a:tc>
                  <a:txBody>
                    <a:bodyPr/>
                    <a:lstStyle/>
                    <a:p>
                      <a:endParaRPr lang="en-GB" sz="1200" dirty="0"/>
                    </a:p>
                  </a:txBody>
                  <a:tcPr/>
                </a:tc>
                <a:extLst>
                  <a:ext uri="{0D108BD9-81ED-4DB2-BD59-A6C34878D82A}">
                    <a16:rowId xmlns:a16="http://schemas.microsoft.com/office/drawing/2014/main" val="3177273699"/>
                  </a:ext>
                </a:extLst>
              </a:tr>
              <a:tr h="370840">
                <a:tc>
                  <a:txBody>
                    <a:bodyPr/>
                    <a:lstStyle/>
                    <a:p>
                      <a:endParaRPr lang="en-GB" sz="1200" dirty="0"/>
                    </a:p>
                  </a:txBody>
                  <a:tcPr/>
                </a:tc>
                <a:tc>
                  <a:txBody>
                    <a:bodyPr/>
                    <a:lstStyle/>
                    <a:p>
                      <a:endParaRPr lang="en-GB" sz="1200" dirty="0"/>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3345206918"/>
                  </a:ext>
                </a:extLst>
              </a:tr>
            </a:tbl>
          </a:graphicData>
        </a:graphic>
      </p:graphicFrame>
      <p:sp>
        <p:nvSpPr>
          <p:cNvPr id="3" name="Title 2">
            <a:extLst>
              <a:ext uri="{FF2B5EF4-FFF2-40B4-BE49-F238E27FC236}">
                <a16:creationId xmlns:a16="http://schemas.microsoft.com/office/drawing/2014/main" id="{489DCDFF-532A-4E60-98D2-334FB6168FA2}"/>
              </a:ext>
            </a:extLst>
          </p:cNvPr>
          <p:cNvSpPr>
            <a:spLocks noGrp="1"/>
          </p:cNvSpPr>
          <p:nvPr>
            <p:ph type="title"/>
          </p:nvPr>
        </p:nvSpPr>
        <p:spPr>
          <a:xfrm>
            <a:off x="838200" y="365126"/>
            <a:ext cx="10515600" cy="728684"/>
          </a:xfrm>
        </p:spPr>
        <p:txBody>
          <a:bodyPr>
            <a:normAutofit/>
          </a:bodyPr>
          <a:lstStyle/>
          <a:p>
            <a:r>
              <a:rPr lang="en-GB" sz="3600" dirty="0"/>
              <a:t>September</a:t>
            </a:r>
          </a:p>
        </p:txBody>
      </p:sp>
      <p:sp>
        <p:nvSpPr>
          <p:cNvPr id="5" name="Footer Placeholder 4">
            <a:extLst>
              <a:ext uri="{FF2B5EF4-FFF2-40B4-BE49-F238E27FC236}">
                <a16:creationId xmlns:a16="http://schemas.microsoft.com/office/drawing/2014/main" id="{BF8A26C6-540B-41B4-8DEB-6C027E9181BB}"/>
              </a:ext>
            </a:extLst>
          </p:cNvPr>
          <p:cNvSpPr>
            <a:spLocks noGrp="1"/>
          </p:cNvSpPr>
          <p:nvPr>
            <p:ph type="ftr" sz="quarter" idx="11"/>
          </p:nvPr>
        </p:nvSpPr>
        <p:spPr/>
        <p:txBody>
          <a:bodyPr/>
          <a:lstStyle/>
          <a:p>
            <a:r>
              <a:rPr lang="en-GB"/>
              <a:t>DRAFT - CONFIDENTIAL</a:t>
            </a:r>
          </a:p>
        </p:txBody>
      </p:sp>
    </p:spTree>
    <p:extLst>
      <p:ext uri="{BB962C8B-B14F-4D97-AF65-F5344CB8AC3E}">
        <p14:creationId xmlns:p14="http://schemas.microsoft.com/office/powerpoint/2010/main" val="575952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1A770C36-8A04-46C1-BD27-C23E27D21D95}"/>
              </a:ext>
            </a:extLst>
          </p:cNvPr>
          <p:cNvGraphicFramePr>
            <a:graphicFrameLocks noGrp="1"/>
          </p:cNvGraphicFramePr>
          <p:nvPr>
            <p:extLst>
              <p:ext uri="{D42A27DB-BD31-4B8C-83A1-F6EECF244321}">
                <p14:modId xmlns:p14="http://schemas.microsoft.com/office/powerpoint/2010/main" val="3689411053"/>
              </p:ext>
            </p:extLst>
          </p:nvPr>
        </p:nvGraphicFramePr>
        <p:xfrm>
          <a:off x="838200" y="1093810"/>
          <a:ext cx="10455964" cy="4028440"/>
        </p:xfrm>
        <a:graphic>
          <a:graphicData uri="http://schemas.openxmlformats.org/drawingml/2006/table">
            <a:tbl>
              <a:tblPr firstRow="1" bandRow="1">
                <a:tableStyleId>{5C22544A-7EE6-4342-B048-85BDC9FD1C3A}</a:tableStyleId>
              </a:tblPr>
              <a:tblGrid>
                <a:gridCol w="2613991">
                  <a:extLst>
                    <a:ext uri="{9D8B030D-6E8A-4147-A177-3AD203B41FA5}">
                      <a16:colId xmlns:a16="http://schemas.microsoft.com/office/drawing/2014/main" val="142884088"/>
                    </a:ext>
                  </a:extLst>
                </a:gridCol>
                <a:gridCol w="3828932">
                  <a:extLst>
                    <a:ext uri="{9D8B030D-6E8A-4147-A177-3AD203B41FA5}">
                      <a16:colId xmlns:a16="http://schemas.microsoft.com/office/drawing/2014/main" val="2635960750"/>
                    </a:ext>
                  </a:extLst>
                </a:gridCol>
                <a:gridCol w="1399050">
                  <a:extLst>
                    <a:ext uri="{9D8B030D-6E8A-4147-A177-3AD203B41FA5}">
                      <a16:colId xmlns:a16="http://schemas.microsoft.com/office/drawing/2014/main" val="3603063063"/>
                    </a:ext>
                  </a:extLst>
                </a:gridCol>
                <a:gridCol w="2613991">
                  <a:extLst>
                    <a:ext uri="{9D8B030D-6E8A-4147-A177-3AD203B41FA5}">
                      <a16:colId xmlns:a16="http://schemas.microsoft.com/office/drawing/2014/main" val="3366279783"/>
                    </a:ext>
                  </a:extLst>
                </a:gridCol>
              </a:tblGrid>
              <a:tr h="370840">
                <a:tc>
                  <a:txBody>
                    <a:bodyPr/>
                    <a:lstStyle/>
                    <a:p>
                      <a:r>
                        <a:rPr lang="en-GB" sz="1400" dirty="0"/>
                        <a:t>Item</a:t>
                      </a:r>
                    </a:p>
                  </a:txBody>
                  <a:tcPr/>
                </a:tc>
                <a:tc>
                  <a:txBody>
                    <a:bodyPr/>
                    <a:lstStyle/>
                    <a:p>
                      <a:r>
                        <a:rPr lang="en-GB" sz="1400" dirty="0"/>
                        <a:t>Description / Activity Required</a:t>
                      </a:r>
                    </a:p>
                  </a:txBody>
                  <a:tcPr/>
                </a:tc>
                <a:tc>
                  <a:txBody>
                    <a:bodyPr/>
                    <a:lstStyle/>
                    <a:p>
                      <a:r>
                        <a:rPr lang="en-GB" sz="1400" dirty="0"/>
                        <a:t>By Whom</a:t>
                      </a:r>
                    </a:p>
                  </a:txBody>
                  <a:tcPr/>
                </a:tc>
                <a:tc>
                  <a:txBody>
                    <a:bodyPr/>
                    <a:lstStyle/>
                    <a:p>
                      <a:r>
                        <a:rPr lang="en-GB" sz="1400" dirty="0"/>
                        <a:t>Comment</a:t>
                      </a:r>
                    </a:p>
                  </a:txBody>
                  <a:tcPr/>
                </a:tc>
                <a:extLst>
                  <a:ext uri="{0D108BD9-81ED-4DB2-BD59-A6C34878D82A}">
                    <a16:rowId xmlns:a16="http://schemas.microsoft.com/office/drawing/2014/main" val="12050583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mn-lt"/>
                          <a:ea typeface="+mn-ea"/>
                          <a:cs typeface="+mn-cs"/>
                        </a:rPr>
                        <a:t>Establish options in response to Recovery and Devolution White Paper</a:t>
                      </a:r>
                    </a:p>
                  </a:txBody>
                  <a:tcPr/>
                </a:tc>
                <a:tc>
                  <a:txBody>
                    <a:bodyPr/>
                    <a:lstStyle/>
                    <a:p>
                      <a:r>
                        <a:rPr lang="en-GB" sz="1200" dirty="0"/>
                        <a:t>White Paper and supporting consultation on Recovery and Devolution is expected to be published in the early autumn (date still tbc). LEP to support and engage in discussions at a sub-regional level to establish options in terms of response. To be scoped following further discussion with SRMB / SRLB</a:t>
                      </a:r>
                    </a:p>
                  </a:txBody>
                  <a:tcPr/>
                </a:tc>
                <a:tc>
                  <a:txBody>
                    <a:bodyPr/>
                    <a:lstStyle/>
                    <a:p>
                      <a:r>
                        <a:rPr lang="en-GB" sz="1200" i="0" dirty="0"/>
                        <a:t>LEP </a:t>
                      </a:r>
                    </a:p>
                    <a:p>
                      <a:r>
                        <a:rPr lang="en-GB" sz="1200" i="1" dirty="0"/>
                        <a:t>(Philip Cox)</a:t>
                      </a:r>
                    </a:p>
                  </a:txBody>
                  <a:tcPr/>
                </a:tc>
                <a:tc>
                  <a:txBody>
                    <a:bodyPr/>
                    <a:lstStyle/>
                    <a:p>
                      <a:r>
                        <a:rPr lang="en-GB" sz="1200" dirty="0"/>
                        <a:t>Note – lack of certainty on date for publication and scope of the White Paper.</a:t>
                      </a:r>
                    </a:p>
                  </a:txBody>
                  <a:tcPr/>
                </a:tc>
                <a:extLst>
                  <a:ext uri="{0D108BD9-81ED-4DB2-BD59-A6C34878D82A}">
                    <a16:rowId xmlns:a16="http://schemas.microsoft.com/office/drawing/2014/main" val="3812382234"/>
                  </a:ext>
                </a:extLst>
              </a:tr>
              <a:tr h="370840">
                <a:tc>
                  <a:txBody>
                    <a:bodyPr/>
                    <a:lstStyle/>
                    <a:p>
                      <a:r>
                        <a:rPr lang="en-GB" sz="1200" dirty="0"/>
                        <a:t>Develop agreed position / proposition for a Freeport, potentially as a joint proposal with LCR and GMCA, in preparation for launch of a Freeports competition</a:t>
                      </a:r>
                    </a:p>
                  </a:txBody>
                  <a:tcPr/>
                </a:tc>
                <a:tc>
                  <a:txBody>
                    <a:bodyPr/>
                    <a:lstStyle/>
                    <a:p>
                      <a:r>
                        <a:rPr lang="en-GB" sz="1200" dirty="0"/>
                        <a:t>Discussions initially to identify appetite for joint proposal anchored around the Port of Liverpool but incorporating a number of manufacturing-related sites in C&amp;W, principally along the Manchester Ship Canal. </a:t>
                      </a:r>
                    </a:p>
                  </a:txBody>
                  <a:tcPr/>
                </a:tc>
                <a:tc>
                  <a:txBody>
                    <a:bodyPr/>
                    <a:lstStyle/>
                    <a:p>
                      <a:endParaRPr lang="en-GB" sz="1200" i="0" dirty="0"/>
                    </a:p>
                  </a:txBody>
                  <a:tcPr/>
                </a:tc>
                <a:tc>
                  <a:txBody>
                    <a:bodyPr/>
                    <a:lstStyle/>
                    <a:p>
                      <a:r>
                        <a:rPr lang="en-GB" sz="1200" dirty="0"/>
                        <a:t>Conversations with LCR and GM on a joint proposal currently being supported by NWBLT. </a:t>
                      </a:r>
                    </a:p>
                  </a:txBody>
                  <a:tcPr/>
                </a:tc>
                <a:extLst>
                  <a:ext uri="{0D108BD9-81ED-4DB2-BD59-A6C34878D82A}">
                    <a16:rowId xmlns:a16="http://schemas.microsoft.com/office/drawing/2014/main" val="2775673314"/>
                  </a:ext>
                </a:extLst>
              </a:tr>
              <a:tr h="370840">
                <a:tc>
                  <a:txBody>
                    <a:bodyPr/>
                    <a:lstStyle/>
                    <a:p>
                      <a:r>
                        <a:rPr lang="en-GB" sz="1200" dirty="0"/>
                        <a:t>Complete work to develop a costed Digital Infrastructure Plan for Cheshire and Warrington</a:t>
                      </a:r>
                    </a:p>
                  </a:txBody>
                  <a:tcPr/>
                </a:tc>
                <a:tc>
                  <a:txBody>
                    <a:bodyPr/>
                    <a:lstStyle/>
                    <a:p>
                      <a:r>
                        <a:rPr lang="en-GB" sz="1200" dirty="0"/>
                        <a:t>Consultants appointed and currently on track to finalise report and recommendations in late September / early October. </a:t>
                      </a:r>
                    </a:p>
                  </a:txBody>
                  <a:tcPr/>
                </a:tc>
                <a:tc>
                  <a:txBody>
                    <a:bodyPr/>
                    <a:lstStyle/>
                    <a:p>
                      <a:r>
                        <a:rPr lang="en-GB" sz="1200" i="0" dirty="0"/>
                        <a:t>CWLEP</a:t>
                      </a:r>
                    </a:p>
                  </a:txBody>
                  <a:tcPr/>
                </a:tc>
                <a:tc>
                  <a:txBody>
                    <a:bodyPr/>
                    <a:lstStyle/>
                    <a:p>
                      <a:endParaRPr lang="en-GB" sz="1200" dirty="0"/>
                    </a:p>
                  </a:txBody>
                  <a:tcPr/>
                </a:tc>
                <a:extLst>
                  <a:ext uri="{0D108BD9-81ED-4DB2-BD59-A6C34878D82A}">
                    <a16:rowId xmlns:a16="http://schemas.microsoft.com/office/drawing/2014/main" val="38180866"/>
                  </a:ext>
                </a:extLst>
              </a:tr>
              <a:tr h="370840">
                <a:tc>
                  <a:txBody>
                    <a:bodyPr/>
                    <a:lstStyle/>
                    <a:p>
                      <a:r>
                        <a:rPr lang="en-GB" sz="1200" dirty="0"/>
                        <a:t>Support and input to the LEP Network activity to develop proposals for an extension to the Enterprise Zone programme</a:t>
                      </a:r>
                    </a:p>
                  </a:txBody>
                  <a:tcPr/>
                </a:tc>
                <a:tc>
                  <a:txBody>
                    <a:bodyPr/>
                    <a:lstStyle/>
                    <a:p>
                      <a:endParaRPr lang="en-GB" sz="1200" dirty="0"/>
                    </a:p>
                  </a:txBody>
                  <a:tcPr/>
                </a:tc>
                <a:tc>
                  <a:txBody>
                    <a:bodyPr/>
                    <a:lstStyle/>
                    <a:p>
                      <a:r>
                        <a:rPr lang="en-GB" sz="1200" i="0" dirty="0"/>
                        <a:t>CWLEP</a:t>
                      </a:r>
                    </a:p>
                    <a:p>
                      <a:r>
                        <a:rPr lang="en-GB" sz="1200" i="0" dirty="0"/>
                        <a:t>(</a:t>
                      </a:r>
                      <a:r>
                        <a:rPr lang="en-GB" sz="1200" i="1" dirty="0"/>
                        <a:t>John Adlen / Ian Brooks)</a:t>
                      </a:r>
                      <a:endParaRPr lang="en-GB" sz="1200" i="0" dirty="0"/>
                    </a:p>
                  </a:txBody>
                  <a:tcPr/>
                </a:tc>
                <a:tc>
                  <a:txBody>
                    <a:bodyPr/>
                    <a:lstStyle/>
                    <a:p>
                      <a:r>
                        <a:rPr lang="en-GB" sz="1200" dirty="0"/>
                        <a:t>Potential for separate activity to develop proposal to extend life of CSC EZ</a:t>
                      </a:r>
                    </a:p>
                  </a:txBody>
                  <a:tcPr/>
                </a:tc>
                <a:extLst>
                  <a:ext uri="{0D108BD9-81ED-4DB2-BD59-A6C34878D82A}">
                    <a16:rowId xmlns:a16="http://schemas.microsoft.com/office/drawing/2014/main" val="3177273699"/>
                  </a:ext>
                </a:extLst>
              </a:tr>
            </a:tbl>
          </a:graphicData>
        </a:graphic>
      </p:graphicFrame>
      <p:sp>
        <p:nvSpPr>
          <p:cNvPr id="3" name="Title 2">
            <a:extLst>
              <a:ext uri="{FF2B5EF4-FFF2-40B4-BE49-F238E27FC236}">
                <a16:creationId xmlns:a16="http://schemas.microsoft.com/office/drawing/2014/main" id="{489DCDFF-532A-4E60-98D2-334FB6168FA2}"/>
              </a:ext>
            </a:extLst>
          </p:cNvPr>
          <p:cNvSpPr>
            <a:spLocks noGrp="1"/>
          </p:cNvSpPr>
          <p:nvPr>
            <p:ph type="title"/>
          </p:nvPr>
        </p:nvSpPr>
        <p:spPr>
          <a:xfrm>
            <a:off x="838200" y="365126"/>
            <a:ext cx="10515600" cy="728684"/>
          </a:xfrm>
        </p:spPr>
        <p:txBody>
          <a:bodyPr>
            <a:normAutofit/>
          </a:bodyPr>
          <a:lstStyle/>
          <a:p>
            <a:r>
              <a:rPr lang="en-GB" sz="3600" dirty="0"/>
              <a:t>October</a:t>
            </a:r>
          </a:p>
        </p:txBody>
      </p:sp>
      <p:sp>
        <p:nvSpPr>
          <p:cNvPr id="5" name="Footer Placeholder 4">
            <a:extLst>
              <a:ext uri="{FF2B5EF4-FFF2-40B4-BE49-F238E27FC236}">
                <a16:creationId xmlns:a16="http://schemas.microsoft.com/office/drawing/2014/main" id="{BF8A26C6-540B-41B4-8DEB-6C027E9181BB}"/>
              </a:ext>
            </a:extLst>
          </p:cNvPr>
          <p:cNvSpPr>
            <a:spLocks noGrp="1"/>
          </p:cNvSpPr>
          <p:nvPr>
            <p:ph type="ftr" sz="quarter" idx="11"/>
          </p:nvPr>
        </p:nvSpPr>
        <p:spPr/>
        <p:txBody>
          <a:bodyPr/>
          <a:lstStyle/>
          <a:p>
            <a:r>
              <a:rPr lang="en-GB"/>
              <a:t>DRAFT - CONFIDENTIAL</a:t>
            </a:r>
          </a:p>
        </p:txBody>
      </p:sp>
    </p:spTree>
    <p:extLst>
      <p:ext uri="{BB962C8B-B14F-4D97-AF65-F5344CB8AC3E}">
        <p14:creationId xmlns:p14="http://schemas.microsoft.com/office/powerpoint/2010/main" val="662030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1A770C36-8A04-46C1-BD27-C23E27D21D95}"/>
              </a:ext>
            </a:extLst>
          </p:cNvPr>
          <p:cNvGraphicFramePr>
            <a:graphicFrameLocks noGrp="1"/>
          </p:cNvGraphicFramePr>
          <p:nvPr>
            <p:extLst>
              <p:ext uri="{D42A27DB-BD31-4B8C-83A1-F6EECF244321}">
                <p14:modId xmlns:p14="http://schemas.microsoft.com/office/powerpoint/2010/main" val="2093201619"/>
              </p:ext>
            </p:extLst>
          </p:nvPr>
        </p:nvGraphicFramePr>
        <p:xfrm>
          <a:off x="838200" y="1093810"/>
          <a:ext cx="10455964" cy="4673600"/>
        </p:xfrm>
        <a:graphic>
          <a:graphicData uri="http://schemas.openxmlformats.org/drawingml/2006/table">
            <a:tbl>
              <a:tblPr firstRow="1" bandRow="1">
                <a:tableStyleId>{5C22544A-7EE6-4342-B048-85BDC9FD1C3A}</a:tableStyleId>
              </a:tblPr>
              <a:tblGrid>
                <a:gridCol w="2613991">
                  <a:extLst>
                    <a:ext uri="{9D8B030D-6E8A-4147-A177-3AD203B41FA5}">
                      <a16:colId xmlns:a16="http://schemas.microsoft.com/office/drawing/2014/main" val="142884088"/>
                    </a:ext>
                  </a:extLst>
                </a:gridCol>
                <a:gridCol w="3828932">
                  <a:extLst>
                    <a:ext uri="{9D8B030D-6E8A-4147-A177-3AD203B41FA5}">
                      <a16:colId xmlns:a16="http://schemas.microsoft.com/office/drawing/2014/main" val="2635960750"/>
                    </a:ext>
                  </a:extLst>
                </a:gridCol>
                <a:gridCol w="1399050">
                  <a:extLst>
                    <a:ext uri="{9D8B030D-6E8A-4147-A177-3AD203B41FA5}">
                      <a16:colId xmlns:a16="http://schemas.microsoft.com/office/drawing/2014/main" val="3603063063"/>
                    </a:ext>
                  </a:extLst>
                </a:gridCol>
                <a:gridCol w="2613991">
                  <a:extLst>
                    <a:ext uri="{9D8B030D-6E8A-4147-A177-3AD203B41FA5}">
                      <a16:colId xmlns:a16="http://schemas.microsoft.com/office/drawing/2014/main" val="3366279783"/>
                    </a:ext>
                  </a:extLst>
                </a:gridCol>
              </a:tblGrid>
              <a:tr h="370840">
                <a:tc>
                  <a:txBody>
                    <a:bodyPr/>
                    <a:lstStyle/>
                    <a:p>
                      <a:r>
                        <a:rPr lang="en-GB" sz="1400" dirty="0"/>
                        <a:t>Item</a:t>
                      </a:r>
                    </a:p>
                  </a:txBody>
                  <a:tcPr/>
                </a:tc>
                <a:tc>
                  <a:txBody>
                    <a:bodyPr/>
                    <a:lstStyle/>
                    <a:p>
                      <a:r>
                        <a:rPr lang="en-GB" sz="1400" dirty="0"/>
                        <a:t>Description / Activity Required</a:t>
                      </a:r>
                    </a:p>
                  </a:txBody>
                  <a:tcPr/>
                </a:tc>
                <a:tc>
                  <a:txBody>
                    <a:bodyPr/>
                    <a:lstStyle/>
                    <a:p>
                      <a:r>
                        <a:rPr lang="en-GB" sz="1400" dirty="0"/>
                        <a:t>By Whom</a:t>
                      </a:r>
                    </a:p>
                  </a:txBody>
                  <a:tcPr/>
                </a:tc>
                <a:tc>
                  <a:txBody>
                    <a:bodyPr/>
                    <a:lstStyle/>
                    <a:p>
                      <a:r>
                        <a:rPr lang="en-GB" sz="1400" dirty="0"/>
                        <a:t>Comment</a:t>
                      </a:r>
                    </a:p>
                  </a:txBody>
                  <a:tcPr/>
                </a:tc>
                <a:extLst>
                  <a:ext uri="{0D108BD9-81ED-4DB2-BD59-A6C34878D82A}">
                    <a16:rowId xmlns:a16="http://schemas.microsoft.com/office/drawing/2014/main" val="1205058302"/>
                  </a:ext>
                </a:extLst>
              </a:tr>
              <a:tr h="370840">
                <a:tc>
                  <a:txBody>
                    <a:bodyPr/>
                    <a:lstStyle/>
                    <a:p>
                      <a:r>
                        <a:rPr lang="en-GB" sz="1200" dirty="0"/>
                        <a:t>Finalise details for GM and Cheshire Life Sciences Fund II</a:t>
                      </a:r>
                    </a:p>
                  </a:txBody>
                  <a:tcPr/>
                </a:tc>
                <a:tc>
                  <a:txBody>
                    <a:bodyPr/>
                    <a:lstStyle/>
                    <a:p>
                      <a:r>
                        <a:rPr lang="en-GB" sz="1200" dirty="0"/>
                        <a:t>Complete outline business case for CWLEP LGF application</a:t>
                      </a:r>
                    </a:p>
                  </a:txBody>
                  <a:tcPr/>
                </a:tc>
                <a:tc>
                  <a:txBody>
                    <a:bodyPr/>
                    <a:lstStyle/>
                    <a:p>
                      <a:r>
                        <a:rPr lang="en-GB" sz="1200" i="0" dirty="0"/>
                        <a:t>CWLEP / GM / </a:t>
                      </a:r>
                      <a:r>
                        <a:rPr lang="en-GB" sz="1200" i="0" dirty="0" err="1"/>
                        <a:t>Bruntwood</a:t>
                      </a:r>
                      <a:endParaRPr lang="en-GB" sz="1200" i="0" dirty="0"/>
                    </a:p>
                  </a:txBody>
                  <a:tcPr/>
                </a:tc>
                <a:tc>
                  <a:txBody>
                    <a:bodyPr/>
                    <a:lstStyle/>
                    <a:p>
                      <a:endParaRPr lang="en-GB" sz="1200" dirty="0"/>
                    </a:p>
                  </a:txBody>
                  <a:tcPr/>
                </a:tc>
                <a:extLst>
                  <a:ext uri="{0D108BD9-81ED-4DB2-BD59-A6C34878D82A}">
                    <a16:rowId xmlns:a16="http://schemas.microsoft.com/office/drawing/2014/main" val="2775673314"/>
                  </a:ext>
                </a:extLst>
              </a:tr>
              <a:tr h="370840">
                <a:tc>
                  <a:txBody>
                    <a:bodyPr/>
                    <a:lstStyle/>
                    <a:p>
                      <a:r>
                        <a:rPr lang="en-GB" sz="1200" dirty="0"/>
                        <a:t>Finalise approvals for projects being funded through the Getting Building Fund</a:t>
                      </a:r>
                    </a:p>
                  </a:txBody>
                  <a:tcPr/>
                </a:tc>
                <a:tc>
                  <a:txBody>
                    <a:bodyPr/>
                    <a:lstStyle/>
                    <a:p>
                      <a:r>
                        <a:rPr lang="en-GB" sz="1200" dirty="0"/>
                        <a:t>Ensure business cases are available for approval by the LEP’s Performance and Investment Committee so that Offer Letters can be issued and funding confirmed.</a:t>
                      </a:r>
                    </a:p>
                  </a:txBody>
                  <a:tcPr/>
                </a:tc>
                <a:tc>
                  <a:txBody>
                    <a:bodyPr/>
                    <a:lstStyle/>
                    <a:p>
                      <a:r>
                        <a:rPr lang="en-GB" sz="1200" i="0" dirty="0"/>
                        <a:t>CWLEP</a:t>
                      </a:r>
                    </a:p>
                  </a:txBody>
                  <a:tcPr/>
                </a:tc>
                <a:tc>
                  <a:txBody>
                    <a:bodyPr/>
                    <a:lstStyle/>
                    <a:p>
                      <a:endParaRPr lang="en-GB" sz="1200" dirty="0"/>
                    </a:p>
                  </a:txBody>
                  <a:tcPr/>
                </a:tc>
                <a:extLst>
                  <a:ext uri="{0D108BD9-81ED-4DB2-BD59-A6C34878D82A}">
                    <a16:rowId xmlns:a16="http://schemas.microsoft.com/office/drawing/2014/main" val="4038968512"/>
                  </a:ext>
                </a:extLst>
              </a:tr>
              <a:tr h="370840">
                <a:tc>
                  <a:txBody>
                    <a:bodyPr/>
                    <a:lstStyle/>
                    <a:p>
                      <a:r>
                        <a:rPr lang="en-GB" sz="1200" dirty="0"/>
                        <a:t>Develop framework for sector recovery and preparation plans </a:t>
                      </a:r>
                      <a:r>
                        <a:rPr lang="en-GB" sz="1200" i="1" dirty="0"/>
                        <a:t>[and launch of Peer-2-Peer support programme??]</a:t>
                      </a:r>
                    </a:p>
                  </a:txBody>
                  <a:tcPr/>
                </a:tc>
                <a:tc>
                  <a:txBody>
                    <a:bodyPr/>
                    <a:lstStyle/>
                    <a:p>
                      <a:r>
                        <a:rPr lang="en-GB" sz="1200" dirty="0"/>
                        <a:t>Developing details for working with businesses and business representative organisations across our key sectors (including key enabling sectors) to create high level of action to support recovery, growth and also prepare for the UK’s new trading arrangements post-Transition period. Links to Peer-2-Peer support programme</a:t>
                      </a:r>
                    </a:p>
                  </a:txBody>
                  <a:tcPr/>
                </a:tc>
                <a:tc>
                  <a:txBody>
                    <a:bodyPr/>
                    <a:lstStyle/>
                    <a:p>
                      <a:r>
                        <a:rPr lang="en-GB" sz="1200" i="0" dirty="0"/>
                        <a:t>CWLEP / Growth Hub</a:t>
                      </a:r>
                    </a:p>
                  </a:txBody>
                  <a:tcPr/>
                </a:tc>
                <a:tc>
                  <a:txBody>
                    <a:bodyPr/>
                    <a:lstStyle/>
                    <a:p>
                      <a:pPr marL="171450" indent="-171450">
                        <a:buFont typeface="Arial" panose="020B0604020202020204" pitchFamily="34" charset="0"/>
                        <a:buChar char="•"/>
                      </a:pPr>
                      <a:r>
                        <a:rPr lang="en-GB" sz="1200" dirty="0"/>
                        <a:t>Life Science</a:t>
                      </a:r>
                    </a:p>
                    <a:p>
                      <a:pPr marL="171450" indent="-171450">
                        <a:buFont typeface="Arial" panose="020B0604020202020204" pitchFamily="34" charset="0"/>
                        <a:buChar char="•"/>
                      </a:pPr>
                      <a:r>
                        <a:rPr lang="en-GB" sz="1200" dirty="0"/>
                        <a:t>Manufacturing</a:t>
                      </a:r>
                    </a:p>
                    <a:p>
                      <a:pPr marL="171450" indent="-171450">
                        <a:buFont typeface="Arial" panose="020B0604020202020204" pitchFamily="34" charset="0"/>
                        <a:buChar char="•"/>
                      </a:pPr>
                      <a:r>
                        <a:rPr lang="en-GB" sz="1200" dirty="0"/>
                        <a:t>Logistics</a:t>
                      </a:r>
                    </a:p>
                    <a:p>
                      <a:pPr marL="171450" indent="-171450">
                        <a:buFont typeface="Arial" panose="020B0604020202020204" pitchFamily="34" charset="0"/>
                        <a:buChar char="•"/>
                      </a:pPr>
                      <a:r>
                        <a:rPr lang="en-GB" sz="1200" dirty="0"/>
                        <a:t>Energy &amp; Clean Growth</a:t>
                      </a:r>
                    </a:p>
                    <a:p>
                      <a:pPr marL="171450" indent="-171450">
                        <a:buFont typeface="Arial" panose="020B0604020202020204" pitchFamily="34" charset="0"/>
                        <a:buChar char="•"/>
                      </a:pPr>
                      <a:r>
                        <a:rPr lang="en-GB" sz="1200" dirty="0"/>
                        <a:t>Chemicals</a:t>
                      </a:r>
                    </a:p>
                    <a:p>
                      <a:pPr marL="171450" indent="-171450">
                        <a:buFont typeface="Arial" panose="020B0604020202020204" pitchFamily="34" charset="0"/>
                        <a:buChar char="•"/>
                      </a:pPr>
                      <a:r>
                        <a:rPr lang="en-GB" sz="1200" dirty="0"/>
                        <a:t>Agriculture, Food and Beverage</a:t>
                      </a:r>
                    </a:p>
                    <a:p>
                      <a:pPr marL="171450" indent="-171450">
                        <a:buFont typeface="Arial" panose="020B0604020202020204" pitchFamily="34" charset="0"/>
                        <a:buChar char="•"/>
                      </a:pPr>
                      <a:r>
                        <a:rPr lang="en-GB" sz="1200" dirty="0"/>
                        <a:t>Finance &amp; Business Services</a:t>
                      </a:r>
                    </a:p>
                    <a:p>
                      <a:pPr marL="171450" indent="-171450">
                        <a:buFont typeface="Arial" panose="020B0604020202020204" pitchFamily="34" charset="0"/>
                        <a:buChar char="•"/>
                      </a:pPr>
                      <a:r>
                        <a:rPr lang="en-GB" sz="1200" dirty="0"/>
                        <a:t>Culture &amp; Creative</a:t>
                      </a:r>
                    </a:p>
                  </a:txBody>
                  <a:tcPr/>
                </a:tc>
                <a:extLst>
                  <a:ext uri="{0D108BD9-81ED-4DB2-BD59-A6C34878D82A}">
                    <a16:rowId xmlns:a16="http://schemas.microsoft.com/office/drawing/2014/main" val="38180866"/>
                  </a:ext>
                </a:extLst>
              </a:tr>
              <a:tr h="370840">
                <a:tc>
                  <a:txBody>
                    <a:bodyPr/>
                    <a:lstStyle/>
                    <a:p>
                      <a:r>
                        <a:rPr lang="en-GB" sz="1200" dirty="0"/>
                        <a:t>Develop an Export Strategy</a:t>
                      </a:r>
                    </a:p>
                  </a:txBody>
                  <a:tcPr/>
                </a:tc>
                <a:tc>
                  <a:txBody>
                    <a:bodyPr/>
                    <a:lstStyle/>
                    <a:p>
                      <a:r>
                        <a:rPr lang="en-GB" sz="1200" dirty="0"/>
                        <a:t>Funding secured from DIT to develop a Cheshire and Warrington Export Strategy. Work to be commissioned for completion by March 2021. </a:t>
                      </a:r>
                    </a:p>
                  </a:txBody>
                  <a:tcPr/>
                </a:tc>
                <a:tc>
                  <a:txBody>
                    <a:bodyPr/>
                    <a:lstStyle/>
                    <a:p>
                      <a:r>
                        <a:rPr lang="en-GB" sz="1200" i="0" dirty="0"/>
                        <a:t>CWLEP / Growth Hub</a:t>
                      </a:r>
                    </a:p>
                  </a:txBody>
                  <a:tcPr/>
                </a:tc>
                <a:tc>
                  <a:txBody>
                    <a:bodyPr/>
                    <a:lstStyle/>
                    <a:p>
                      <a:endParaRPr lang="en-GB" sz="1200" dirty="0"/>
                    </a:p>
                  </a:txBody>
                  <a:tcPr/>
                </a:tc>
                <a:extLst>
                  <a:ext uri="{0D108BD9-81ED-4DB2-BD59-A6C34878D82A}">
                    <a16:rowId xmlns:a16="http://schemas.microsoft.com/office/drawing/2014/main" val="3177273699"/>
                  </a:ext>
                </a:extLst>
              </a:tr>
              <a:tr h="370840">
                <a:tc>
                  <a:txBody>
                    <a:bodyPr/>
                    <a:lstStyle/>
                    <a:p>
                      <a:r>
                        <a:rPr lang="en-GB" sz="1200" dirty="0"/>
                        <a:t>Review support for start ups</a:t>
                      </a:r>
                    </a:p>
                  </a:txBody>
                  <a:tcPr/>
                </a:tc>
                <a:tc>
                  <a:txBody>
                    <a:bodyPr/>
                    <a:lstStyle/>
                    <a:p>
                      <a:r>
                        <a:rPr lang="en-GB" sz="1200" dirty="0"/>
                        <a:t>Review and where possible refocus existing Growth Hub provision to offer more targeted support and mentoring for high potential start ups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i="0" dirty="0"/>
                        <a:t>CWLEP / Growth Hub</a:t>
                      </a:r>
                    </a:p>
                    <a:p>
                      <a:endParaRPr lang="en-GB" sz="1200" i="0" dirty="0"/>
                    </a:p>
                  </a:txBody>
                  <a:tcPr/>
                </a:tc>
                <a:tc>
                  <a:txBody>
                    <a:bodyPr/>
                    <a:lstStyle/>
                    <a:p>
                      <a:endParaRPr lang="en-GB" sz="1200" dirty="0"/>
                    </a:p>
                  </a:txBody>
                  <a:tcPr/>
                </a:tc>
                <a:extLst>
                  <a:ext uri="{0D108BD9-81ED-4DB2-BD59-A6C34878D82A}">
                    <a16:rowId xmlns:a16="http://schemas.microsoft.com/office/drawing/2014/main" val="3345206918"/>
                  </a:ext>
                </a:extLst>
              </a:tr>
              <a:tr h="370840">
                <a:tc>
                  <a:txBody>
                    <a:bodyPr/>
                    <a:lstStyle/>
                    <a:p>
                      <a:endParaRPr lang="en-GB" sz="1200" dirty="0"/>
                    </a:p>
                  </a:txBody>
                  <a:tcPr/>
                </a:tc>
                <a:tc>
                  <a:txBody>
                    <a:bodyPr/>
                    <a:lstStyle/>
                    <a:p>
                      <a:endParaRPr lang="en-GB" sz="1200" dirty="0"/>
                    </a:p>
                  </a:txBody>
                  <a:tcPr/>
                </a:tc>
                <a:tc>
                  <a:txBody>
                    <a:bodyPr/>
                    <a:lstStyle/>
                    <a:p>
                      <a:endParaRPr lang="en-GB" sz="1200" i="0" dirty="0"/>
                    </a:p>
                  </a:txBody>
                  <a:tcPr/>
                </a:tc>
                <a:tc>
                  <a:txBody>
                    <a:bodyPr/>
                    <a:lstStyle/>
                    <a:p>
                      <a:endParaRPr lang="en-GB" sz="1200" dirty="0"/>
                    </a:p>
                  </a:txBody>
                  <a:tcPr/>
                </a:tc>
                <a:extLst>
                  <a:ext uri="{0D108BD9-81ED-4DB2-BD59-A6C34878D82A}">
                    <a16:rowId xmlns:a16="http://schemas.microsoft.com/office/drawing/2014/main" val="3393044896"/>
                  </a:ext>
                </a:extLst>
              </a:tr>
            </a:tbl>
          </a:graphicData>
        </a:graphic>
      </p:graphicFrame>
      <p:sp>
        <p:nvSpPr>
          <p:cNvPr id="3" name="Title 2">
            <a:extLst>
              <a:ext uri="{FF2B5EF4-FFF2-40B4-BE49-F238E27FC236}">
                <a16:creationId xmlns:a16="http://schemas.microsoft.com/office/drawing/2014/main" id="{489DCDFF-532A-4E60-98D2-334FB6168FA2}"/>
              </a:ext>
            </a:extLst>
          </p:cNvPr>
          <p:cNvSpPr>
            <a:spLocks noGrp="1"/>
          </p:cNvSpPr>
          <p:nvPr>
            <p:ph type="title"/>
          </p:nvPr>
        </p:nvSpPr>
        <p:spPr>
          <a:xfrm>
            <a:off x="838200" y="365126"/>
            <a:ext cx="10515600" cy="728684"/>
          </a:xfrm>
        </p:spPr>
        <p:txBody>
          <a:bodyPr>
            <a:normAutofit/>
          </a:bodyPr>
          <a:lstStyle/>
          <a:p>
            <a:r>
              <a:rPr lang="en-GB" sz="3600" dirty="0"/>
              <a:t>October</a:t>
            </a:r>
          </a:p>
        </p:txBody>
      </p:sp>
      <p:sp>
        <p:nvSpPr>
          <p:cNvPr id="5" name="Footer Placeholder 4">
            <a:extLst>
              <a:ext uri="{FF2B5EF4-FFF2-40B4-BE49-F238E27FC236}">
                <a16:creationId xmlns:a16="http://schemas.microsoft.com/office/drawing/2014/main" id="{BF8A26C6-540B-41B4-8DEB-6C027E9181BB}"/>
              </a:ext>
            </a:extLst>
          </p:cNvPr>
          <p:cNvSpPr>
            <a:spLocks noGrp="1"/>
          </p:cNvSpPr>
          <p:nvPr>
            <p:ph type="ftr" sz="quarter" idx="11"/>
          </p:nvPr>
        </p:nvSpPr>
        <p:spPr/>
        <p:txBody>
          <a:bodyPr/>
          <a:lstStyle/>
          <a:p>
            <a:r>
              <a:rPr lang="en-GB"/>
              <a:t>DRAFT - CONFIDENTIAL</a:t>
            </a:r>
          </a:p>
        </p:txBody>
      </p:sp>
    </p:spTree>
    <p:extLst>
      <p:ext uri="{BB962C8B-B14F-4D97-AF65-F5344CB8AC3E}">
        <p14:creationId xmlns:p14="http://schemas.microsoft.com/office/powerpoint/2010/main" val="2772957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1A770C36-8A04-46C1-BD27-C23E27D21D95}"/>
              </a:ext>
            </a:extLst>
          </p:cNvPr>
          <p:cNvGraphicFramePr>
            <a:graphicFrameLocks noGrp="1"/>
          </p:cNvGraphicFramePr>
          <p:nvPr>
            <p:extLst>
              <p:ext uri="{D42A27DB-BD31-4B8C-83A1-F6EECF244321}">
                <p14:modId xmlns:p14="http://schemas.microsoft.com/office/powerpoint/2010/main" val="854466898"/>
              </p:ext>
            </p:extLst>
          </p:nvPr>
        </p:nvGraphicFramePr>
        <p:xfrm>
          <a:off x="838200" y="1022520"/>
          <a:ext cx="10455964" cy="5405120"/>
        </p:xfrm>
        <a:graphic>
          <a:graphicData uri="http://schemas.openxmlformats.org/drawingml/2006/table">
            <a:tbl>
              <a:tblPr firstRow="1" bandRow="1">
                <a:tableStyleId>{5C22544A-7EE6-4342-B048-85BDC9FD1C3A}</a:tableStyleId>
              </a:tblPr>
              <a:tblGrid>
                <a:gridCol w="2613991">
                  <a:extLst>
                    <a:ext uri="{9D8B030D-6E8A-4147-A177-3AD203B41FA5}">
                      <a16:colId xmlns:a16="http://schemas.microsoft.com/office/drawing/2014/main" val="142884088"/>
                    </a:ext>
                  </a:extLst>
                </a:gridCol>
                <a:gridCol w="3828932">
                  <a:extLst>
                    <a:ext uri="{9D8B030D-6E8A-4147-A177-3AD203B41FA5}">
                      <a16:colId xmlns:a16="http://schemas.microsoft.com/office/drawing/2014/main" val="2635960750"/>
                    </a:ext>
                  </a:extLst>
                </a:gridCol>
                <a:gridCol w="1399050">
                  <a:extLst>
                    <a:ext uri="{9D8B030D-6E8A-4147-A177-3AD203B41FA5}">
                      <a16:colId xmlns:a16="http://schemas.microsoft.com/office/drawing/2014/main" val="3603063063"/>
                    </a:ext>
                  </a:extLst>
                </a:gridCol>
                <a:gridCol w="2613991">
                  <a:extLst>
                    <a:ext uri="{9D8B030D-6E8A-4147-A177-3AD203B41FA5}">
                      <a16:colId xmlns:a16="http://schemas.microsoft.com/office/drawing/2014/main" val="3366279783"/>
                    </a:ext>
                  </a:extLst>
                </a:gridCol>
              </a:tblGrid>
              <a:tr h="370840">
                <a:tc>
                  <a:txBody>
                    <a:bodyPr/>
                    <a:lstStyle/>
                    <a:p>
                      <a:r>
                        <a:rPr lang="en-GB" sz="1400" dirty="0"/>
                        <a:t>Item</a:t>
                      </a:r>
                    </a:p>
                  </a:txBody>
                  <a:tcPr/>
                </a:tc>
                <a:tc>
                  <a:txBody>
                    <a:bodyPr/>
                    <a:lstStyle/>
                    <a:p>
                      <a:r>
                        <a:rPr lang="en-GB" sz="1400" dirty="0"/>
                        <a:t>Description / Activity Required</a:t>
                      </a:r>
                    </a:p>
                  </a:txBody>
                  <a:tcPr/>
                </a:tc>
                <a:tc>
                  <a:txBody>
                    <a:bodyPr/>
                    <a:lstStyle/>
                    <a:p>
                      <a:r>
                        <a:rPr lang="en-GB" sz="1400" dirty="0"/>
                        <a:t>By Whom</a:t>
                      </a:r>
                    </a:p>
                  </a:txBody>
                  <a:tcPr/>
                </a:tc>
                <a:tc>
                  <a:txBody>
                    <a:bodyPr/>
                    <a:lstStyle/>
                    <a:p>
                      <a:r>
                        <a:rPr lang="en-GB" sz="1400" dirty="0"/>
                        <a:t>Comment</a:t>
                      </a:r>
                    </a:p>
                  </a:txBody>
                  <a:tcPr/>
                </a:tc>
                <a:extLst>
                  <a:ext uri="{0D108BD9-81ED-4DB2-BD59-A6C34878D82A}">
                    <a16:rowId xmlns:a16="http://schemas.microsoft.com/office/drawing/2014/main" val="1205058302"/>
                  </a:ext>
                </a:extLst>
              </a:tr>
              <a:tr h="370840">
                <a:tc>
                  <a:txBody>
                    <a:bodyPr/>
                    <a:lstStyle/>
                    <a:p>
                      <a:r>
                        <a:rPr lang="en-GB" sz="1200" dirty="0"/>
                        <a:t>Work with NP11 and others to develop appropriate responses to the Energy White Paper (assuming this is launched in October 2020). </a:t>
                      </a:r>
                    </a:p>
                  </a:txBody>
                  <a:tcPr/>
                </a:tc>
                <a:tc>
                  <a:txBody>
                    <a:bodyPr/>
                    <a:lstStyle/>
                    <a:p>
                      <a:r>
                        <a:rPr lang="en-GB" sz="1200" dirty="0"/>
                        <a:t>Working assumption that the NP11 Low Carbon Group will develop and submit a response to the Energy White paper. CWLEP to input to ensure that the particular strengths of Cheshire and Warrington are reflected as part of the wider northern offer </a:t>
                      </a:r>
                    </a:p>
                  </a:txBody>
                  <a:tcPr/>
                </a:tc>
                <a:tc>
                  <a:txBody>
                    <a:bodyPr/>
                    <a:lstStyle/>
                    <a:p>
                      <a:r>
                        <a:rPr lang="en-GB" sz="1200" i="0" dirty="0"/>
                        <a:t>CWLEP</a:t>
                      </a:r>
                    </a:p>
                  </a:txBody>
                  <a:tcPr/>
                </a:tc>
                <a:tc>
                  <a:txBody>
                    <a:bodyPr/>
                    <a:lstStyle/>
                    <a:p>
                      <a:r>
                        <a:rPr lang="en-GB" sz="1200" dirty="0"/>
                        <a:t>Potentially separate C&amp;W response also. </a:t>
                      </a:r>
                    </a:p>
                  </a:txBody>
                  <a:tcPr/>
                </a:tc>
                <a:extLst>
                  <a:ext uri="{0D108BD9-81ED-4DB2-BD59-A6C34878D82A}">
                    <a16:rowId xmlns:a16="http://schemas.microsoft.com/office/drawing/2014/main" val="3812382234"/>
                  </a:ext>
                </a:extLst>
              </a:tr>
              <a:tr h="370840">
                <a:tc>
                  <a:txBody>
                    <a:bodyPr/>
                    <a:lstStyle/>
                    <a:p>
                      <a:r>
                        <a:rPr lang="en-GB" sz="1200" dirty="0"/>
                        <a:t>Develop local proposals for creation of a Hydrogen Catalyst </a:t>
                      </a:r>
                    </a:p>
                  </a:txBody>
                  <a:tcPr/>
                </a:tc>
                <a:tc>
                  <a:txBody>
                    <a:bodyPr/>
                    <a:lstStyle/>
                    <a:p>
                      <a:r>
                        <a:rPr lang="en-GB" sz="1200" dirty="0"/>
                        <a:t>TBA</a:t>
                      </a:r>
                    </a:p>
                  </a:txBody>
                  <a:tcPr/>
                </a:tc>
                <a:tc>
                  <a:txBody>
                    <a:bodyPr/>
                    <a:lstStyle/>
                    <a:p>
                      <a:r>
                        <a:rPr lang="en-GB" sz="1200" i="0" dirty="0"/>
                        <a:t>CWLEP / Net Zero North West / University of Chester?</a:t>
                      </a:r>
                    </a:p>
                  </a:txBody>
                  <a:tcPr/>
                </a:tc>
                <a:tc>
                  <a:txBody>
                    <a:bodyPr/>
                    <a:lstStyle/>
                    <a:p>
                      <a:endParaRPr lang="en-GB" sz="1200" dirty="0"/>
                    </a:p>
                  </a:txBody>
                  <a:tcPr/>
                </a:tc>
                <a:extLst>
                  <a:ext uri="{0D108BD9-81ED-4DB2-BD59-A6C34878D82A}">
                    <a16:rowId xmlns:a16="http://schemas.microsoft.com/office/drawing/2014/main" val="2775673314"/>
                  </a:ext>
                </a:extLst>
              </a:tr>
              <a:tr h="370840">
                <a:tc>
                  <a:txBody>
                    <a:bodyPr/>
                    <a:lstStyle/>
                    <a:p>
                      <a:r>
                        <a:rPr lang="en-GB" sz="1200" dirty="0"/>
                        <a:t>Launch programme </a:t>
                      </a:r>
                      <a:r>
                        <a:rPr kumimoji="0" lang="en-GB" sz="1200" b="0" i="0" u="none" strike="noStrike" kern="1200" cap="none" spc="0" normalizeH="0" baseline="0" noProof="0" dirty="0">
                          <a:ln>
                            <a:noFill/>
                          </a:ln>
                          <a:solidFill>
                            <a:prstClr val="black"/>
                          </a:solidFill>
                          <a:effectLst/>
                          <a:uLnTx/>
                          <a:uFillTx/>
                          <a:latin typeface="+mn-lt"/>
                          <a:ea typeface="+mn-ea"/>
                          <a:cs typeface="+mn-cs"/>
                        </a:rPr>
                        <a:t>to develop key sector recovery and preparation plans. </a:t>
                      </a:r>
                      <a:r>
                        <a:rPr lang="en-GB" sz="1200" dirty="0"/>
                        <a:t> </a:t>
                      </a:r>
                    </a:p>
                  </a:txBody>
                  <a:tcPr/>
                </a:tc>
                <a:tc>
                  <a:txBody>
                    <a:bodyPr/>
                    <a:lstStyle/>
                    <a:p>
                      <a:r>
                        <a:rPr lang="en-GB" sz="1200" dirty="0"/>
                        <a:t>Work with sector representative organisations (e.g. Northern Automotive Alliance, Chemicals North West, Make UK, </a:t>
                      </a:r>
                      <a:r>
                        <a:rPr lang="en-GB" sz="1200" dirty="0" err="1"/>
                        <a:t>BioNow</a:t>
                      </a:r>
                      <a:r>
                        <a:rPr lang="en-GB" sz="1200" dirty="0"/>
                        <a:t>) and businesses in our key and supporting sectors to develop practical plans for how they will continue to recover post-Covid-19, growth and also prepare for the new trading relationships with the world post-31</a:t>
                      </a:r>
                      <a:r>
                        <a:rPr lang="en-GB" sz="1200" baseline="30000" dirty="0"/>
                        <a:t>st</a:t>
                      </a:r>
                      <a:r>
                        <a:rPr lang="en-GB" sz="1200" dirty="0"/>
                        <a:t> December 2020.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i="0" dirty="0"/>
                        <a:t>CWLEP / Growth Hub / Marketing Cheshire</a:t>
                      </a:r>
                    </a:p>
                  </a:txBody>
                  <a:tcPr/>
                </a:tc>
                <a:tc>
                  <a:txBody>
                    <a:bodyPr/>
                    <a:lstStyle/>
                    <a:p>
                      <a:r>
                        <a:rPr lang="en-GB" sz="1200" dirty="0"/>
                        <a:t>QUESTION – This feels like it might be too late in the programme – October might be better in terms of launch?</a:t>
                      </a:r>
                    </a:p>
                  </a:txBody>
                  <a:tcPr/>
                </a:tc>
                <a:extLst>
                  <a:ext uri="{0D108BD9-81ED-4DB2-BD59-A6C34878D82A}">
                    <a16:rowId xmlns:a16="http://schemas.microsoft.com/office/drawing/2014/main" val="403896851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Agree proposals with DIT and GM for Life Sciences HPO centred on Alderley Park / GM Health Cluster</a:t>
                      </a:r>
                    </a:p>
                  </a:txBody>
                  <a:tcPr/>
                </a:tc>
                <a:tc>
                  <a:txBody>
                    <a:bodyPr/>
                    <a:lstStyle/>
                    <a:p>
                      <a:r>
                        <a:rPr lang="en-GB" sz="1200" dirty="0"/>
                        <a:t>Follow up on current conversations with </a:t>
                      </a:r>
                      <a:r>
                        <a:rPr lang="en-GB" sz="1200" dirty="0" err="1"/>
                        <a:t>Alderely</a:t>
                      </a:r>
                      <a:r>
                        <a:rPr lang="en-GB" sz="1200" dirty="0"/>
                        <a:t> Park and GM to respond to DIT invitation to develop a HPO for Life Sciences focussed on that geography.</a:t>
                      </a:r>
                    </a:p>
                  </a:txBody>
                  <a:tcPr/>
                </a:tc>
                <a:tc>
                  <a:txBody>
                    <a:bodyPr/>
                    <a:lstStyle/>
                    <a:p>
                      <a:r>
                        <a:rPr lang="en-GB" sz="1200" dirty="0"/>
                        <a:t>CWLEP / GM / DIT / Alderley Park Ltd</a:t>
                      </a:r>
                    </a:p>
                  </a:txBody>
                  <a:tcPr/>
                </a:tc>
                <a:tc>
                  <a:txBody>
                    <a:bodyPr/>
                    <a:lstStyle/>
                    <a:p>
                      <a:endParaRPr lang="en-GB" sz="1200" dirty="0"/>
                    </a:p>
                  </a:txBody>
                  <a:tcPr/>
                </a:tc>
                <a:extLst>
                  <a:ext uri="{0D108BD9-81ED-4DB2-BD59-A6C34878D82A}">
                    <a16:rowId xmlns:a16="http://schemas.microsoft.com/office/drawing/2014/main" val="3818086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Launch of enhanced account management programme for high growth companies</a:t>
                      </a:r>
                    </a:p>
                    <a:p>
                      <a:endParaRPr lang="en-GB" sz="1200" dirty="0"/>
                    </a:p>
                  </a:txBody>
                  <a:tcPr/>
                </a:tc>
                <a:tc>
                  <a:txBody>
                    <a:bodyPr/>
                    <a:lstStyle/>
                    <a:p>
                      <a:r>
                        <a:rPr lang="en-GB" sz="1200" dirty="0"/>
                        <a:t>Enhanced account management programme for an identified cohort of higher growth businesses focussed on key sectors. Will include peer-2-peer support and link to the sector recovery and preparation plans</a:t>
                      </a:r>
                    </a:p>
                  </a:txBody>
                  <a:tcPr/>
                </a:tc>
                <a:tc>
                  <a:txBody>
                    <a:bodyPr/>
                    <a:lstStyle/>
                    <a:p>
                      <a:r>
                        <a:rPr lang="en-GB" sz="1200" i="0" dirty="0"/>
                        <a:t>CWLEP / Growth Hub </a:t>
                      </a:r>
                      <a:r>
                        <a:rPr lang="en-GB" sz="1200" i="1" dirty="0"/>
                        <a:t>(Andy Devaney)</a:t>
                      </a:r>
                    </a:p>
                  </a:txBody>
                  <a:tcPr/>
                </a:tc>
                <a:tc>
                  <a:txBody>
                    <a:bodyPr/>
                    <a:lstStyle/>
                    <a:p>
                      <a:endParaRPr lang="en-GB" sz="1200" dirty="0"/>
                    </a:p>
                  </a:txBody>
                  <a:tcPr/>
                </a:tc>
                <a:extLst>
                  <a:ext uri="{0D108BD9-81ED-4DB2-BD59-A6C34878D82A}">
                    <a16:rowId xmlns:a16="http://schemas.microsoft.com/office/drawing/2014/main" val="3177273699"/>
                  </a:ext>
                </a:extLst>
              </a:tr>
              <a:tr h="370840">
                <a:tc>
                  <a:txBody>
                    <a:bodyPr/>
                    <a:lstStyle/>
                    <a:p>
                      <a:endParaRPr lang="en-GB" sz="1200" dirty="0"/>
                    </a:p>
                  </a:txBody>
                  <a:tcPr/>
                </a:tc>
                <a:tc>
                  <a:txBody>
                    <a:bodyPr/>
                    <a:lstStyle/>
                    <a:p>
                      <a:endParaRPr lang="en-GB" sz="1200" dirty="0"/>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3345206918"/>
                  </a:ext>
                </a:extLst>
              </a:tr>
            </a:tbl>
          </a:graphicData>
        </a:graphic>
      </p:graphicFrame>
      <p:sp>
        <p:nvSpPr>
          <p:cNvPr id="3" name="Title 2">
            <a:extLst>
              <a:ext uri="{FF2B5EF4-FFF2-40B4-BE49-F238E27FC236}">
                <a16:creationId xmlns:a16="http://schemas.microsoft.com/office/drawing/2014/main" id="{489DCDFF-532A-4E60-98D2-334FB6168FA2}"/>
              </a:ext>
            </a:extLst>
          </p:cNvPr>
          <p:cNvSpPr>
            <a:spLocks noGrp="1"/>
          </p:cNvSpPr>
          <p:nvPr>
            <p:ph type="title"/>
          </p:nvPr>
        </p:nvSpPr>
        <p:spPr>
          <a:xfrm>
            <a:off x="838200" y="365126"/>
            <a:ext cx="10515600" cy="728684"/>
          </a:xfrm>
        </p:spPr>
        <p:txBody>
          <a:bodyPr>
            <a:normAutofit/>
          </a:bodyPr>
          <a:lstStyle/>
          <a:p>
            <a:r>
              <a:rPr lang="en-GB" sz="3600" dirty="0"/>
              <a:t>November</a:t>
            </a:r>
          </a:p>
        </p:txBody>
      </p:sp>
      <p:sp>
        <p:nvSpPr>
          <p:cNvPr id="5" name="Footer Placeholder 4">
            <a:extLst>
              <a:ext uri="{FF2B5EF4-FFF2-40B4-BE49-F238E27FC236}">
                <a16:creationId xmlns:a16="http://schemas.microsoft.com/office/drawing/2014/main" id="{BF8A26C6-540B-41B4-8DEB-6C027E9181BB}"/>
              </a:ext>
            </a:extLst>
          </p:cNvPr>
          <p:cNvSpPr>
            <a:spLocks noGrp="1"/>
          </p:cNvSpPr>
          <p:nvPr>
            <p:ph type="ftr" sz="quarter" idx="11"/>
          </p:nvPr>
        </p:nvSpPr>
        <p:spPr/>
        <p:txBody>
          <a:bodyPr/>
          <a:lstStyle/>
          <a:p>
            <a:r>
              <a:rPr lang="en-GB"/>
              <a:t>DRAFT - CONFIDENTIAL</a:t>
            </a:r>
          </a:p>
        </p:txBody>
      </p:sp>
    </p:spTree>
    <p:extLst>
      <p:ext uri="{BB962C8B-B14F-4D97-AF65-F5344CB8AC3E}">
        <p14:creationId xmlns:p14="http://schemas.microsoft.com/office/powerpoint/2010/main" val="2294381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1A770C36-8A04-46C1-BD27-C23E27D21D95}"/>
              </a:ext>
            </a:extLst>
          </p:cNvPr>
          <p:cNvGraphicFramePr>
            <a:graphicFrameLocks noGrp="1"/>
          </p:cNvGraphicFramePr>
          <p:nvPr>
            <p:extLst>
              <p:ext uri="{D42A27DB-BD31-4B8C-83A1-F6EECF244321}">
                <p14:modId xmlns:p14="http://schemas.microsoft.com/office/powerpoint/2010/main" val="2702634511"/>
              </p:ext>
            </p:extLst>
          </p:nvPr>
        </p:nvGraphicFramePr>
        <p:xfrm>
          <a:off x="838200" y="1175031"/>
          <a:ext cx="10455964" cy="3784600"/>
        </p:xfrm>
        <a:graphic>
          <a:graphicData uri="http://schemas.openxmlformats.org/drawingml/2006/table">
            <a:tbl>
              <a:tblPr firstRow="1" bandRow="1">
                <a:tableStyleId>{5C22544A-7EE6-4342-B048-85BDC9FD1C3A}</a:tableStyleId>
              </a:tblPr>
              <a:tblGrid>
                <a:gridCol w="2613991">
                  <a:extLst>
                    <a:ext uri="{9D8B030D-6E8A-4147-A177-3AD203B41FA5}">
                      <a16:colId xmlns:a16="http://schemas.microsoft.com/office/drawing/2014/main" val="142884088"/>
                    </a:ext>
                  </a:extLst>
                </a:gridCol>
                <a:gridCol w="3828932">
                  <a:extLst>
                    <a:ext uri="{9D8B030D-6E8A-4147-A177-3AD203B41FA5}">
                      <a16:colId xmlns:a16="http://schemas.microsoft.com/office/drawing/2014/main" val="2635960750"/>
                    </a:ext>
                  </a:extLst>
                </a:gridCol>
                <a:gridCol w="1399050">
                  <a:extLst>
                    <a:ext uri="{9D8B030D-6E8A-4147-A177-3AD203B41FA5}">
                      <a16:colId xmlns:a16="http://schemas.microsoft.com/office/drawing/2014/main" val="3603063063"/>
                    </a:ext>
                  </a:extLst>
                </a:gridCol>
                <a:gridCol w="2613991">
                  <a:extLst>
                    <a:ext uri="{9D8B030D-6E8A-4147-A177-3AD203B41FA5}">
                      <a16:colId xmlns:a16="http://schemas.microsoft.com/office/drawing/2014/main" val="3366279783"/>
                    </a:ext>
                  </a:extLst>
                </a:gridCol>
              </a:tblGrid>
              <a:tr h="370840">
                <a:tc>
                  <a:txBody>
                    <a:bodyPr/>
                    <a:lstStyle/>
                    <a:p>
                      <a:r>
                        <a:rPr lang="en-GB" sz="1400" dirty="0"/>
                        <a:t>Item</a:t>
                      </a:r>
                    </a:p>
                  </a:txBody>
                  <a:tcPr/>
                </a:tc>
                <a:tc>
                  <a:txBody>
                    <a:bodyPr/>
                    <a:lstStyle/>
                    <a:p>
                      <a:r>
                        <a:rPr lang="en-GB" sz="1400" dirty="0"/>
                        <a:t>Description / Activity Required</a:t>
                      </a:r>
                    </a:p>
                  </a:txBody>
                  <a:tcPr/>
                </a:tc>
                <a:tc>
                  <a:txBody>
                    <a:bodyPr/>
                    <a:lstStyle/>
                    <a:p>
                      <a:r>
                        <a:rPr lang="en-GB" sz="1400" dirty="0"/>
                        <a:t>By Whom</a:t>
                      </a:r>
                    </a:p>
                  </a:txBody>
                  <a:tcPr/>
                </a:tc>
                <a:tc>
                  <a:txBody>
                    <a:bodyPr/>
                    <a:lstStyle/>
                    <a:p>
                      <a:r>
                        <a:rPr lang="en-GB" sz="1400" dirty="0"/>
                        <a:t>Comment</a:t>
                      </a:r>
                    </a:p>
                  </a:txBody>
                  <a:tcPr/>
                </a:tc>
                <a:extLst>
                  <a:ext uri="{0D108BD9-81ED-4DB2-BD59-A6C34878D82A}">
                    <a16:rowId xmlns:a16="http://schemas.microsoft.com/office/drawing/2014/main" val="1205058302"/>
                  </a:ext>
                </a:extLst>
              </a:tr>
              <a:tr h="370840">
                <a:tc>
                  <a:txBody>
                    <a:bodyPr/>
                    <a:lstStyle/>
                    <a:p>
                      <a:r>
                        <a:rPr lang="en-GB" sz="1200" dirty="0"/>
                        <a:t>Complete first phase development of Cheshire and Warrington Place Marketing Strategy</a:t>
                      </a:r>
                    </a:p>
                  </a:txBody>
                  <a:tcPr/>
                </a:tc>
                <a:tc>
                  <a:txBody>
                    <a:bodyPr/>
                    <a:lstStyle/>
                    <a:p>
                      <a:r>
                        <a:rPr lang="en-GB" sz="1200" dirty="0"/>
                        <a:t>Build on work undertaken with </a:t>
                      </a:r>
                      <a:r>
                        <a:rPr lang="en-GB" sz="1200" dirty="0" err="1"/>
                        <a:t>Regeneris</a:t>
                      </a:r>
                      <a:r>
                        <a:rPr lang="en-GB" sz="1200" dirty="0"/>
                        <a:t> and </a:t>
                      </a:r>
                      <a:r>
                        <a:rPr lang="en-GB" sz="1200" dirty="0" err="1"/>
                        <a:t>UpThereEverywhere</a:t>
                      </a:r>
                      <a:r>
                        <a:rPr lang="en-GB" sz="1200" dirty="0"/>
                        <a:t> to develop a place identity and marketing strategy for Cheshire and Warrington. Clarify any further work that needs to be commissioned and proposals for further stakeholder engagement in  2021 ahead of launching strategy.</a:t>
                      </a:r>
                    </a:p>
                  </a:txBody>
                  <a:tcPr/>
                </a:tc>
                <a:tc>
                  <a:txBody>
                    <a:bodyPr/>
                    <a:lstStyle/>
                    <a:p>
                      <a:r>
                        <a:rPr lang="en-GB" sz="1200" i="0" dirty="0"/>
                        <a:t>CWLEP / Marketing Cheshire</a:t>
                      </a:r>
                    </a:p>
                  </a:txBody>
                  <a:tcPr/>
                </a:tc>
                <a:tc>
                  <a:txBody>
                    <a:bodyPr/>
                    <a:lstStyle/>
                    <a:p>
                      <a:endParaRPr lang="en-GB" sz="1200" dirty="0"/>
                    </a:p>
                  </a:txBody>
                  <a:tcPr/>
                </a:tc>
                <a:extLst>
                  <a:ext uri="{0D108BD9-81ED-4DB2-BD59-A6C34878D82A}">
                    <a16:rowId xmlns:a16="http://schemas.microsoft.com/office/drawing/2014/main" val="3812382234"/>
                  </a:ext>
                </a:extLst>
              </a:tr>
              <a:tr h="370840">
                <a:tc>
                  <a:txBody>
                    <a:bodyPr/>
                    <a:lstStyle/>
                    <a:p>
                      <a:endParaRPr lang="en-GB" sz="1200" dirty="0"/>
                    </a:p>
                  </a:txBody>
                  <a:tcPr/>
                </a:tc>
                <a:tc>
                  <a:txBody>
                    <a:bodyPr/>
                    <a:lstStyle/>
                    <a:p>
                      <a:endParaRPr lang="en-GB" sz="1200" dirty="0"/>
                    </a:p>
                  </a:txBody>
                  <a:tcPr/>
                </a:tc>
                <a:tc>
                  <a:txBody>
                    <a:bodyPr/>
                    <a:lstStyle/>
                    <a:p>
                      <a:endParaRPr lang="en-GB" sz="1200" i="1" dirty="0"/>
                    </a:p>
                  </a:txBody>
                  <a:tcPr/>
                </a:tc>
                <a:tc>
                  <a:txBody>
                    <a:bodyPr/>
                    <a:lstStyle/>
                    <a:p>
                      <a:endParaRPr lang="en-GB" sz="1200" dirty="0"/>
                    </a:p>
                  </a:txBody>
                  <a:tcPr/>
                </a:tc>
                <a:extLst>
                  <a:ext uri="{0D108BD9-81ED-4DB2-BD59-A6C34878D82A}">
                    <a16:rowId xmlns:a16="http://schemas.microsoft.com/office/drawing/2014/main" val="2775673314"/>
                  </a:ext>
                </a:extLst>
              </a:tr>
              <a:tr h="370840">
                <a:tc>
                  <a:txBody>
                    <a:bodyPr/>
                    <a:lstStyle/>
                    <a:p>
                      <a:endParaRPr lang="en-GB" sz="1200" dirty="0"/>
                    </a:p>
                  </a:txBody>
                  <a:tcPr/>
                </a:tc>
                <a:tc>
                  <a:txBody>
                    <a:bodyPr/>
                    <a:lstStyle/>
                    <a:p>
                      <a:endParaRPr lang="en-GB" sz="1200" dirty="0"/>
                    </a:p>
                  </a:txBody>
                  <a:tcPr/>
                </a:tc>
                <a:tc>
                  <a:txBody>
                    <a:bodyPr/>
                    <a:lstStyle/>
                    <a:p>
                      <a:endParaRPr lang="en-GB" sz="1200" i="0" dirty="0"/>
                    </a:p>
                  </a:txBody>
                  <a:tcPr/>
                </a:tc>
                <a:tc>
                  <a:txBody>
                    <a:bodyPr/>
                    <a:lstStyle/>
                    <a:p>
                      <a:endParaRPr lang="en-GB" sz="1200" dirty="0"/>
                    </a:p>
                  </a:txBody>
                  <a:tcPr/>
                </a:tc>
                <a:extLst>
                  <a:ext uri="{0D108BD9-81ED-4DB2-BD59-A6C34878D82A}">
                    <a16:rowId xmlns:a16="http://schemas.microsoft.com/office/drawing/2014/main" val="4038968512"/>
                  </a:ext>
                </a:extLst>
              </a:tr>
              <a:tr h="370840">
                <a:tc>
                  <a:txBody>
                    <a:bodyPr/>
                    <a:lstStyle/>
                    <a:p>
                      <a:endParaRPr lang="en-GB" sz="1200" dirty="0"/>
                    </a:p>
                  </a:txBody>
                  <a:tcPr/>
                </a:tc>
                <a:tc>
                  <a:txBody>
                    <a:bodyPr/>
                    <a:lstStyle/>
                    <a:p>
                      <a:endParaRPr lang="en-GB" sz="1200" dirty="0"/>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38180866"/>
                  </a:ext>
                </a:extLst>
              </a:tr>
              <a:tr h="370840">
                <a:tc>
                  <a:txBody>
                    <a:bodyPr/>
                    <a:lstStyle/>
                    <a:p>
                      <a:endParaRPr lang="en-GB" sz="1200" dirty="0"/>
                    </a:p>
                  </a:txBody>
                  <a:tcPr/>
                </a:tc>
                <a:tc>
                  <a:txBody>
                    <a:bodyPr/>
                    <a:lstStyle/>
                    <a:p>
                      <a:endParaRPr lang="en-GB" sz="1200" dirty="0"/>
                    </a:p>
                  </a:txBody>
                  <a:tcPr/>
                </a:tc>
                <a:tc>
                  <a:txBody>
                    <a:bodyPr/>
                    <a:lstStyle/>
                    <a:p>
                      <a:endParaRPr lang="en-GB" sz="1200" i="0" dirty="0"/>
                    </a:p>
                  </a:txBody>
                  <a:tcPr/>
                </a:tc>
                <a:tc>
                  <a:txBody>
                    <a:bodyPr/>
                    <a:lstStyle/>
                    <a:p>
                      <a:endParaRPr lang="en-GB" sz="1200" dirty="0"/>
                    </a:p>
                  </a:txBody>
                  <a:tcPr/>
                </a:tc>
                <a:extLst>
                  <a:ext uri="{0D108BD9-81ED-4DB2-BD59-A6C34878D82A}">
                    <a16:rowId xmlns:a16="http://schemas.microsoft.com/office/drawing/2014/main" val="3177273699"/>
                  </a:ext>
                </a:extLst>
              </a:tr>
              <a:tr h="370840">
                <a:tc>
                  <a:txBody>
                    <a:bodyPr/>
                    <a:lstStyle/>
                    <a:p>
                      <a:endParaRPr lang="en-GB" sz="1200" dirty="0"/>
                    </a:p>
                  </a:txBody>
                  <a:tcPr/>
                </a:tc>
                <a:tc>
                  <a:txBody>
                    <a:bodyPr/>
                    <a:lstStyle/>
                    <a:p>
                      <a:endParaRPr lang="en-GB" sz="1200" dirty="0"/>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3345206918"/>
                  </a:ext>
                </a:extLst>
              </a:tr>
              <a:tr h="370840">
                <a:tc>
                  <a:txBody>
                    <a:bodyPr/>
                    <a:lstStyle/>
                    <a:p>
                      <a:endParaRPr lang="en-GB" sz="1200" dirty="0"/>
                    </a:p>
                  </a:txBody>
                  <a:tcPr/>
                </a:tc>
                <a:tc>
                  <a:txBody>
                    <a:bodyPr/>
                    <a:lstStyle/>
                    <a:p>
                      <a:endParaRPr lang="en-GB" sz="1200" dirty="0"/>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3393044896"/>
                  </a:ext>
                </a:extLst>
              </a:tr>
            </a:tbl>
          </a:graphicData>
        </a:graphic>
      </p:graphicFrame>
      <p:sp>
        <p:nvSpPr>
          <p:cNvPr id="3" name="Title 2">
            <a:extLst>
              <a:ext uri="{FF2B5EF4-FFF2-40B4-BE49-F238E27FC236}">
                <a16:creationId xmlns:a16="http://schemas.microsoft.com/office/drawing/2014/main" id="{489DCDFF-532A-4E60-98D2-334FB6168FA2}"/>
              </a:ext>
            </a:extLst>
          </p:cNvPr>
          <p:cNvSpPr>
            <a:spLocks noGrp="1"/>
          </p:cNvSpPr>
          <p:nvPr>
            <p:ph type="title"/>
          </p:nvPr>
        </p:nvSpPr>
        <p:spPr>
          <a:xfrm>
            <a:off x="838200" y="365126"/>
            <a:ext cx="10515600" cy="728684"/>
          </a:xfrm>
        </p:spPr>
        <p:txBody>
          <a:bodyPr>
            <a:normAutofit/>
          </a:bodyPr>
          <a:lstStyle/>
          <a:p>
            <a:r>
              <a:rPr lang="en-GB" sz="3600" dirty="0"/>
              <a:t>December</a:t>
            </a:r>
          </a:p>
        </p:txBody>
      </p:sp>
      <p:sp>
        <p:nvSpPr>
          <p:cNvPr id="5" name="Footer Placeholder 4">
            <a:extLst>
              <a:ext uri="{FF2B5EF4-FFF2-40B4-BE49-F238E27FC236}">
                <a16:creationId xmlns:a16="http://schemas.microsoft.com/office/drawing/2014/main" id="{BF8A26C6-540B-41B4-8DEB-6C027E9181BB}"/>
              </a:ext>
            </a:extLst>
          </p:cNvPr>
          <p:cNvSpPr>
            <a:spLocks noGrp="1"/>
          </p:cNvSpPr>
          <p:nvPr>
            <p:ph type="ftr" sz="quarter" idx="11"/>
          </p:nvPr>
        </p:nvSpPr>
        <p:spPr/>
        <p:txBody>
          <a:bodyPr/>
          <a:lstStyle/>
          <a:p>
            <a:r>
              <a:rPr lang="en-GB"/>
              <a:t>DRAFT - CONFIDENTIAL</a:t>
            </a:r>
          </a:p>
        </p:txBody>
      </p:sp>
    </p:spTree>
    <p:extLst>
      <p:ext uri="{BB962C8B-B14F-4D97-AF65-F5344CB8AC3E}">
        <p14:creationId xmlns:p14="http://schemas.microsoft.com/office/powerpoint/2010/main" val="4116759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6A208630-CDD7-4712-BCB3-72AC7E0AF8AC}"/>
              </a:ext>
            </a:extLst>
          </p:cNvPr>
          <p:cNvGraphicFramePr>
            <a:graphicFrameLocks noGrp="1"/>
          </p:cNvGraphicFramePr>
          <p:nvPr>
            <p:ph idx="1"/>
            <p:extLst>
              <p:ext uri="{D42A27DB-BD31-4B8C-83A1-F6EECF244321}">
                <p14:modId xmlns:p14="http://schemas.microsoft.com/office/powerpoint/2010/main" val="3129957479"/>
              </p:ext>
            </p:extLst>
          </p:nvPr>
        </p:nvGraphicFramePr>
        <p:xfrm>
          <a:off x="363489" y="1922740"/>
          <a:ext cx="11154543" cy="3208692"/>
        </p:xfrm>
        <a:graphic>
          <a:graphicData uri="http://schemas.openxmlformats.org/drawingml/2006/table">
            <a:tbl>
              <a:tblPr firstRow="1" bandRow="1">
                <a:tableStyleId>{5940675A-B579-460E-94D1-54222C63F5DA}</a:tableStyleId>
              </a:tblPr>
              <a:tblGrid>
                <a:gridCol w="576839">
                  <a:extLst>
                    <a:ext uri="{9D8B030D-6E8A-4147-A177-3AD203B41FA5}">
                      <a16:colId xmlns:a16="http://schemas.microsoft.com/office/drawing/2014/main" val="3602143511"/>
                    </a:ext>
                  </a:extLst>
                </a:gridCol>
                <a:gridCol w="2644426">
                  <a:extLst>
                    <a:ext uri="{9D8B030D-6E8A-4147-A177-3AD203B41FA5}">
                      <a16:colId xmlns:a16="http://schemas.microsoft.com/office/drawing/2014/main" val="3143942469"/>
                    </a:ext>
                  </a:extLst>
                </a:gridCol>
                <a:gridCol w="2644426">
                  <a:extLst>
                    <a:ext uri="{9D8B030D-6E8A-4147-A177-3AD203B41FA5}">
                      <a16:colId xmlns:a16="http://schemas.microsoft.com/office/drawing/2014/main" val="1760549866"/>
                    </a:ext>
                  </a:extLst>
                </a:gridCol>
                <a:gridCol w="2644426">
                  <a:extLst>
                    <a:ext uri="{9D8B030D-6E8A-4147-A177-3AD203B41FA5}">
                      <a16:colId xmlns:a16="http://schemas.microsoft.com/office/drawing/2014/main" val="1740811334"/>
                    </a:ext>
                  </a:extLst>
                </a:gridCol>
                <a:gridCol w="2644426">
                  <a:extLst>
                    <a:ext uri="{9D8B030D-6E8A-4147-A177-3AD203B41FA5}">
                      <a16:colId xmlns:a16="http://schemas.microsoft.com/office/drawing/2014/main" val="1964380452"/>
                    </a:ext>
                  </a:extLst>
                </a:gridCol>
              </a:tblGrid>
              <a:tr h="596433">
                <a:tc rowSpan="5">
                  <a:txBody>
                    <a:bodyPr/>
                    <a:lstStyle/>
                    <a:p>
                      <a:pPr algn="ctr"/>
                      <a:r>
                        <a:rPr lang="en-GB" sz="1600" b="1" dirty="0"/>
                        <a:t>PRIORITY ACTIONS</a:t>
                      </a:r>
                    </a:p>
                  </a:txBody>
                  <a:tcPr vert="vert270">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tx1"/>
                          </a:solidFill>
                        </a:rPr>
                        <a:t>Jan</a:t>
                      </a:r>
                      <a:r>
                        <a:rPr lang="en-GB" sz="1200" dirty="0">
                          <a:solidFill>
                            <a:schemeClr val="tx1"/>
                          </a:solidFill>
                        </a:rPr>
                        <a:t> - Implement programme of support for business if required following the end of the EU-Exit Transition Period</a:t>
                      </a:r>
                    </a:p>
                    <a:p>
                      <a:endParaRPr lang="en-GB" sz="1200" dirty="0"/>
                    </a:p>
                  </a:txBody>
                  <a:tcPr/>
                </a:tc>
                <a:tc>
                  <a:txBody>
                    <a:bodyPr/>
                    <a:lstStyle/>
                    <a:p>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schemeClr val="tx1"/>
                        </a:solidFill>
                      </a:endParaRPr>
                    </a:p>
                  </a:txBody>
                  <a:tcPr/>
                </a:tc>
                <a:extLst>
                  <a:ext uri="{0D108BD9-81ED-4DB2-BD59-A6C34878D82A}">
                    <a16:rowId xmlns:a16="http://schemas.microsoft.com/office/drawing/2014/main" val="816710346"/>
                  </a:ext>
                </a:extLst>
              </a:tr>
              <a:tr h="596433">
                <a:tc vMerge="1">
                  <a:txBody>
                    <a:bodyPr/>
                    <a:lstStyle/>
                    <a:p>
                      <a:endParaRPr lang="en-GB" sz="1200"/>
                    </a:p>
                  </a:txBody>
                  <a:tcPr/>
                </a:tc>
                <a:tc>
                  <a:txBody>
                    <a:bodyPr/>
                    <a:lstStyle/>
                    <a:p>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schemeClr val="tx1"/>
                        </a:solidFill>
                      </a:endParaRPr>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1957799418"/>
                  </a:ext>
                </a:extLst>
              </a:tr>
              <a:tr h="596433">
                <a:tc vMerge="1">
                  <a:txBody>
                    <a:bodyPr/>
                    <a:lstStyle/>
                    <a:p>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cs typeface="Calibri"/>
                      </a:endParaRPr>
                    </a:p>
                  </a:txBody>
                  <a:tcPr/>
                </a:tc>
                <a:tc>
                  <a:txBody>
                    <a:bodyPr/>
                    <a:lstStyle/>
                    <a:p>
                      <a:endParaRPr lang="en-GB" sz="1200" dirty="0"/>
                    </a:p>
                  </a:txBody>
                  <a:tcPr/>
                </a:tc>
                <a:tc>
                  <a:txBody>
                    <a:bodyPr/>
                    <a:lstStyle/>
                    <a:p>
                      <a:endParaRPr lang="en-GB" sz="1200" dirty="0">
                        <a:highlight>
                          <a:srgbClr val="FFFF00"/>
                        </a:highlight>
                      </a:endParaRPr>
                    </a:p>
                  </a:txBody>
                  <a:tcPr/>
                </a:tc>
                <a:extLst>
                  <a:ext uri="{0D108BD9-81ED-4DB2-BD59-A6C34878D82A}">
                    <a16:rowId xmlns:a16="http://schemas.microsoft.com/office/drawing/2014/main" val="822848670"/>
                  </a:ext>
                </a:extLst>
              </a:tr>
              <a:tr h="596433">
                <a:tc vMerge="1">
                  <a:txBody>
                    <a:bodyPr/>
                    <a:lstStyle/>
                    <a:p>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cs typeface="Calibri"/>
                      </a:endParaRPr>
                    </a:p>
                  </a:txBody>
                  <a:tcPr/>
                </a:tc>
                <a:tc>
                  <a:txBody>
                    <a:bodyPr/>
                    <a:lstStyle/>
                    <a:p>
                      <a:endParaRPr lang="en-GB" sz="1200" dirty="0"/>
                    </a:p>
                  </a:txBody>
                  <a:tcPr/>
                </a:tc>
                <a:tc>
                  <a:txBody>
                    <a:bodyPr/>
                    <a:lstStyle/>
                    <a:p>
                      <a:endParaRPr lang="en-GB" sz="1200" dirty="0"/>
                    </a:p>
                  </a:txBody>
                  <a:tcPr/>
                </a:tc>
                <a:tc>
                  <a:txBody>
                    <a:bodyPr/>
                    <a:lstStyle/>
                    <a:p>
                      <a:endParaRPr lang="en-GB" sz="1200" dirty="0">
                        <a:highlight>
                          <a:srgbClr val="FFFF00"/>
                        </a:highlight>
                      </a:endParaRPr>
                    </a:p>
                  </a:txBody>
                  <a:tcPr/>
                </a:tc>
                <a:extLst>
                  <a:ext uri="{0D108BD9-81ED-4DB2-BD59-A6C34878D82A}">
                    <a16:rowId xmlns:a16="http://schemas.microsoft.com/office/drawing/2014/main" val="382873703"/>
                  </a:ext>
                </a:extLst>
              </a:tr>
              <a:tr h="596433">
                <a:tc vMerge="1">
                  <a:txBody>
                    <a:bodyPr/>
                    <a:lstStyle/>
                    <a:p>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cs typeface="Calibri"/>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endParaRPr>
                    </a:p>
                  </a:txBody>
                  <a:tcPr/>
                </a:tc>
                <a:tc>
                  <a:txBody>
                    <a:bodyPr/>
                    <a:lstStyle/>
                    <a:p>
                      <a:endParaRPr lang="en-GB" sz="1200" b="1" dirty="0"/>
                    </a:p>
                  </a:txBody>
                  <a:tcPr/>
                </a:tc>
                <a:tc>
                  <a:txBody>
                    <a:bodyPr/>
                    <a:lstStyle/>
                    <a:p>
                      <a:endParaRPr lang="en-GB" sz="1200" dirty="0">
                        <a:highlight>
                          <a:srgbClr val="FFFF00"/>
                        </a:highlight>
                      </a:endParaRPr>
                    </a:p>
                  </a:txBody>
                  <a:tcPr/>
                </a:tc>
                <a:extLst>
                  <a:ext uri="{0D108BD9-81ED-4DB2-BD59-A6C34878D82A}">
                    <a16:rowId xmlns:a16="http://schemas.microsoft.com/office/drawing/2014/main" val="4093145702"/>
                  </a:ext>
                </a:extLst>
              </a:tr>
            </a:tbl>
          </a:graphicData>
        </a:graphic>
      </p:graphicFrame>
      <p:graphicFrame>
        <p:nvGraphicFramePr>
          <p:cNvPr id="5" name="Table 4">
            <a:extLst>
              <a:ext uri="{FF2B5EF4-FFF2-40B4-BE49-F238E27FC236}">
                <a16:creationId xmlns:a16="http://schemas.microsoft.com/office/drawing/2014/main" id="{35DC708B-7802-429B-AA55-A682320A5252}"/>
              </a:ext>
            </a:extLst>
          </p:cNvPr>
          <p:cNvGraphicFramePr>
            <a:graphicFrameLocks/>
          </p:cNvGraphicFramePr>
          <p:nvPr>
            <p:extLst>
              <p:ext uri="{D42A27DB-BD31-4B8C-83A1-F6EECF244321}">
                <p14:modId xmlns:p14="http://schemas.microsoft.com/office/powerpoint/2010/main" val="694101537"/>
              </p:ext>
            </p:extLst>
          </p:nvPr>
        </p:nvGraphicFramePr>
        <p:xfrm>
          <a:off x="363489" y="433202"/>
          <a:ext cx="11165903" cy="1384240"/>
        </p:xfrm>
        <a:graphic>
          <a:graphicData uri="http://schemas.openxmlformats.org/drawingml/2006/table">
            <a:tbl>
              <a:tblPr firstRow="1" bandRow="1">
                <a:tableStyleId>{5940675A-B579-460E-94D1-54222C63F5DA}</a:tableStyleId>
              </a:tblPr>
              <a:tblGrid>
                <a:gridCol w="576839">
                  <a:extLst>
                    <a:ext uri="{9D8B030D-6E8A-4147-A177-3AD203B41FA5}">
                      <a16:colId xmlns:a16="http://schemas.microsoft.com/office/drawing/2014/main" val="3602143511"/>
                    </a:ext>
                  </a:extLst>
                </a:gridCol>
                <a:gridCol w="2647266">
                  <a:extLst>
                    <a:ext uri="{9D8B030D-6E8A-4147-A177-3AD203B41FA5}">
                      <a16:colId xmlns:a16="http://schemas.microsoft.com/office/drawing/2014/main" val="3143942469"/>
                    </a:ext>
                  </a:extLst>
                </a:gridCol>
                <a:gridCol w="2647266">
                  <a:extLst>
                    <a:ext uri="{9D8B030D-6E8A-4147-A177-3AD203B41FA5}">
                      <a16:colId xmlns:a16="http://schemas.microsoft.com/office/drawing/2014/main" val="1760549866"/>
                    </a:ext>
                  </a:extLst>
                </a:gridCol>
                <a:gridCol w="2647266">
                  <a:extLst>
                    <a:ext uri="{9D8B030D-6E8A-4147-A177-3AD203B41FA5}">
                      <a16:colId xmlns:a16="http://schemas.microsoft.com/office/drawing/2014/main" val="1740811334"/>
                    </a:ext>
                  </a:extLst>
                </a:gridCol>
                <a:gridCol w="2647266">
                  <a:extLst>
                    <a:ext uri="{9D8B030D-6E8A-4147-A177-3AD203B41FA5}">
                      <a16:colId xmlns:a16="http://schemas.microsoft.com/office/drawing/2014/main" val="1964380452"/>
                    </a:ext>
                  </a:extLst>
                </a:gridCol>
              </a:tblGrid>
              <a:tr h="370840">
                <a:tc rowSpan="2">
                  <a:txBody>
                    <a:bodyPr/>
                    <a:lstStyle/>
                    <a:p>
                      <a:pPr algn="ctr"/>
                      <a:r>
                        <a:rPr lang="en-GB" sz="1600" b="1" dirty="0"/>
                        <a:t>DIARY MARKERS</a:t>
                      </a:r>
                      <a:endParaRPr lang="en-GB" b="1" dirty="0"/>
                    </a:p>
                  </a:txBody>
                  <a:tcPr vert="vert270">
                    <a:solidFill>
                      <a:schemeClr val="accent1">
                        <a:lumMod val="40000"/>
                        <a:lumOff val="60000"/>
                      </a:schemeClr>
                    </a:solidFill>
                  </a:tcPr>
                </a:tc>
                <a:tc>
                  <a:txBody>
                    <a:bodyPr/>
                    <a:lstStyle/>
                    <a:p>
                      <a:pPr algn="ctr"/>
                      <a:r>
                        <a:rPr lang="en-GB" sz="1600" b="1" dirty="0"/>
                        <a:t>Q1 2021 (Jan – Mar)</a:t>
                      </a:r>
                    </a:p>
                  </a:txBody>
                  <a:tcPr>
                    <a:solidFill>
                      <a:schemeClr val="accent1">
                        <a:lumMod val="40000"/>
                        <a:lumOff val="60000"/>
                      </a:schemeClr>
                    </a:solidFill>
                  </a:tcPr>
                </a:tc>
                <a:tc>
                  <a:txBody>
                    <a:bodyPr/>
                    <a:lstStyle/>
                    <a:p>
                      <a:pPr algn="ctr"/>
                      <a:r>
                        <a:rPr lang="en-GB" sz="1600" b="1" dirty="0"/>
                        <a:t>Q2 2021 (Apr – Jun)</a:t>
                      </a:r>
                    </a:p>
                  </a:txBody>
                  <a:tcPr>
                    <a:solidFill>
                      <a:schemeClr val="accent1">
                        <a:lumMod val="40000"/>
                        <a:lumOff val="60000"/>
                      </a:schemeClr>
                    </a:solidFill>
                  </a:tcPr>
                </a:tc>
                <a:tc>
                  <a:txBody>
                    <a:bodyPr/>
                    <a:lstStyle/>
                    <a:p>
                      <a:pPr algn="ctr"/>
                      <a:r>
                        <a:rPr lang="en-GB" sz="1600" b="1" dirty="0"/>
                        <a:t>Q3 2021 (Jul – Sep)</a:t>
                      </a:r>
                    </a:p>
                  </a:txBody>
                  <a:tcPr>
                    <a:solidFill>
                      <a:schemeClr val="accent1">
                        <a:lumMod val="40000"/>
                        <a:lumOff val="60000"/>
                      </a:schemeClr>
                    </a:solidFill>
                  </a:tcPr>
                </a:tc>
                <a:tc>
                  <a:txBody>
                    <a:bodyPr/>
                    <a:lstStyle/>
                    <a:p>
                      <a:pPr algn="ctr"/>
                      <a:r>
                        <a:rPr lang="en-GB" sz="1600" b="1" dirty="0"/>
                        <a:t>Q4 2021 (Oct – Dec)</a:t>
                      </a:r>
                    </a:p>
                  </a:txBody>
                  <a:tcPr>
                    <a:solidFill>
                      <a:schemeClr val="accent1">
                        <a:lumMod val="40000"/>
                        <a:lumOff val="60000"/>
                      </a:schemeClr>
                    </a:solidFill>
                  </a:tcPr>
                </a:tc>
                <a:extLst>
                  <a:ext uri="{0D108BD9-81ED-4DB2-BD59-A6C34878D82A}">
                    <a16:rowId xmlns:a16="http://schemas.microsoft.com/office/drawing/2014/main" val="816710346"/>
                  </a:ext>
                </a:extLst>
              </a:tr>
              <a:tr h="1013400">
                <a:tc vMerge="1">
                  <a:txBody>
                    <a:bodyPr/>
                    <a:lstStyle/>
                    <a:p>
                      <a:endParaRPr lang="en-GB" dirty="0"/>
                    </a:p>
                  </a:txBody>
                  <a:tcPr/>
                </a:tc>
                <a:tc>
                  <a:txBody>
                    <a:bodyPr/>
                    <a:lstStyle/>
                    <a:p>
                      <a:r>
                        <a:rPr lang="en-GB" sz="1200" dirty="0"/>
                        <a:t>Start of new trading relationships post EU Exit (1/1/21)</a:t>
                      </a:r>
                    </a:p>
                  </a:txBody>
                  <a:tcPr>
                    <a:solidFill>
                      <a:schemeClr val="accent1">
                        <a:lumMod val="20000"/>
                        <a:lumOff val="80000"/>
                      </a:schemeClr>
                    </a:solidFill>
                  </a:tcPr>
                </a:tc>
                <a:tc>
                  <a:txBody>
                    <a:bodyPr/>
                    <a:lstStyle/>
                    <a:p>
                      <a:endParaRPr lang="en-GB" sz="1200" dirty="0"/>
                    </a:p>
                  </a:txBody>
                  <a:tcPr>
                    <a:solidFill>
                      <a:schemeClr val="accent1">
                        <a:lumMod val="20000"/>
                        <a:lumOff val="80000"/>
                      </a:schemeClr>
                    </a:solidFill>
                  </a:tcPr>
                </a:tc>
                <a:tc>
                  <a:txBody>
                    <a:bodyPr/>
                    <a:lstStyle/>
                    <a:p>
                      <a:pPr marL="0" indent="0" algn="l">
                        <a:buFont typeface="Arial" panose="020B0604020202020204" pitchFamily="34" charset="0"/>
                        <a:buNone/>
                      </a:pPr>
                      <a:endParaRPr lang="en-GB" sz="1200" dirty="0"/>
                    </a:p>
                  </a:txBody>
                  <a:tcPr>
                    <a:solidFill>
                      <a:schemeClr val="accent1">
                        <a:lumMod val="20000"/>
                        <a:lumOff val="80000"/>
                      </a:schemeClr>
                    </a:solidFill>
                  </a:tcPr>
                </a:tc>
                <a:tc>
                  <a:txBody>
                    <a:bodyPr/>
                    <a:lstStyle/>
                    <a:p>
                      <a:endParaRPr lang="en-GB" sz="1200" dirty="0"/>
                    </a:p>
                  </a:txBody>
                  <a:tcPr>
                    <a:solidFill>
                      <a:schemeClr val="accent1">
                        <a:lumMod val="20000"/>
                        <a:lumOff val="80000"/>
                      </a:schemeClr>
                    </a:solidFill>
                  </a:tcPr>
                </a:tc>
                <a:extLst>
                  <a:ext uri="{0D108BD9-81ED-4DB2-BD59-A6C34878D82A}">
                    <a16:rowId xmlns:a16="http://schemas.microsoft.com/office/drawing/2014/main" val="1957799418"/>
                  </a:ext>
                </a:extLst>
              </a:tr>
            </a:tbl>
          </a:graphicData>
        </a:graphic>
      </p:graphicFrame>
    </p:spTree>
    <p:extLst>
      <p:ext uri="{BB962C8B-B14F-4D97-AF65-F5344CB8AC3E}">
        <p14:creationId xmlns:p14="http://schemas.microsoft.com/office/powerpoint/2010/main" val="24533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6A208630-CDD7-4712-BCB3-72AC7E0AF8AC}"/>
              </a:ext>
            </a:extLst>
          </p:cNvPr>
          <p:cNvGraphicFramePr>
            <a:graphicFrameLocks noGrp="1"/>
          </p:cNvGraphicFramePr>
          <p:nvPr>
            <p:ph idx="1"/>
            <p:extLst>
              <p:ext uri="{D42A27DB-BD31-4B8C-83A1-F6EECF244321}">
                <p14:modId xmlns:p14="http://schemas.microsoft.com/office/powerpoint/2010/main" val="2194257034"/>
              </p:ext>
            </p:extLst>
          </p:nvPr>
        </p:nvGraphicFramePr>
        <p:xfrm>
          <a:off x="363489" y="2022617"/>
          <a:ext cx="11154543" cy="3208692"/>
        </p:xfrm>
        <a:graphic>
          <a:graphicData uri="http://schemas.openxmlformats.org/drawingml/2006/table">
            <a:tbl>
              <a:tblPr firstRow="1" bandRow="1">
                <a:tableStyleId>{5940675A-B579-460E-94D1-54222C63F5DA}</a:tableStyleId>
              </a:tblPr>
              <a:tblGrid>
                <a:gridCol w="576839">
                  <a:extLst>
                    <a:ext uri="{9D8B030D-6E8A-4147-A177-3AD203B41FA5}">
                      <a16:colId xmlns:a16="http://schemas.microsoft.com/office/drawing/2014/main" val="3602143511"/>
                    </a:ext>
                  </a:extLst>
                </a:gridCol>
                <a:gridCol w="2644426">
                  <a:extLst>
                    <a:ext uri="{9D8B030D-6E8A-4147-A177-3AD203B41FA5}">
                      <a16:colId xmlns:a16="http://schemas.microsoft.com/office/drawing/2014/main" val="3143942469"/>
                    </a:ext>
                  </a:extLst>
                </a:gridCol>
                <a:gridCol w="2644426">
                  <a:extLst>
                    <a:ext uri="{9D8B030D-6E8A-4147-A177-3AD203B41FA5}">
                      <a16:colId xmlns:a16="http://schemas.microsoft.com/office/drawing/2014/main" val="1760549866"/>
                    </a:ext>
                  </a:extLst>
                </a:gridCol>
                <a:gridCol w="2644426">
                  <a:extLst>
                    <a:ext uri="{9D8B030D-6E8A-4147-A177-3AD203B41FA5}">
                      <a16:colId xmlns:a16="http://schemas.microsoft.com/office/drawing/2014/main" val="1740811334"/>
                    </a:ext>
                  </a:extLst>
                </a:gridCol>
                <a:gridCol w="2644426">
                  <a:extLst>
                    <a:ext uri="{9D8B030D-6E8A-4147-A177-3AD203B41FA5}">
                      <a16:colId xmlns:a16="http://schemas.microsoft.com/office/drawing/2014/main" val="1964380452"/>
                    </a:ext>
                  </a:extLst>
                </a:gridCol>
              </a:tblGrid>
              <a:tr h="596433">
                <a:tc rowSpan="5">
                  <a:txBody>
                    <a:bodyPr/>
                    <a:lstStyle/>
                    <a:p>
                      <a:pPr algn="ctr"/>
                      <a:r>
                        <a:rPr lang="en-GB" sz="1600" b="1" dirty="0"/>
                        <a:t>PRIORITY MESSAGES</a:t>
                      </a:r>
                    </a:p>
                  </a:txBody>
                  <a:tcPr vert="vert270">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tx1"/>
                          </a:solidFill>
                        </a:rPr>
                        <a:t>Jan</a:t>
                      </a:r>
                      <a:r>
                        <a:rPr lang="en-GB" sz="1200" dirty="0">
                          <a:solidFill>
                            <a:schemeClr val="tx1"/>
                          </a:solidFill>
                        </a:rPr>
                        <a:t> - </a:t>
                      </a:r>
                      <a:r>
                        <a:rPr lang="en-GB" sz="1200" dirty="0">
                          <a:solidFill>
                            <a:schemeClr val="tx1"/>
                          </a:solidFill>
                          <a:cs typeface="Calibri"/>
                        </a:rPr>
                        <a:t>Cheshire and Warrington on global stage – launch of inward investment programme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txBody>
                  <a:tcPr/>
                </a:tc>
                <a:tc>
                  <a:txBody>
                    <a:bodyPr/>
                    <a:lstStyle/>
                    <a:p>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schemeClr val="tx1"/>
                        </a:solidFill>
                      </a:endParaRPr>
                    </a:p>
                  </a:txBody>
                  <a:tcPr/>
                </a:tc>
                <a:extLst>
                  <a:ext uri="{0D108BD9-81ED-4DB2-BD59-A6C34878D82A}">
                    <a16:rowId xmlns:a16="http://schemas.microsoft.com/office/drawing/2014/main" val="816710346"/>
                  </a:ext>
                </a:extLst>
              </a:tr>
              <a:tr h="596433">
                <a:tc vMerge="1">
                  <a:txBody>
                    <a:bodyPr/>
                    <a:lstStyle/>
                    <a:p>
                      <a:endParaRPr lang="en-GB" sz="1200"/>
                    </a:p>
                  </a:txBody>
                  <a:tcPr/>
                </a:tc>
                <a:tc>
                  <a:txBody>
                    <a:bodyPr/>
                    <a:lstStyle/>
                    <a:p>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schemeClr val="tx1"/>
                        </a:solidFill>
                      </a:endParaRPr>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1957799418"/>
                  </a:ext>
                </a:extLst>
              </a:tr>
              <a:tr h="596433">
                <a:tc vMerge="1">
                  <a:txBody>
                    <a:bodyPr/>
                    <a:lstStyle/>
                    <a:p>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cs typeface="Calibri"/>
                      </a:endParaRPr>
                    </a:p>
                  </a:txBody>
                  <a:tcPr/>
                </a:tc>
                <a:tc>
                  <a:txBody>
                    <a:bodyPr/>
                    <a:lstStyle/>
                    <a:p>
                      <a:endParaRPr lang="en-GB" sz="1200" dirty="0"/>
                    </a:p>
                  </a:txBody>
                  <a:tcPr/>
                </a:tc>
                <a:tc>
                  <a:txBody>
                    <a:bodyPr/>
                    <a:lstStyle/>
                    <a:p>
                      <a:endParaRPr lang="en-GB" sz="1200" dirty="0">
                        <a:highlight>
                          <a:srgbClr val="FFFF00"/>
                        </a:highlight>
                      </a:endParaRPr>
                    </a:p>
                  </a:txBody>
                  <a:tcPr/>
                </a:tc>
                <a:extLst>
                  <a:ext uri="{0D108BD9-81ED-4DB2-BD59-A6C34878D82A}">
                    <a16:rowId xmlns:a16="http://schemas.microsoft.com/office/drawing/2014/main" val="822848670"/>
                  </a:ext>
                </a:extLst>
              </a:tr>
              <a:tr h="596433">
                <a:tc vMerge="1">
                  <a:txBody>
                    <a:bodyPr/>
                    <a:lstStyle/>
                    <a:p>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cs typeface="Calibri"/>
                      </a:endParaRPr>
                    </a:p>
                  </a:txBody>
                  <a:tcPr/>
                </a:tc>
                <a:tc>
                  <a:txBody>
                    <a:bodyPr/>
                    <a:lstStyle/>
                    <a:p>
                      <a:endParaRPr lang="en-GB" sz="1200" dirty="0"/>
                    </a:p>
                  </a:txBody>
                  <a:tcPr/>
                </a:tc>
                <a:tc>
                  <a:txBody>
                    <a:bodyPr/>
                    <a:lstStyle/>
                    <a:p>
                      <a:endParaRPr lang="en-GB" sz="1200" dirty="0"/>
                    </a:p>
                  </a:txBody>
                  <a:tcPr/>
                </a:tc>
                <a:tc>
                  <a:txBody>
                    <a:bodyPr/>
                    <a:lstStyle/>
                    <a:p>
                      <a:endParaRPr lang="en-GB" sz="1200" dirty="0">
                        <a:highlight>
                          <a:srgbClr val="FFFF00"/>
                        </a:highlight>
                      </a:endParaRPr>
                    </a:p>
                  </a:txBody>
                  <a:tcPr/>
                </a:tc>
                <a:extLst>
                  <a:ext uri="{0D108BD9-81ED-4DB2-BD59-A6C34878D82A}">
                    <a16:rowId xmlns:a16="http://schemas.microsoft.com/office/drawing/2014/main" val="382873703"/>
                  </a:ext>
                </a:extLst>
              </a:tr>
              <a:tr h="596433">
                <a:tc vMerge="1">
                  <a:txBody>
                    <a:bodyPr/>
                    <a:lstStyle/>
                    <a:p>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cs typeface="Calibri"/>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endParaRPr>
                    </a:p>
                  </a:txBody>
                  <a:tcPr/>
                </a:tc>
                <a:tc>
                  <a:txBody>
                    <a:bodyPr/>
                    <a:lstStyle/>
                    <a:p>
                      <a:endParaRPr lang="en-GB" sz="1200" b="1" dirty="0"/>
                    </a:p>
                  </a:txBody>
                  <a:tcPr/>
                </a:tc>
                <a:tc>
                  <a:txBody>
                    <a:bodyPr/>
                    <a:lstStyle/>
                    <a:p>
                      <a:endParaRPr lang="en-GB" sz="1200" dirty="0">
                        <a:highlight>
                          <a:srgbClr val="FFFF00"/>
                        </a:highlight>
                      </a:endParaRPr>
                    </a:p>
                  </a:txBody>
                  <a:tcPr/>
                </a:tc>
                <a:extLst>
                  <a:ext uri="{0D108BD9-81ED-4DB2-BD59-A6C34878D82A}">
                    <a16:rowId xmlns:a16="http://schemas.microsoft.com/office/drawing/2014/main" val="4093145702"/>
                  </a:ext>
                </a:extLst>
              </a:tr>
            </a:tbl>
          </a:graphicData>
        </a:graphic>
      </p:graphicFrame>
      <p:graphicFrame>
        <p:nvGraphicFramePr>
          <p:cNvPr id="5" name="Table 4">
            <a:extLst>
              <a:ext uri="{FF2B5EF4-FFF2-40B4-BE49-F238E27FC236}">
                <a16:creationId xmlns:a16="http://schemas.microsoft.com/office/drawing/2014/main" id="{35DC708B-7802-429B-AA55-A682320A5252}"/>
              </a:ext>
            </a:extLst>
          </p:cNvPr>
          <p:cNvGraphicFramePr>
            <a:graphicFrameLocks/>
          </p:cNvGraphicFramePr>
          <p:nvPr>
            <p:extLst>
              <p:ext uri="{D42A27DB-BD31-4B8C-83A1-F6EECF244321}">
                <p14:modId xmlns:p14="http://schemas.microsoft.com/office/powerpoint/2010/main" val="3029563310"/>
              </p:ext>
            </p:extLst>
          </p:nvPr>
        </p:nvGraphicFramePr>
        <p:xfrm>
          <a:off x="363489" y="501356"/>
          <a:ext cx="11165903" cy="1384240"/>
        </p:xfrm>
        <a:graphic>
          <a:graphicData uri="http://schemas.openxmlformats.org/drawingml/2006/table">
            <a:tbl>
              <a:tblPr firstRow="1" bandRow="1">
                <a:tableStyleId>{5940675A-B579-460E-94D1-54222C63F5DA}</a:tableStyleId>
              </a:tblPr>
              <a:tblGrid>
                <a:gridCol w="576839">
                  <a:extLst>
                    <a:ext uri="{9D8B030D-6E8A-4147-A177-3AD203B41FA5}">
                      <a16:colId xmlns:a16="http://schemas.microsoft.com/office/drawing/2014/main" val="3602143511"/>
                    </a:ext>
                  </a:extLst>
                </a:gridCol>
                <a:gridCol w="2647266">
                  <a:extLst>
                    <a:ext uri="{9D8B030D-6E8A-4147-A177-3AD203B41FA5}">
                      <a16:colId xmlns:a16="http://schemas.microsoft.com/office/drawing/2014/main" val="3143942469"/>
                    </a:ext>
                  </a:extLst>
                </a:gridCol>
                <a:gridCol w="2647266">
                  <a:extLst>
                    <a:ext uri="{9D8B030D-6E8A-4147-A177-3AD203B41FA5}">
                      <a16:colId xmlns:a16="http://schemas.microsoft.com/office/drawing/2014/main" val="1760549866"/>
                    </a:ext>
                  </a:extLst>
                </a:gridCol>
                <a:gridCol w="2647266">
                  <a:extLst>
                    <a:ext uri="{9D8B030D-6E8A-4147-A177-3AD203B41FA5}">
                      <a16:colId xmlns:a16="http://schemas.microsoft.com/office/drawing/2014/main" val="1740811334"/>
                    </a:ext>
                  </a:extLst>
                </a:gridCol>
                <a:gridCol w="2647266">
                  <a:extLst>
                    <a:ext uri="{9D8B030D-6E8A-4147-A177-3AD203B41FA5}">
                      <a16:colId xmlns:a16="http://schemas.microsoft.com/office/drawing/2014/main" val="1964380452"/>
                    </a:ext>
                  </a:extLst>
                </a:gridCol>
              </a:tblGrid>
              <a:tr h="370840">
                <a:tc rowSpan="2">
                  <a:txBody>
                    <a:bodyPr/>
                    <a:lstStyle/>
                    <a:p>
                      <a:pPr algn="ctr"/>
                      <a:r>
                        <a:rPr lang="en-GB" sz="1600" b="1" dirty="0"/>
                        <a:t>POLICY MARKERS</a:t>
                      </a:r>
                      <a:endParaRPr lang="en-GB" b="1" dirty="0"/>
                    </a:p>
                  </a:txBody>
                  <a:tcPr vert="vert270">
                    <a:solidFill>
                      <a:schemeClr val="accent1">
                        <a:lumMod val="40000"/>
                        <a:lumOff val="60000"/>
                      </a:schemeClr>
                    </a:solidFill>
                  </a:tcPr>
                </a:tc>
                <a:tc>
                  <a:txBody>
                    <a:bodyPr/>
                    <a:lstStyle/>
                    <a:p>
                      <a:pPr algn="ctr"/>
                      <a:r>
                        <a:rPr lang="en-GB" sz="1600" b="1" dirty="0"/>
                        <a:t>Q1 2021 (Jan – Mar)</a:t>
                      </a:r>
                    </a:p>
                  </a:txBody>
                  <a:tcPr>
                    <a:solidFill>
                      <a:schemeClr val="accent1">
                        <a:lumMod val="40000"/>
                        <a:lumOff val="60000"/>
                      </a:schemeClr>
                    </a:solidFill>
                  </a:tcPr>
                </a:tc>
                <a:tc>
                  <a:txBody>
                    <a:bodyPr/>
                    <a:lstStyle/>
                    <a:p>
                      <a:pPr algn="ctr"/>
                      <a:r>
                        <a:rPr lang="en-GB" sz="1600" b="1" dirty="0"/>
                        <a:t>Q2 2021 (Apr – Jun)</a:t>
                      </a:r>
                    </a:p>
                  </a:txBody>
                  <a:tcPr>
                    <a:solidFill>
                      <a:schemeClr val="accent1">
                        <a:lumMod val="40000"/>
                        <a:lumOff val="60000"/>
                      </a:schemeClr>
                    </a:solidFill>
                  </a:tcPr>
                </a:tc>
                <a:tc>
                  <a:txBody>
                    <a:bodyPr/>
                    <a:lstStyle/>
                    <a:p>
                      <a:pPr algn="ctr"/>
                      <a:r>
                        <a:rPr lang="en-GB" sz="1600" b="1" dirty="0"/>
                        <a:t>Q3 2021 (Jul – Sep)</a:t>
                      </a:r>
                    </a:p>
                  </a:txBody>
                  <a:tcPr>
                    <a:solidFill>
                      <a:schemeClr val="accent1">
                        <a:lumMod val="40000"/>
                        <a:lumOff val="60000"/>
                      </a:schemeClr>
                    </a:solidFill>
                  </a:tcPr>
                </a:tc>
                <a:tc>
                  <a:txBody>
                    <a:bodyPr/>
                    <a:lstStyle/>
                    <a:p>
                      <a:pPr algn="ctr"/>
                      <a:r>
                        <a:rPr lang="en-GB" sz="1600" b="1" dirty="0"/>
                        <a:t>Q4 2021 (Oct – Dec)</a:t>
                      </a:r>
                    </a:p>
                  </a:txBody>
                  <a:tcPr>
                    <a:solidFill>
                      <a:schemeClr val="accent1">
                        <a:lumMod val="40000"/>
                        <a:lumOff val="60000"/>
                      </a:schemeClr>
                    </a:solidFill>
                  </a:tcPr>
                </a:tc>
                <a:extLst>
                  <a:ext uri="{0D108BD9-81ED-4DB2-BD59-A6C34878D82A}">
                    <a16:rowId xmlns:a16="http://schemas.microsoft.com/office/drawing/2014/main" val="816710346"/>
                  </a:ext>
                </a:extLst>
              </a:tr>
              <a:tr h="1013400">
                <a:tc vMerge="1">
                  <a:txBody>
                    <a:bodyPr/>
                    <a:lstStyle/>
                    <a:p>
                      <a:endParaRPr lang="en-GB" dirty="0"/>
                    </a:p>
                  </a:txBody>
                  <a:tcPr/>
                </a:tc>
                <a:tc>
                  <a:txBody>
                    <a:bodyPr/>
                    <a:lstStyle/>
                    <a:p>
                      <a:r>
                        <a:rPr lang="en-GB" sz="1200" dirty="0"/>
                        <a:t>Start of new trading relationships post EU Exit (1/1/21)</a:t>
                      </a:r>
                    </a:p>
                  </a:txBody>
                  <a:tcPr>
                    <a:solidFill>
                      <a:schemeClr val="accent1">
                        <a:lumMod val="20000"/>
                        <a:lumOff val="80000"/>
                      </a:schemeClr>
                    </a:solidFill>
                  </a:tcPr>
                </a:tc>
                <a:tc>
                  <a:txBody>
                    <a:bodyPr/>
                    <a:lstStyle/>
                    <a:p>
                      <a:endParaRPr lang="en-GB" sz="1200" dirty="0"/>
                    </a:p>
                  </a:txBody>
                  <a:tcPr>
                    <a:solidFill>
                      <a:schemeClr val="accent1">
                        <a:lumMod val="20000"/>
                        <a:lumOff val="80000"/>
                      </a:schemeClr>
                    </a:solidFill>
                  </a:tcPr>
                </a:tc>
                <a:tc>
                  <a:txBody>
                    <a:bodyPr/>
                    <a:lstStyle/>
                    <a:p>
                      <a:pPr marL="0" indent="0" algn="l">
                        <a:buFont typeface="Arial" panose="020B0604020202020204" pitchFamily="34" charset="0"/>
                        <a:buNone/>
                      </a:pPr>
                      <a:endParaRPr lang="en-GB" sz="1200" dirty="0"/>
                    </a:p>
                  </a:txBody>
                  <a:tcPr>
                    <a:solidFill>
                      <a:schemeClr val="accent1">
                        <a:lumMod val="20000"/>
                        <a:lumOff val="80000"/>
                      </a:schemeClr>
                    </a:solidFill>
                  </a:tcPr>
                </a:tc>
                <a:tc>
                  <a:txBody>
                    <a:bodyPr/>
                    <a:lstStyle/>
                    <a:p>
                      <a:endParaRPr lang="en-GB" sz="1200" dirty="0"/>
                    </a:p>
                  </a:txBody>
                  <a:tcPr>
                    <a:solidFill>
                      <a:schemeClr val="accent1">
                        <a:lumMod val="20000"/>
                        <a:lumOff val="80000"/>
                      </a:schemeClr>
                    </a:solidFill>
                  </a:tcPr>
                </a:tc>
                <a:extLst>
                  <a:ext uri="{0D108BD9-81ED-4DB2-BD59-A6C34878D82A}">
                    <a16:rowId xmlns:a16="http://schemas.microsoft.com/office/drawing/2014/main" val="1957799418"/>
                  </a:ext>
                </a:extLst>
              </a:tr>
            </a:tbl>
          </a:graphicData>
        </a:graphic>
      </p:graphicFrame>
    </p:spTree>
    <p:extLst>
      <p:ext uri="{BB962C8B-B14F-4D97-AF65-F5344CB8AC3E}">
        <p14:creationId xmlns:p14="http://schemas.microsoft.com/office/powerpoint/2010/main" val="1663385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1A770C36-8A04-46C1-BD27-C23E27D21D95}"/>
              </a:ext>
            </a:extLst>
          </p:cNvPr>
          <p:cNvGraphicFramePr>
            <a:graphicFrameLocks noGrp="1"/>
          </p:cNvGraphicFramePr>
          <p:nvPr>
            <p:extLst>
              <p:ext uri="{D42A27DB-BD31-4B8C-83A1-F6EECF244321}">
                <p14:modId xmlns:p14="http://schemas.microsoft.com/office/powerpoint/2010/main" val="540364456"/>
              </p:ext>
            </p:extLst>
          </p:nvPr>
        </p:nvGraphicFramePr>
        <p:xfrm>
          <a:off x="838200" y="1175031"/>
          <a:ext cx="10455964" cy="3601720"/>
        </p:xfrm>
        <a:graphic>
          <a:graphicData uri="http://schemas.openxmlformats.org/drawingml/2006/table">
            <a:tbl>
              <a:tblPr firstRow="1" bandRow="1">
                <a:tableStyleId>{5C22544A-7EE6-4342-B048-85BDC9FD1C3A}</a:tableStyleId>
              </a:tblPr>
              <a:tblGrid>
                <a:gridCol w="2613991">
                  <a:extLst>
                    <a:ext uri="{9D8B030D-6E8A-4147-A177-3AD203B41FA5}">
                      <a16:colId xmlns:a16="http://schemas.microsoft.com/office/drawing/2014/main" val="142884088"/>
                    </a:ext>
                  </a:extLst>
                </a:gridCol>
                <a:gridCol w="3828932">
                  <a:extLst>
                    <a:ext uri="{9D8B030D-6E8A-4147-A177-3AD203B41FA5}">
                      <a16:colId xmlns:a16="http://schemas.microsoft.com/office/drawing/2014/main" val="2635960750"/>
                    </a:ext>
                  </a:extLst>
                </a:gridCol>
                <a:gridCol w="1399050">
                  <a:extLst>
                    <a:ext uri="{9D8B030D-6E8A-4147-A177-3AD203B41FA5}">
                      <a16:colId xmlns:a16="http://schemas.microsoft.com/office/drawing/2014/main" val="3603063063"/>
                    </a:ext>
                  </a:extLst>
                </a:gridCol>
                <a:gridCol w="2613991">
                  <a:extLst>
                    <a:ext uri="{9D8B030D-6E8A-4147-A177-3AD203B41FA5}">
                      <a16:colId xmlns:a16="http://schemas.microsoft.com/office/drawing/2014/main" val="3366279783"/>
                    </a:ext>
                  </a:extLst>
                </a:gridCol>
              </a:tblGrid>
              <a:tr h="370840">
                <a:tc>
                  <a:txBody>
                    <a:bodyPr/>
                    <a:lstStyle/>
                    <a:p>
                      <a:r>
                        <a:rPr lang="en-GB" sz="1400" dirty="0" err="1"/>
                        <a:t>IItem</a:t>
                      </a:r>
                      <a:endParaRPr lang="en-GB" sz="1400" dirty="0"/>
                    </a:p>
                  </a:txBody>
                  <a:tcPr/>
                </a:tc>
                <a:tc>
                  <a:txBody>
                    <a:bodyPr/>
                    <a:lstStyle/>
                    <a:p>
                      <a:r>
                        <a:rPr lang="en-GB" sz="1400" dirty="0"/>
                        <a:t>Description / Activity Required</a:t>
                      </a:r>
                    </a:p>
                  </a:txBody>
                  <a:tcPr/>
                </a:tc>
                <a:tc>
                  <a:txBody>
                    <a:bodyPr/>
                    <a:lstStyle/>
                    <a:p>
                      <a:r>
                        <a:rPr lang="en-GB" sz="1400" dirty="0"/>
                        <a:t>By Whom</a:t>
                      </a:r>
                    </a:p>
                  </a:txBody>
                  <a:tcPr/>
                </a:tc>
                <a:tc>
                  <a:txBody>
                    <a:bodyPr/>
                    <a:lstStyle/>
                    <a:p>
                      <a:r>
                        <a:rPr lang="en-GB" sz="1400" dirty="0"/>
                        <a:t>Comment</a:t>
                      </a:r>
                    </a:p>
                  </a:txBody>
                  <a:tcPr/>
                </a:tc>
                <a:extLst>
                  <a:ext uri="{0D108BD9-81ED-4DB2-BD59-A6C34878D82A}">
                    <a16:rowId xmlns:a16="http://schemas.microsoft.com/office/drawing/2014/main" val="1205058302"/>
                  </a:ext>
                </a:extLst>
              </a:tr>
              <a:tr h="370840">
                <a:tc>
                  <a:txBody>
                    <a:bodyPr/>
                    <a:lstStyle/>
                    <a:p>
                      <a:r>
                        <a:rPr lang="en-GB" sz="1200" dirty="0"/>
                        <a:t>Roll out of programme of support (if required) following end of EU-Exit Transition Period</a:t>
                      </a:r>
                    </a:p>
                  </a:txBody>
                  <a:tcPr/>
                </a:tc>
                <a:tc>
                  <a:txBody>
                    <a:bodyPr/>
                    <a:lstStyle/>
                    <a:p>
                      <a:r>
                        <a:rPr lang="en-GB" sz="1200" dirty="0"/>
                        <a:t>Potential support to be identified in advance of 1</a:t>
                      </a:r>
                      <a:r>
                        <a:rPr lang="en-GB" sz="1200" baseline="30000" dirty="0"/>
                        <a:t>st</a:t>
                      </a:r>
                      <a:r>
                        <a:rPr lang="en-GB" sz="1200" dirty="0"/>
                        <a:t> January 2021 in the event that the Transition Period ends without appropriate trade agreements in place to minimise disruption to business and markets. </a:t>
                      </a:r>
                    </a:p>
                  </a:txBody>
                  <a:tcPr/>
                </a:tc>
                <a:tc>
                  <a:txBody>
                    <a:bodyPr/>
                    <a:lstStyle/>
                    <a:p>
                      <a:r>
                        <a:rPr lang="en-GB" sz="1200" i="0" dirty="0"/>
                        <a:t>CWLEP / Growth Hub</a:t>
                      </a:r>
                    </a:p>
                  </a:txBody>
                  <a:tcPr/>
                </a:tc>
                <a:tc>
                  <a:txBody>
                    <a:bodyPr/>
                    <a:lstStyle/>
                    <a:p>
                      <a:r>
                        <a:rPr lang="en-GB" sz="1200" dirty="0"/>
                        <a:t>Programme of support may be required in any event in order to help business understand and navigate new trading arrangements with the EU and other countries from 1</a:t>
                      </a:r>
                      <a:r>
                        <a:rPr lang="en-GB" sz="1200" baseline="30000" dirty="0"/>
                        <a:t>st</a:t>
                      </a:r>
                      <a:r>
                        <a:rPr lang="en-GB" sz="1200" dirty="0"/>
                        <a:t> January 2021.</a:t>
                      </a:r>
                    </a:p>
                  </a:txBody>
                  <a:tcPr/>
                </a:tc>
                <a:extLst>
                  <a:ext uri="{0D108BD9-81ED-4DB2-BD59-A6C34878D82A}">
                    <a16:rowId xmlns:a16="http://schemas.microsoft.com/office/drawing/2014/main" val="3812382234"/>
                  </a:ext>
                </a:extLst>
              </a:tr>
              <a:tr h="370840">
                <a:tc>
                  <a:txBody>
                    <a:bodyPr/>
                    <a:lstStyle/>
                    <a:p>
                      <a:endParaRPr lang="en-GB" sz="1200" dirty="0"/>
                    </a:p>
                  </a:txBody>
                  <a:tcPr/>
                </a:tc>
                <a:tc>
                  <a:txBody>
                    <a:bodyPr/>
                    <a:lstStyle/>
                    <a:p>
                      <a:endParaRPr lang="en-GB" sz="1200" dirty="0"/>
                    </a:p>
                  </a:txBody>
                  <a:tcPr/>
                </a:tc>
                <a:tc>
                  <a:txBody>
                    <a:bodyPr/>
                    <a:lstStyle/>
                    <a:p>
                      <a:endParaRPr lang="en-GB" sz="1200" i="1" dirty="0"/>
                    </a:p>
                  </a:txBody>
                  <a:tcPr/>
                </a:tc>
                <a:tc>
                  <a:txBody>
                    <a:bodyPr/>
                    <a:lstStyle/>
                    <a:p>
                      <a:endParaRPr lang="en-GB" sz="1200" dirty="0"/>
                    </a:p>
                  </a:txBody>
                  <a:tcPr/>
                </a:tc>
                <a:extLst>
                  <a:ext uri="{0D108BD9-81ED-4DB2-BD59-A6C34878D82A}">
                    <a16:rowId xmlns:a16="http://schemas.microsoft.com/office/drawing/2014/main" val="2775673314"/>
                  </a:ext>
                </a:extLst>
              </a:tr>
              <a:tr h="370840">
                <a:tc>
                  <a:txBody>
                    <a:bodyPr/>
                    <a:lstStyle/>
                    <a:p>
                      <a:endParaRPr lang="en-GB" sz="1200" dirty="0"/>
                    </a:p>
                  </a:txBody>
                  <a:tcPr/>
                </a:tc>
                <a:tc>
                  <a:txBody>
                    <a:bodyPr/>
                    <a:lstStyle/>
                    <a:p>
                      <a:endParaRPr lang="en-GB" sz="1200" dirty="0"/>
                    </a:p>
                  </a:txBody>
                  <a:tcPr/>
                </a:tc>
                <a:tc>
                  <a:txBody>
                    <a:bodyPr/>
                    <a:lstStyle/>
                    <a:p>
                      <a:endParaRPr lang="en-GB" sz="1200" i="0" dirty="0"/>
                    </a:p>
                  </a:txBody>
                  <a:tcPr/>
                </a:tc>
                <a:tc>
                  <a:txBody>
                    <a:bodyPr/>
                    <a:lstStyle/>
                    <a:p>
                      <a:endParaRPr lang="en-GB" sz="1200" dirty="0"/>
                    </a:p>
                  </a:txBody>
                  <a:tcPr/>
                </a:tc>
                <a:extLst>
                  <a:ext uri="{0D108BD9-81ED-4DB2-BD59-A6C34878D82A}">
                    <a16:rowId xmlns:a16="http://schemas.microsoft.com/office/drawing/2014/main" val="4038968512"/>
                  </a:ext>
                </a:extLst>
              </a:tr>
              <a:tr h="370840">
                <a:tc>
                  <a:txBody>
                    <a:bodyPr/>
                    <a:lstStyle/>
                    <a:p>
                      <a:endParaRPr lang="en-GB" sz="1200" dirty="0"/>
                    </a:p>
                  </a:txBody>
                  <a:tcPr/>
                </a:tc>
                <a:tc>
                  <a:txBody>
                    <a:bodyPr/>
                    <a:lstStyle/>
                    <a:p>
                      <a:endParaRPr lang="en-GB" sz="1200" dirty="0"/>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38180866"/>
                  </a:ext>
                </a:extLst>
              </a:tr>
              <a:tr h="370840">
                <a:tc>
                  <a:txBody>
                    <a:bodyPr/>
                    <a:lstStyle/>
                    <a:p>
                      <a:endParaRPr lang="en-GB" sz="1200" dirty="0"/>
                    </a:p>
                  </a:txBody>
                  <a:tcPr/>
                </a:tc>
                <a:tc>
                  <a:txBody>
                    <a:bodyPr/>
                    <a:lstStyle/>
                    <a:p>
                      <a:endParaRPr lang="en-GB" sz="1200" dirty="0"/>
                    </a:p>
                  </a:txBody>
                  <a:tcPr/>
                </a:tc>
                <a:tc>
                  <a:txBody>
                    <a:bodyPr/>
                    <a:lstStyle/>
                    <a:p>
                      <a:endParaRPr lang="en-GB" sz="1200" i="0" dirty="0"/>
                    </a:p>
                  </a:txBody>
                  <a:tcPr/>
                </a:tc>
                <a:tc>
                  <a:txBody>
                    <a:bodyPr/>
                    <a:lstStyle/>
                    <a:p>
                      <a:endParaRPr lang="en-GB" sz="1200" dirty="0"/>
                    </a:p>
                  </a:txBody>
                  <a:tcPr/>
                </a:tc>
                <a:extLst>
                  <a:ext uri="{0D108BD9-81ED-4DB2-BD59-A6C34878D82A}">
                    <a16:rowId xmlns:a16="http://schemas.microsoft.com/office/drawing/2014/main" val="3177273699"/>
                  </a:ext>
                </a:extLst>
              </a:tr>
              <a:tr h="370840">
                <a:tc>
                  <a:txBody>
                    <a:bodyPr/>
                    <a:lstStyle/>
                    <a:p>
                      <a:endParaRPr lang="en-GB" sz="1200" dirty="0"/>
                    </a:p>
                  </a:txBody>
                  <a:tcPr/>
                </a:tc>
                <a:tc>
                  <a:txBody>
                    <a:bodyPr/>
                    <a:lstStyle/>
                    <a:p>
                      <a:endParaRPr lang="en-GB" sz="1200" dirty="0"/>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3345206918"/>
                  </a:ext>
                </a:extLst>
              </a:tr>
              <a:tr h="370840">
                <a:tc>
                  <a:txBody>
                    <a:bodyPr/>
                    <a:lstStyle/>
                    <a:p>
                      <a:endParaRPr lang="en-GB" sz="1200" dirty="0"/>
                    </a:p>
                  </a:txBody>
                  <a:tcPr/>
                </a:tc>
                <a:tc>
                  <a:txBody>
                    <a:bodyPr/>
                    <a:lstStyle/>
                    <a:p>
                      <a:endParaRPr lang="en-GB" sz="1200" dirty="0"/>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3393044896"/>
                  </a:ext>
                </a:extLst>
              </a:tr>
            </a:tbl>
          </a:graphicData>
        </a:graphic>
      </p:graphicFrame>
      <p:sp>
        <p:nvSpPr>
          <p:cNvPr id="3" name="Title 2">
            <a:extLst>
              <a:ext uri="{FF2B5EF4-FFF2-40B4-BE49-F238E27FC236}">
                <a16:creationId xmlns:a16="http://schemas.microsoft.com/office/drawing/2014/main" id="{489DCDFF-532A-4E60-98D2-334FB6168FA2}"/>
              </a:ext>
            </a:extLst>
          </p:cNvPr>
          <p:cNvSpPr>
            <a:spLocks noGrp="1"/>
          </p:cNvSpPr>
          <p:nvPr>
            <p:ph type="title"/>
          </p:nvPr>
        </p:nvSpPr>
        <p:spPr>
          <a:xfrm>
            <a:off x="838200" y="365126"/>
            <a:ext cx="10515600" cy="728684"/>
          </a:xfrm>
        </p:spPr>
        <p:txBody>
          <a:bodyPr>
            <a:normAutofit/>
          </a:bodyPr>
          <a:lstStyle/>
          <a:p>
            <a:r>
              <a:rPr lang="en-GB" sz="3600" dirty="0"/>
              <a:t>January 2021</a:t>
            </a:r>
          </a:p>
        </p:txBody>
      </p:sp>
      <p:sp>
        <p:nvSpPr>
          <p:cNvPr id="5" name="Footer Placeholder 4">
            <a:extLst>
              <a:ext uri="{FF2B5EF4-FFF2-40B4-BE49-F238E27FC236}">
                <a16:creationId xmlns:a16="http://schemas.microsoft.com/office/drawing/2014/main" id="{BF8A26C6-540B-41B4-8DEB-6C027E9181BB}"/>
              </a:ext>
            </a:extLst>
          </p:cNvPr>
          <p:cNvSpPr>
            <a:spLocks noGrp="1"/>
          </p:cNvSpPr>
          <p:nvPr>
            <p:ph type="ftr" sz="quarter" idx="11"/>
          </p:nvPr>
        </p:nvSpPr>
        <p:spPr/>
        <p:txBody>
          <a:bodyPr/>
          <a:lstStyle/>
          <a:p>
            <a:r>
              <a:rPr lang="en-GB"/>
              <a:t>DRAFT - CONFIDENTIAL</a:t>
            </a:r>
          </a:p>
        </p:txBody>
      </p:sp>
    </p:spTree>
    <p:extLst>
      <p:ext uri="{BB962C8B-B14F-4D97-AF65-F5344CB8AC3E}">
        <p14:creationId xmlns:p14="http://schemas.microsoft.com/office/powerpoint/2010/main" val="2639595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A36A7-D4F8-410F-B8AB-417D7C181EFF}"/>
              </a:ext>
            </a:extLst>
          </p:cNvPr>
          <p:cNvSpPr>
            <a:spLocks noGrp="1"/>
          </p:cNvSpPr>
          <p:nvPr>
            <p:ph type="title"/>
          </p:nvPr>
        </p:nvSpPr>
        <p:spPr/>
        <p:txBody>
          <a:bodyPr>
            <a:normAutofit/>
          </a:bodyPr>
          <a:lstStyle/>
          <a:p>
            <a:r>
              <a:rPr lang="en-GB" sz="3600" dirty="0"/>
              <a:t>Powerful Partnerships to Build a Better Future</a:t>
            </a:r>
            <a:br>
              <a:rPr lang="en-GB" sz="3600" b="1" dirty="0"/>
            </a:br>
            <a:r>
              <a:rPr lang="en-GB" sz="1800" b="1" i="1" dirty="0"/>
              <a:t>Making Cheshire and Warrington the UK’s Healthiest, Most Sustainable, Inclusive and Growing Economy</a:t>
            </a:r>
            <a:endParaRPr lang="en-GB" sz="3600" i="1" dirty="0"/>
          </a:p>
        </p:txBody>
      </p:sp>
      <p:pic>
        <p:nvPicPr>
          <p:cNvPr id="5" name="Picture 4">
            <a:extLst>
              <a:ext uri="{FF2B5EF4-FFF2-40B4-BE49-F238E27FC236}">
                <a16:creationId xmlns:a16="http://schemas.microsoft.com/office/drawing/2014/main" id="{67626FDE-F63C-47B8-A043-8D754FEBAB46}"/>
              </a:ext>
            </a:extLst>
          </p:cNvPr>
          <p:cNvPicPr/>
          <p:nvPr/>
        </p:nvPicPr>
        <p:blipFill>
          <a:blip r:embed="rId3"/>
          <a:srcRect/>
          <a:stretch>
            <a:fillRect/>
          </a:stretch>
        </p:blipFill>
        <p:spPr bwMode="auto">
          <a:xfrm>
            <a:off x="10853530" y="230188"/>
            <a:ext cx="999187" cy="1043240"/>
          </a:xfrm>
          <a:prstGeom prst="rect">
            <a:avLst/>
          </a:prstGeom>
          <a:noFill/>
          <a:ln w="9525">
            <a:noFill/>
            <a:miter lim="800000"/>
            <a:headEnd/>
            <a:tailEnd/>
          </a:ln>
        </p:spPr>
      </p:pic>
      <p:grpSp>
        <p:nvGrpSpPr>
          <p:cNvPr id="6" name="Group 5">
            <a:extLst>
              <a:ext uri="{FF2B5EF4-FFF2-40B4-BE49-F238E27FC236}">
                <a16:creationId xmlns:a16="http://schemas.microsoft.com/office/drawing/2014/main" id="{5D028296-0DE0-4E30-B26C-0AFD916649A1}"/>
              </a:ext>
            </a:extLst>
          </p:cNvPr>
          <p:cNvGrpSpPr/>
          <p:nvPr/>
        </p:nvGrpSpPr>
        <p:grpSpPr>
          <a:xfrm>
            <a:off x="0" y="6424246"/>
            <a:ext cx="12192000" cy="433754"/>
            <a:chOff x="0" y="6424246"/>
            <a:chExt cx="12192000" cy="433754"/>
          </a:xfrm>
        </p:grpSpPr>
        <p:pic>
          <p:nvPicPr>
            <p:cNvPr id="7" name="Picture 6" descr="871 PPT Footer.jpg">
              <a:extLst>
                <a:ext uri="{FF2B5EF4-FFF2-40B4-BE49-F238E27FC236}">
                  <a16:creationId xmlns:a16="http://schemas.microsoft.com/office/drawing/2014/main" id="{FD00FC2D-4B4B-4334-A1FA-A82C173FBD7C}"/>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t="19384" b="22130"/>
            <a:stretch/>
          </p:blipFill>
          <p:spPr>
            <a:xfrm>
              <a:off x="0" y="6424246"/>
              <a:ext cx="9144000" cy="433754"/>
            </a:xfrm>
            <a:prstGeom prst="rect">
              <a:avLst/>
            </a:prstGeom>
          </p:spPr>
        </p:pic>
        <p:sp>
          <p:nvSpPr>
            <p:cNvPr id="8" name="Rectangle 7">
              <a:extLst>
                <a:ext uri="{FF2B5EF4-FFF2-40B4-BE49-F238E27FC236}">
                  <a16:creationId xmlns:a16="http://schemas.microsoft.com/office/drawing/2014/main" id="{54CD2CEA-4C04-48AD-9A47-CC839C942BA0}"/>
                </a:ext>
              </a:extLst>
            </p:cNvPr>
            <p:cNvSpPr/>
            <p:nvPr/>
          </p:nvSpPr>
          <p:spPr>
            <a:xfrm>
              <a:off x="8417169" y="6424246"/>
              <a:ext cx="3774831" cy="43375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aphicFrame>
        <p:nvGraphicFramePr>
          <p:cNvPr id="13" name="Table 13">
            <a:extLst>
              <a:ext uri="{FF2B5EF4-FFF2-40B4-BE49-F238E27FC236}">
                <a16:creationId xmlns:a16="http://schemas.microsoft.com/office/drawing/2014/main" id="{48508C1F-6F58-4EA5-B5A0-5ED3B394F804}"/>
              </a:ext>
            </a:extLst>
          </p:cNvPr>
          <p:cNvGraphicFramePr>
            <a:graphicFrameLocks noGrp="1"/>
          </p:cNvGraphicFramePr>
          <p:nvPr>
            <p:ph idx="1"/>
            <p:extLst>
              <p:ext uri="{D42A27DB-BD31-4B8C-83A1-F6EECF244321}">
                <p14:modId xmlns:p14="http://schemas.microsoft.com/office/powerpoint/2010/main" val="3646015171"/>
              </p:ext>
            </p:extLst>
          </p:nvPr>
        </p:nvGraphicFramePr>
        <p:xfrm>
          <a:off x="626226" y="1528323"/>
          <a:ext cx="10939548" cy="4783709"/>
        </p:xfrm>
        <a:graphic>
          <a:graphicData uri="http://schemas.openxmlformats.org/drawingml/2006/table">
            <a:tbl>
              <a:tblPr firstRow="1" bandRow="1">
                <a:tableStyleId>{5C22544A-7EE6-4342-B048-85BDC9FD1C3A}</a:tableStyleId>
              </a:tblPr>
              <a:tblGrid>
                <a:gridCol w="2734887">
                  <a:extLst>
                    <a:ext uri="{9D8B030D-6E8A-4147-A177-3AD203B41FA5}">
                      <a16:colId xmlns:a16="http://schemas.microsoft.com/office/drawing/2014/main" val="1131576656"/>
                    </a:ext>
                  </a:extLst>
                </a:gridCol>
                <a:gridCol w="2734887">
                  <a:extLst>
                    <a:ext uri="{9D8B030D-6E8A-4147-A177-3AD203B41FA5}">
                      <a16:colId xmlns:a16="http://schemas.microsoft.com/office/drawing/2014/main" val="1789913715"/>
                    </a:ext>
                  </a:extLst>
                </a:gridCol>
                <a:gridCol w="2734887">
                  <a:extLst>
                    <a:ext uri="{9D8B030D-6E8A-4147-A177-3AD203B41FA5}">
                      <a16:colId xmlns:a16="http://schemas.microsoft.com/office/drawing/2014/main" val="2735505064"/>
                    </a:ext>
                  </a:extLst>
                </a:gridCol>
                <a:gridCol w="2734887">
                  <a:extLst>
                    <a:ext uri="{9D8B030D-6E8A-4147-A177-3AD203B41FA5}">
                      <a16:colId xmlns:a16="http://schemas.microsoft.com/office/drawing/2014/main" val="3851534169"/>
                    </a:ext>
                  </a:extLst>
                </a:gridCol>
              </a:tblGrid>
              <a:tr h="359332">
                <a:tc>
                  <a:txBody>
                    <a:bodyPr/>
                    <a:lstStyle/>
                    <a:p>
                      <a:pPr algn="ctr"/>
                      <a:r>
                        <a:rPr lang="en-GB" sz="1800" b="1" kern="1200" dirty="0">
                          <a:solidFill>
                            <a:schemeClr val="lt1"/>
                          </a:solidFill>
                          <a:effectLst/>
                          <a:latin typeface="+mn-lt"/>
                          <a:ea typeface="+mn-ea"/>
                          <a:cs typeface="+mn-cs"/>
                        </a:rPr>
                        <a:t>Healthy (H)</a:t>
                      </a:r>
                      <a:endParaRPr lang="en-GB" dirty="0"/>
                    </a:p>
                  </a:txBody>
                  <a:tcPr/>
                </a:tc>
                <a:tc>
                  <a:txBody>
                    <a:bodyPr/>
                    <a:lstStyle/>
                    <a:p>
                      <a:pPr algn="ctr"/>
                      <a:r>
                        <a:rPr lang="en-GB" dirty="0"/>
                        <a:t>Sustainable (S)</a:t>
                      </a:r>
                    </a:p>
                  </a:txBody>
                  <a:tcPr/>
                </a:tc>
                <a:tc>
                  <a:txBody>
                    <a:bodyPr/>
                    <a:lstStyle/>
                    <a:p>
                      <a:pPr algn="ctr"/>
                      <a:r>
                        <a:rPr lang="en-GB" dirty="0"/>
                        <a:t>Inclusive (I)</a:t>
                      </a:r>
                    </a:p>
                  </a:txBody>
                  <a:tcPr/>
                </a:tc>
                <a:tc>
                  <a:txBody>
                    <a:bodyPr/>
                    <a:lstStyle/>
                    <a:p>
                      <a:pPr algn="ctr"/>
                      <a:r>
                        <a:rPr lang="en-GB" dirty="0"/>
                        <a:t>Growing (G)</a:t>
                      </a:r>
                    </a:p>
                  </a:txBody>
                  <a:tcPr/>
                </a:tc>
                <a:extLst>
                  <a:ext uri="{0D108BD9-81ED-4DB2-BD59-A6C34878D82A}">
                    <a16:rowId xmlns:a16="http://schemas.microsoft.com/office/drawing/2014/main" val="477906466"/>
                  </a:ext>
                </a:extLst>
              </a:tr>
              <a:tr h="1329037">
                <a:tc>
                  <a:txBody>
                    <a:bodyPr/>
                    <a:lstStyle/>
                    <a:p>
                      <a:r>
                        <a:rPr lang="en-GB" sz="1200" b="1" kern="1200" dirty="0">
                          <a:solidFill>
                            <a:schemeClr val="dk1"/>
                          </a:solidFill>
                          <a:effectLst/>
                          <a:latin typeface="+mn-lt"/>
                          <a:ea typeface="+mn-ea"/>
                          <a:cs typeface="+mn-cs"/>
                        </a:rPr>
                        <a:t>We will deliver locally on the government’s healthy ageing mission to </a:t>
                      </a:r>
                      <a:r>
                        <a:rPr lang="en-GB" sz="1200" b="1" i="1" kern="1200" dirty="0">
                          <a:solidFill>
                            <a:schemeClr val="dk1"/>
                          </a:solidFill>
                          <a:effectLst/>
                          <a:latin typeface="+mn-lt"/>
                          <a:ea typeface="+mn-ea"/>
                          <a:cs typeface="+mn-cs"/>
                        </a:rPr>
                        <a:t>‘achieve an additional five years of healthy, independent life by 2035, while narrowing the gap between the experience of the richest and poorest’</a:t>
                      </a:r>
                      <a:endParaRPr lang="en-GB" sz="1200" dirty="0"/>
                    </a:p>
                  </a:txBody>
                  <a:tcPr/>
                </a:tc>
                <a:tc>
                  <a:txBody>
                    <a:bodyPr/>
                    <a:lstStyle/>
                    <a:p>
                      <a:r>
                        <a:rPr lang="en-GB" sz="1200" b="1" i="1" kern="1200" dirty="0">
                          <a:solidFill>
                            <a:schemeClr val="dk1"/>
                          </a:solidFill>
                          <a:effectLst/>
                          <a:latin typeface="+mn-lt"/>
                          <a:ea typeface="+mn-ea"/>
                          <a:cs typeface="+mn-cs"/>
                        </a:rPr>
                        <a:t>We will demonstrate leadership on sustainable growth. We recognise the value of our natural environment and will work to ensure that whilst securing sustained growth the environmental benefits of our activities outweigh the costs.</a:t>
                      </a:r>
                      <a:endParaRPr lang="en-GB" sz="1200" dirty="0"/>
                    </a:p>
                  </a:txBody>
                  <a:tcPr/>
                </a:tc>
                <a:tc>
                  <a:txBody>
                    <a:bodyPr/>
                    <a:lstStyle/>
                    <a:p>
                      <a:r>
                        <a:rPr lang="en-GB" sz="1200" b="1" i="1" kern="1200" dirty="0">
                          <a:solidFill>
                            <a:schemeClr val="dk1"/>
                          </a:solidFill>
                          <a:effectLst/>
                          <a:latin typeface="+mn-lt"/>
                          <a:ea typeface="+mn-ea"/>
                          <a:cs typeface="+mn-cs"/>
                        </a:rPr>
                        <a:t>Cheshire and Warrington will be a place where people, regardless of their background or circumstances, are helped to ‘live their best lives’</a:t>
                      </a:r>
                      <a:endParaRPr lang="en-GB" sz="1200" dirty="0"/>
                    </a:p>
                  </a:txBody>
                  <a:tcPr/>
                </a:tc>
                <a:tc>
                  <a:txBody>
                    <a:bodyPr/>
                    <a:lstStyle/>
                    <a:p>
                      <a:r>
                        <a:rPr lang="en-GB" sz="1200" b="1" i="1" kern="1200" dirty="0">
                          <a:solidFill>
                            <a:schemeClr val="dk1"/>
                          </a:solidFill>
                          <a:effectLst/>
                          <a:latin typeface="+mn-lt"/>
                          <a:ea typeface="+mn-ea"/>
                          <a:cs typeface="+mn-cs"/>
                        </a:rPr>
                        <a:t>We will be the UK’s fastest growing economy, making the most of new opportunities </a:t>
                      </a:r>
                      <a:r>
                        <a:rPr lang="en-GB" sz="1200" b="1" i="1" kern="1200">
                          <a:solidFill>
                            <a:schemeClr val="dk1"/>
                          </a:solidFill>
                          <a:effectLst/>
                          <a:latin typeface="+mn-lt"/>
                          <a:ea typeface="+mn-ea"/>
                          <a:cs typeface="+mn-cs"/>
                        </a:rPr>
                        <a:t>inside and outside </a:t>
                      </a:r>
                      <a:r>
                        <a:rPr lang="en-GB" sz="1200" b="1" i="1" kern="1200" dirty="0">
                          <a:solidFill>
                            <a:schemeClr val="dk1"/>
                          </a:solidFill>
                          <a:effectLst/>
                          <a:latin typeface="+mn-lt"/>
                          <a:ea typeface="+mn-ea"/>
                          <a:cs typeface="+mn-cs"/>
                        </a:rPr>
                        <a:t>of the EU, driven by innovation and a top location for people and business to live, work, invest and relax</a:t>
                      </a:r>
                      <a:endParaRPr lang="en-GB" sz="1200" dirty="0"/>
                    </a:p>
                  </a:txBody>
                  <a:tcPr/>
                </a:tc>
                <a:extLst>
                  <a:ext uri="{0D108BD9-81ED-4DB2-BD59-A6C34878D82A}">
                    <a16:rowId xmlns:a16="http://schemas.microsoft.com/office/drawing/2014/main" val="2102235641"/>
                  </a:ext>
                </a:extLst>
              </a:tr>
              <a:tr h="2982950">
                <a:tc>
                  <a:txBody>
                    <a:bodyPr/>
                    <a:lstStyle/>
                    <a:p>
                      <a:pPr marL="171450" lvl="0" indent="-171450">
                        <a:buFont typeface="Arial" panose="020B0604020202020204" pitchFamily="34" charset="0"/>
                        <a:buChar char="•"/>
                      </a:pPr>
                      <a:r>
                        <a:rPr lang="en-GB" sz="1200" kern="1200" dirty="0">
                          <a:solidFill>
                            <a:schemeClr val="dk1"/>
                          </a:solidFill>
                          <a:effectLst/>
                          <a:latin typeface="+mn-lt"/>
                          <a:ea typeface="+mn-ea"/>
                          <a:cs typeface="+mn-cs"/>
                        </a:rPr>
                        <a:t>Halve levels of inactivity by 2030</a:t>
                      </a:r>
                    </a:p>
                    <a:p>
                      <a:pPr marL="171450" indent="-171450">
                        <a:buFont typeface="Arial" panose="020B0604020202020204" pitchFamily="34" charset="0"/>
                        <a:buChar char="•"/>
                      </a:pPr>
                      <a:endParaRPr lang="en-GB" sz="1200" kern="1200" dirty="0">
                        <a:solidFill>
                          <a:schemeClr val="dk1"/>
                        </a:solidFill>
                        <a:effectLst/>
                        <a:latin typeface="+mn-lt"/>
                        <a:ea typeface="+mn-ea"/>
                        <a:cs typeface="+mn-cs"/>
                      </a:endParaRPr>
                    </a:p>
                    <a:p>
                      <a:pPr marL="171450" lvl="0" indent="-171450">
                        <a:buFont typeface="Arial" panose="020B0604020202020204" pitchFamily="34" charset="0"/>
                        <a:buChar char="•"/>
                      </a:pPr>
                      <a:r>
                        <a:rPr lang="en-GB" sz="1200" kern="1200" dirty="0">
                          <a:solidFill>
                            <a:schemeClr val="dk1"/>
                          </a:solidFill>
                          <a:effectLst/>
                          <a:latin typeface="+mn-lt"/>
                          <a:ea typeface="+mn-ea"/>
                          <a:cs typeface="+mn-cs"/>
                        </a:rPr>
                        <a:t>Achieve scores of &gt;8 and increasing on the ONS Population Survey Personal Wellbeing measure of Life Satisfaction</a:t>
                      </a:r>
                    </a:p>
                    <a:p>
                      <a:pPr marL="171450" lvl="0" indent="-171450">
                        <a:buFont typeface="Arial" panose="020B0604020202020204" pitchFamily="34" charset="0"/>
                        <a:buChar char="•"/>
                      </a:pPr>
                      <a:endParaRPr lang="en-GB" sz="1200" kern="1200" dirty="0">
                        <a:solidFill>
                          <a:schemeClr val="dk1"/>
                        </a:solidFill>
                        <a:effectLst/>
                        <a:latin typeface="+mn-lt"/>
                        <a:ea typeface="+mn-ea"/>
                        <a:cs typeface="+mn-cs"/>
                      </a:endParaRPr>
                    </a:p>
                    <a:p>
                      <a:pPr marL="171450" lvl="0" indent="-171450">
                        <a:buFont typeface="Arial" panose="020B0604020202020204" pitchFamily="34" charset="0"/>
                        <a:buChar char="•"/>
                      </a:pPr>
                      <a:r>
                        <a:rPr lang="en-GB" sz="1200" kern="1200" dirty="0">
                          <a:solidFill>
                            <a:schemeClr val="dk1"/>
                          </a:solidFill>
                          <a:effectLst/>
                          <a:latin typeface="+mn-lt"/>
                          <a:ea typeface="+mn-ea"/>
                          <a:cs typeface="+mn-cs"/>
                        </a:rPr>
                        <a:t>Achieve scores below the England Mean (12.51%) for estimated prevalence of mental heath disorders</a:t>
                      </a:r>
                    </a:p>
                    <a:p>
                      <a:pPr marL="171450" indent="-171450">
                        <a:buFont typeface="Arial" panose="020B0604020202020204" pitchFamily="34" charset="0"/>
                        <a:buChar char="•"/>
                      </a:pPr>
                      <a:endParaRPr lang="en-GB" sz="1200" kern="1200" dirty="0">
                        <a:solidFill>
                          <a:schemeClr val="dk1"/>
                        </a:solidFill>
                        <a:effectLst/>
                        <a:latin typeface="+mn-lt"/>
                        <a:ea typeface="+mn-ea"/>
                        <a:cs typeface="+mn-cs"/>
                      </a:endParaRPr>
                    </a:p>
                    <a:p>
                      <a:pPr marL="171450" lvl="0" indent="-171450">
                        <a:buFont typeface="Arial" panose="020B0604020202020204" pitchFamily="34" charset="0"/>
                        <a:buChar char="•"/>
                      </a:pPr>
                      <a:r>
                        <a:rPr lang="en-GB" sz="1200" kern="1200" dirty="0">
                          <a:solidFill>
                            <a:schemeClr val="dk1"/>
                          </a:solidFill>
                          <a:effectLst/>
                          <a:latin typeface="+mn-lt"/>
                          <a:ea typeface="+mn-ea"/>
                          <a:cs typeface="+mn-cs"/>
                        </a:rPr>
                        <a:t>Reduce the difference in life expectancy at birth between most and least deprived by 50% by 2035</a:t>
                      </a:r>
                    </a:p>
                  </a:txBody>
                  <a:tcPr/>
                </a:tc>
                <a:tc>
                  <a:txBody>
                    <a:bodyPr/>
                    <a:lstStyle/>
                    <a:p>
                      <a:pPr marL="171450" lvl="0" indent="-171450">
                        <a:lnSpc>
                          <a:spcPct val="107000"/>
                        </a:lnSpc>
                        <a:spcAft>
                          <a:spcPts val="800"/>
                        </a:spcAft>
                        <a:buFont typeface="Arial" panose="020B0604020202020204" pitchFamily="34" charset="0"/>
                        <a:buChar char="•"/>
                        <a:tabLst>
                          <a:tab pos="228600" algn="l"/>
                          <a:tab pos="457200" algn="l"/>
                        </a:tabLst>
                      </a:pPr>
                      <a:r>
                        <a:rPr lang="en-GB" sz="1200" dirty="0">
                          <a:effectLst/>
                          <a:latin typeface="Calibri" panose="020F0502020204030204" pitchFamily="34" charset="0"/>
                          <a:ea typeface="Calibri" panose="020F0502020204030204" pitchFamily="34" charset="0"/>
                          <a:cs typeface="Times New Roman" panose="02020603050405020304" pitchFamily="18" charset="0"/>
                        </a:rPr>
                        <a:t>Reduce our Carbon Footprint by at least 2.5MtCO</a:t>
                      </a:r>
                      <a:r>
                        <a:rPr lang="en-GB" sz="12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GB" sz="1200" dirty="0">
                          <a:effectLst/>
                          <a:latin typeface="Calibri" panose="020F0502020204030204" pitchFamily="34" charset="0"/>
                          <a:ea typeface="Calibri" panose="020F0502020204030204" pitchFamily="34" charset="0"/>
                          <a:cs typeface="Times New Roman" panose="02020603050405020304" pitchFamily="18" charset="0"/>
                        </a:rPr>
                        <a:t> per year through development of a Net Zero industrial cluster in Ellesmere Port by 2030</a:t>
                      </a:r>
                    </a:p>
                    <a:p>
                      <a:pPr marL="171450" lvl="0" indent="-171450">
                        <a:lnSpc>
                          <a:spcPct val="107000"/>
                        </a:lnSpc>
                        <a:spcAft>
                          <a:spcPts val="800"/>
                        </a:spcAft>
                        <a:buFont typeface="Arial" panose="020B0604020202020204" pitchFamily="34" charset="0"/>
                        <a:buChar char="•"/>
                        <a:tabLst>
                          <a:tab pos="228600" algn="l"/>
                          <a:tab pos="457200" algn="l"/>
                        </a:tabLst>
                      </a:pPr>
                      <a:r>
                        <a:rPr lang="en-GB" sz="1200" dirty="0">
                          <a:effectLst/>
                          <a:latin typeface="Calibri" panose="020F0502020204030204" pitchFamily="34" charset="0"/>
                          <a:ea typeface="Calibri" panose="020F0502020204030204" pitchFamily="34" charset="0"/>
                          <a:cs typeface="Times New Roman" panose="02020603050405020304" pitchFamily="18" charset="0"/>
                        </a:rPr>
                        <a:t>Net Zero economy by 2050</a:t>
                      </a:r>
                    </a:p>
                    <a:p>
                      <a:pPr marL="171450" lvl="0" indent="-171450">
                        <a:lnSpc>
                          <a:spcPct val="107000"/>
                        </a:lnSpc>
                        <a:spcAft>
                          <a:spcPts val="800"/>
                        </a:spcAft>
                        <a:buFont typeface="Arial" panose="020B0604020202020204" pitchFamily="34" charset="0"/>
                        <a:buChar char="•"/>
                        <a:tabLst>
                          <a:tab pos="228600" algn="l"/>
                          <a:tab pos="457200" algn="l"/>
                        </a:tabLst>
                      </a:pPr>
                      <a:r>
                        <a:rPr lang="en-GB" sz="1200" dirty="0">
                          <a:effectLst/>
                          <a:latin typeface="Calibri" panose="020F0502020204030204" pitchFamily="34" charset="0"/>
                          <a:ea typeface="Calibri" panose="020F0502020204030204" pitchFamily="34" charset="0"/>
                          <a:cs typeface="Times New Roman" panose="02020603050405020304" pitchFamily="18" charset="0"/>
                        </a:rPr>
                        <a:t>Sustainability Commission established in 2020</a:t>
                      </a:r>
                    </a:p>
                    <a:p>
                      <a:pPr marL="171450" indent="-171450">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Double use of sustainable transport and walking by 2025</a:t>
                      </a:r>
                    </a:p>
                    <a:p>
                      <a:pPr marL="171450" indent="-171450">
                        <a:buFont typeface="Arial" panose="020B0604020202020204" pitchFamily="34" charset="0"/>
                        <a:buChar char="•"/>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200" i="1" dirty="0">
                          <a:effectLst/>
                          <a:latin typeface="Calibri" panose="020F0502020204030204" pitchFamily="34" charset="0"/>
                          <a:cs typeface="Times New Roman" panose="02020603050405020304" pitchFamily="18" charset="0"/>
                        </a:rPr>
                        <a:t>[Measure linked to increasing bio-diversity and reducing resource use – awaiting baseline from Natural Capital Audit]</a:t>
                      </a:r>
                      <a:endParaRPr lang="en-GB" sz="1200" i="1" dirty="0"/>
                    </a:p>
                  </a:txBody>
                  <a:tcPr/>
                </a:tc>
                <a:tc>
                  <a:txBody>
                    <a:bodyPr/>
                    <a:lstStyle/>
                    <a:p>
                      <a:pPr marL="171450" lvl="0" indent="-171450">
                        <a:lnSpc>
                          <a:spcPct val="107000"/>
                        </a:lnSpc>
                        <a:spcAft>
                          <a:spcPts val="800"/>
                        </a:spcAft>
                        <a:buFont typeface="Arial" panose="020B0604020202020204" pitchFamily="34" charset="0"/>
                        <a:buChar char="•"/>
                        <a:tabLst>
                          <a:tab pos="228600" algn="l"/>
                          <a:tab pos="457200" algn="l"/>
                        </a:tabLst>
                      </a:pPr>
                      <a:r>
                        <a:rPr lang="en-GB" sz="1200" dirty="0">
                          <a:effectLst/>
                          <a:latin typeface="Calibri" panose="020F0502020204030204" pitchFamily="34" charset="0"/>
                          <a:ea typeface="Calibri" panose="020F0502020204030204" pitchFamily="34" charset="0"/>
                          <a:cs typeface="Times New Roman" panose="02020603050405020304" pitchFamily="18" charset="0"/>
                        </a:rPr>
                        <a:t>Eliminate in work poverty by 2030</a:t>
                      </a:r>
                    </a:p>
                    <a:p>
                      <a:pPr marL="171450" lvl="0" indent="-171450">
                        <a:lnSpc>
                          <a:spcPct val="107000"/>
                        </a:lnSpc>
                        <a:spcAft>
                          <a:spcPts val="800"/>
                        </a:spcAft>
                        <a:buFont typeface="Arial" panose="020B0604020202020204" pitchFamily="34" charset="0"/>
                        <a:buChar char="•"/>
                        <a:tabLst>
                          <a:tab pos="228600" algn="l"/>
                          <a:tab pos="457200" algn="l"/>
                        </a:tabLst>
                      </a:pPr>
                      <a:r>
                        <a:rPr lang="en-GB" sz="1200" dirty="0">
                          <a:effectLst/>
                          <a:latin typeface="Calibri" panose="020F0502020204030204" pitchFamily="34" charset="0"/>
                          <a:ea typeface="Calibri" panose="020F0502020204030204" pitchFamily="34" charset="0"/>
                          <a:cs typeface="Times New Roman" panose="02020603050405020304" pitchFamily="18" charset="0"/>
                        </a:rPr>
                        <a:t>Halve the number earning below the real living wage by 2025</a:t>
                      </a:r>
                    </a:p>
                    <a:p>
                      <a:pPr marL="171450" lvl="0" indent="-171450">
                        <a:lnSpc>
                          <a:spcPct val="107000"/>
                        </a:lnSpc>
                        <a:spcAft>
                          <a:spcPts val="800"/>
                        </a:spcAft>
                        <a:buFont typeface="Arial" panose="020B0604020202020204" pitchFamily="34" charset="0"/>
                        <a:buChar char="•"/>
                        <a:tabLst>
                          <a:tab pos="228600" algn="l"/>
                          <a:tab pos="457200" algn="l"/>
                        </a:tabLst>
                      </a:pPr>
                      <a:r>
                        <a:rPr lang="en-GB" sz="1200" dirty="0">
                          <a:effectLst/>
                          <a:latin typeface="Calibri" panose="020F0502020204030204" pitchFamily="34" charset="0"/>
                          <a:ea typeface="Calibri" panose="020F0502020204030204" pitchFamily="34" charset="0"/>
                          <a:cs typeface="Calibri" panose="020F0502020204030204" pitchFamily="34" charset="0"/>
                        </a:rPr>
                        <a:t>↑</a:t>
                      </a:r>
                      <a:r>
                        <a:rPr lang="en-GB" sz="1200" dirty="0">
                          <a:effectLst/>
                          <a:latin typeface="Calibri" panose="020F0502020204030204" pitchFamily="34" charset="0"/>
                          <a:ea typeface="Calibri" panose="020F0502020204030204" pitchFamily="34" charset="0"/>
                          <a:cs typeface="Times New Roman" panose="02020603050405020304" pitchFamily="18" charset="0"/>
                        </a:rPr>
                        <a:t> % workers and residents engaged in learning</a:t>
                      </a:r>
                    </a:p>
                    <a:p>
                      <a:pPr marL="171450" lvl="0" indent="-171450">
                        <a:lnSpc>
                          <a:spcPct val="107000"/>
                        </a:lnSpc>
                        <a:spcAft>
                          <a:spcPts val="800"/>
                        </a:spcAft>
                        <a:buFont typeface="Arial" panose="020B0604020202020204" pitchFamily="34" charset="0"/>
                        <a:buChar char="•"/>
                        <a:tabLst>
                          <a:tab pos="228600" algn="l"/>
                          <a:tab pos="457200" algn="l"/>
                        </a:tabLst>
                      </a:pPr>
                      <a:r>
                        <a:rPr lang="en-GB" sz="1200" dirty="0">
                          <a:effectLst/>
                          <a:latin typeface="Calibri" panose="020F0502020204030204" pitchFamily="34" charset="0"/>
                          <a:ea typeface="Calibri" panose="020F0502020204030204" pitchFamily="34" charset="0"/>
                          <a:cs typeface="Times New Roman" panose="02020603050405020304" pitchFamily="18" charset="0"/>
                        </a:rPr>
                        <a:t>↓ % residents experiencing digital exclusion</a:t>
                      </a:r>
                    </a:p>
                    <a:p>
                      <a:pPr marL="171450" lvl="0" indent="-171450">
                        <a:lnSpc>
                          <a:spcPct val="107000"/>
                        </a:lnSpc>
                        <a:spcAft>
                          <a:spcPts val="800"/>
                        </a:spcAft>
                        <a:buFont typeface="Arial" panose="020B0604020202020204" pitchFamily="34" charset="0"/>
                        <a:buChar char="•"/>
                        <a:tabLst>
                          <a:tab pos="228600" algn="l"/>
                          <a:tab pos="457200" algn="l"/>
                        </a:tabLst>
                      </a:pPr>
                      <a:r>
                        <a:rPr lang="en-GB" sz="1200" dirty="0">
                          <a:effectLst/>
                          <a:latin typeface="Calibri" panose="020F0502020204030204" pitchFamily="34" charset="0"/>
                          <a:ea typeface="Calibri" panose="020F0502020204030204" pitchFamily="34" charset="0"/>
                          <a:cs typeface="Times New Roman" panose="02020603050405020304" pitchFamily="18" charset="0"/>
                        </a:rPr>
                        <a:t>Strengthen our talent pipeline to ensure equality of opportunity for women and girls and our BAME and LBGTQ+ communities</a:t>
                      </a:r>
                    </a:p>
                    <a:p>
                      <a:endParaRPr lang="en-GB" sz="1200" dirty="0"/>
                    </a:p>
                  </a:txBody>
                  <a:tcPr/>
                </a:tc>
                <a:tc>
                  <a:txBody>
                    <a:bodyPr/>
                    <a:lstStyle/>
                    <a:p>
                      <a:pPr marL="171450" lvl="0" indent="-171450">
                        <a:lnSpc>
                          <a:spcPct val="107000"/>
                        </a:lnSpc>
                        <a:spcAft>
                          <a:spcPts val="0"/>
                        </a:spcAft>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Double size of economy by 2040</a:t>
                      </a:r>
                    </a:p>
                    <a:p>
                      <a:pPr marL="228600" indent="0">
                        <a:lnSpc>
                          <a:spcPct val="107000"/>
                        </a:lnSpc>
                        <a:spcAft>
                          <a:spcPts val="0"/>
                        </a:spcAft>
                        <a:buFont typeface="Arial" panose="020B0604020202020204" pitchFamily="34" charset="0"/>
                        <a:buNone/>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nSpc>
                          <a:spcPct val="107000"/>
                        </a:lnSpc>
                        <a:spcAft>
                          <a:spcPts val="0"/>
                        </a:spcAft>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Employment and economic activity levels above 2019 rates by 2025</a:t>
                      </a:r>
                    </a:p>
                    <a:p>
                      <a:pPr marL="400050" indent="-171450">
                        <a:lnSpc>
                          <a:spcPct val="107000"/>
                        </a:lnSpc>
                        <a:spcAft>
                          <a:spcPts val="0"/>
                        </a:spcAft>
                        <a:buFont typeface="Arial" panose="020B0604020202020204" pitchFamily="34" charset="0"/>
                        <a:buChar char="•"/>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nSpc>
                          <a:spcPct val="107000"/>
                        </a:lnSpc>
                        <a:spcAft>
                          <a:spcPts val="0"/>
                        </a:spcAft>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GDP per hr growing c.f. rest of UK</a:t>
                      </a:r>
                    </a:p>
                    <a:p>
                      <a:pPr marL="228600" indent="0">
                        <a:lnSpc>
                          <a:spcPct val="107000"/>
                        </a:lnSpc>
                        <a:spcAft>
                          <a:spcPts val="800"/>
                        </a:spcAft>
                        <a:buFont typeface="Arial" panose="020B0604020202020204" pitchFamily="34" charset="0"/>
                        <a:buNone/>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Combination of public and private sector R&amp;D spend &gt;3% of our GDP, with Cheshire and Warrington participating fully in relevant national programmes. </a:t>
                      </a:r>
                      <a:endParaRPr lang="en-GB" sz="1200" dirty="0"/>
                    </a:p>
                  </a:txBody>
                  <a:tcPr/>
                </a:tc>
                <a:extLst>
                  <a:ext uri="{0D108BD9-81ED-4DB2-BD59-A6C34878D82A}">
                    <a16:rowId xmlns:a16="http://schemas.microsoft.com/office/drawing/2014/main" val="3239945893"/>
                  </a:ext>
                </a:extLst>
              </a:tr>
            </a:tbl>
          </a:graphicData>
        </a:graphic>
      </p:graphicFrame>
    </p:spTree>
    <p:extLst>
      <p:ext uri="{BB962C8B-B14F-4D97-AF65-F5344CB8AC3E}">
        <p14:creationId xmlns:p14="http://schemas.microsoft.com/office/powerpoint/2010/main" val="539033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6A208630-CDD7-4712-BCB3-72AC7E0AF8AC}"/>
              </a:ext>
            </a:extLst>
          </p:cNvPr>
          <p:cNvGraphicFramePr>
            <a:graphicFrameLocks noGrp="1"/>
          </p:cNvGraphicFramePr>
          <p:nvPr>
            <p:ph idx="1"/>
            <p:extLst>
              <p:ext uri="{D42A27DB-BD31-4B8C-83A1-F6EECF244321}">
                <p14:modId xmlns:p14="http://schemas.microsoft.com/office/powerpoint/2010/main" val="2524611169"/>
              </p:ext>
            </p:extLst>
          </p:nvPr>
        </p:nvGraphicFramePr>
        <p:xfrm>
          <a:off x="363489" y="1971501"/>
          <a:ext cx="11222696" cy="4663440"/>
        </p:xfrm>
        <a:graphic>
          <a:graphicData uri="http://schemas.openxmlformats.org/drawingml/2006/table">
            <a:tbl>
              <a:tblPr firstRow="1" bandRow="1">
                <a:tableStyleId>{5940675A-B579-460E-94D1-54222C63F5DA}</a:tableStyleId>
              </a:tblPr>
              <a:tblGrid>
                <a:gridCol w="655100">
                  <a:extLst>
                    <a:ext uri="{9D8B030D-6E8A-4147-A177-3AD203B41FA5}">
                      <a16:colId xmlns:a16="http://schemas.microsoft.com/office/drawing/2014/main" val="3602143511"/>
                    </a:ext>
                  </a:extLst>
                </a:gridCol>
                <a:gridCol w="1761266">
                  <a:extLst>
                    <a:ext uri="{9D8B030D-6E8A-4147-A177-3AD203B41FA5}">
                      <a16:colId xmlns:a16="http://schemas.microsoft.com/office/drawing/2014/main" val="504543506"/>
                    </a:ext>
                  </a:extLst>
                </a:gridCol>
                <a:gridCol w="1761266">
                  <a:extLst>
                    <a:ext uri="{9D8B030D-6E8A-4147-A177-3AD203B41FA5}">
                      <a16:colId xmlns:a16="http://schemas.microsoft.com/office/drawing/2014/main" val="3143942469"/>
                    </a:ext>
                  </a:extLst>
                </a:gridCol>
                <a:gridCol w="1761266">
                  <a:extLst>
                    <a:ext uri="{9D8B030D-6E8A-4147-A177-3AD203B41FA5}">
                      <a16:colId xmlns:a16="http://schemas.microsoft.com/office/drawing/2014/main" val="1760549866"/>
                    </a:ext>
                  </a:extLst>
                </a:gridCol>
                <a:gridCol w="1761266">
                  <a:extLst>
                    <a:ext uri="{9D8B030D-6E8A-4147-A177-3AD203B41FA5}">
                      <a16:colId xmlns:a16="http://schemas.microsoft.com/office/drawing/2014/main" val="1740811334"/>
                    </a:ext>
                  </a:extLst>
                </a:gridCol>
                <a:gridCol w="1761266">
                  <a:extLst>
                    <a:ext uri="{9D8B030D-6E8A-4147-A177-3AD203B41FA5}">
                      <a16:colId xmlns:a16="http://schemas.microsoft.com/office/drawing/2014/main" val="1964380452"/>
                    </a:ext>
                  </a:extLst>
                </a:gridCol>
                <a:gridCol w="1761266">
                  <a:extLst>
                    <a:ext uri="{9D8B030D-6E8A-4147-A177-3AD203B41FA5}">
                      <a16:colId xmlns:a16="http://schemas.microsoft.com/office/drawing/2014/main" val="4253745486"/>
                    </a:ext>
                  </a:extLst>
                </a:gridCol>
              </a:tblGrid>
              <a:tr h="596433">
                <a:tc rowSpan="5">
                  <a:txBody>
                    <a:bodyPr/>
                    <a:lstStyle/>
                    <a:p>
                      <a:pPr algn="ctr"/>
                      <a:r>
                        <a:rPr lang="en-GB" sz="1600" b="1" dirty="0"/>
                        <a:t>PRIORITY ACTIONS</a:t>
                      </a:r>
                    </a:p>
                  </a:txBody>
                  <a:tcPr vert="vert270">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Review </a:t>
                      </a:r>
                      <a:r>
                        <a:rPr lang="en-GB" sz="1200" b="1" dirty="0">
                          <a:solidFill>
                            <a:schemeClr val="tx1"/>
                          </a:solidFill>
                        </a:rPr>
                        <a:t>ESIF projects </a:t>
                      </a:r>
                      <a:r>
                        <a:rPr lang="en-GB" sz="1200" dirty="0">
                          <a:solidFill>
                            <a:schemeClr val="tx1"/>
                          </a:solidFill>
                        </a:rPr>
                        <a:t>caught in approvals process</a:t>
                      </a:r>
                    </a:p>
                    <a:p>
                      <a:r>
                        <a:rPr lang="en-GB" sz="1200" dirty="0"/>
                        <a:t>H|S|I|G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Produce draft </a:t>
                      </a:r>
                      <a:r>
                        <a:rPr lang="en-GB" sz="1200" b="1" dirty="0">
                          <a:solidFill>
                            <a:schemeClr val="tx1"/>
                          </a:solidFill>
                        </a:rPr>
                        <a:t>Plan for Recovery &amp; Growth</a:t>
                      </a:r>
                    </a:p>
                    <a:p>
                      <a:endParaRPr lang="en-GB" sz="1200" dirty="0"/>
                    </a:p>
                    <a:p>
                      <a:r>
                        <a:rPr lang="en-GB" sz="1200" dirty="0"/>
                        <a:t>H|S|I|G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Finalise priorities for </a:t>
                      </a:r>
                      <a:r>
                        <a:rPr lang="en-GB" sz="1200" b="1" dirty="0">
                          <a:solidFill>
                            <a:schemeClr val="tx1"/>
                          </a:solidFill>
                        </a:rPr>
                        <a:t>Plan for Recovery &amp; Growth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H|S|I|G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Establish options in response to Recovery and Devolution White Paper       H|S|I|G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Work with NW Hydrogen Alliance on proposals for </a:t>
                      </a:r>
                      <a:r>
                        <a:rPr lang="en-GB" sz="1200" b="1" dirty="0">
                          <a:solidFill>
                            <a:schemeClr val="tx1"/>
                          </a:solidFill>
                        </a:rPr>
                        <a:t>Hydrogen Catalyst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rPr>
                        <a:t>S|G</a:t>
                      </a:r>
                    </a:p>
                  </a:txBody>
                  <a:tcPr/>
                </a:tc>
                <a:tc>
                  <a:txBody>
                    <a:bodyPr/>
                    <a:lstStyle/>
                    <a:p>
                      <a:pPr marL="0" marR="0" lvl="0" indent="0" algn="l" rtl="0" eaLnBrk="1" fontAlgn="auto" latinLnBrk="0" hangingPunct="1">
                        <a:lnSpc>
                          <a:spcPct val="100000"/>
                        </a:lnSpc>
                        <a:spcBef>
                          <a:spcPts val="0"/>
                        </a:spcBef>
                        <a:spcAft>
                          <a:spcPts val="0"/>
                        </a:spcAft>
                        <a:buFontTx/>
                        <a:buNone/>
                      </a:pPr>
                      <a:r>
                        <a:rPr lang="en-GB" sz="1200" b="1" dirty="0">
                          <a:solidFill>
                            <a:schemeClr val="tx1"/>
                          </a:solidFill>
                        </a:rPr>
                        <a:t>Place Marketing Strategy </a:t>
                      </a:r>
                      <a:r>
                        <a:rPr lang="en-GB" sz="1200" dirty="0">
                          <a:solidFill>
                            <a:schemeClr val="tx1"/>
                          </a:solidFill>
                        </a:rPr>
                        <a:t>first phase development completed</a:t>
                      </a: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H|S|I|G</a:t>
                      </a:r>
                    </a:p>
                  </a:txBody>
                  <a:tcPr/>
                </a:tc>
                <a:extLst>
                  <a:ext uri="{0D108BD9-81ED-4DB2-BD59-A6C34878D82A}">
                    <a16:rowId xmlns:a16="http://schemas.microsoft.com/office/drawing/2014/main" val="816710346"/>
                  </a:ext>
                </a:extLst>
              </a:tr>
              <a:tr h="596433">
                <a:tc vMerge="1">
                  <a:txBody>
                    <a:bodyPr/>
                    <a:lstStyle/>
                    <a:p>
                      <a:endParaRPr lang="en-GB" sz="12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Develop </a:t>
                      </a:r>
                      <a:r>
                        <a:rPr lang="en-GB" sz="1200" b="1" dirty="0">
                          <a:solidFill>
                            <a:schemeClr val="tx1"/>
                          </a:solidFill>
                        </a:rPr>
                        <a:t>Action Plan for Retail, Hospitality &amp; Visitor Economy</a:t>
                      </a:r>
                    </a:p>
                    <a:p>
                      <a:r>
                        <a:rPr lang="en-GB" sz="1200" dirty="0"/>
                        <a:t>H|S|I|G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Finalise </a:t>
                      </a:r>
                      <a:r>
                        <a:rPr lang="en-GB" sz="1200" b="1" dirty="0">
                          <a:solidFill>
                            <a:schemeClr val="tx1"/>
                          </a:solidFill>
                        </a:rPr>
                        <a:t>Cheshire Science Corridor EZ </a:t>
                      </a:r>
                      <a:r>
                        <a:rPr lang="en-GB" sz="1200" dirty="0">
                          <a:solidFill>
                            <a:schemeClr val="tx1"/>
                          </a:solidFill>
                        </a:rPr>
                        <a:t>£30m borrowing facility</a:t>
                      </a:r>
                    </a:p>
                    <a:p>
                      <a:r>
                        <a:rPr lang="en-GB" sz="1200" dirty="0"/>
                        <a:t>S|G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Establish and launch sub-regional </a:t>
                      </a:r>
                      <a:r>
                        <a:rPr lang="en-GB" sz="1200" b="1" dirty="0">
                          <a:solidFill>
                            <a:schemeClr val="tx1"/>
                          </a:solidFill>
                        </a:rPr>
                        <a:t>Sustainable &amp; Inclusive Growth Commission        </a:t>
                      </a:r>
                      <a:r>
                        <a:rPr lang="en-GB" sz="1200" b="0" dirty="0">
                          <a:solidFill>
                            <a:schemeClr val="tx1"/>
                          </a:solidFill>
                        </a:rPr>
                        <a:t>H|S|I|G</a:t>
                      </a:r>
                      <a:endParaRPr lang="en-GB" sz="1200"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Develop framework for sector recovery and preparation plans</a:t>
                      </a:r>
                    </a:p>
                    <a:p>
                      <a:r>
                        <a:rPr lang="en-GB" sz="1200" dirty="0"/>
                        <a:t>S|I|G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Work with Net Zero NW and NP11 on </a:t>
                      </a:r>
                      <a:r>
                        <a:rPr lang="en-GB" sz="1200" b="1" dirty="0">
                          <a:solidFill>
                            <a:schemeClr val="tx1"/>
                          </a:solidFill>
                        </a:rPr>
                        <a:t>responses to Energy White Paper</a:t>
                      </a:r>
                    </a:p>
                    <a:p>
                      <a:r>
                        <a:rPr lang="en-GB" sz="1200" dirty="0"/>
                        <a:t>S|I|G</a:t>
                      </a:r>
                    </a:p>
                  </a:txBody>
                  <a:tcPr/>
                </a:tc>
                <a:tc>
                  <a:txBody>
                    <a:bodyPr/>
                    <a:lstStyle/>
                    <a:p>
                      <a:endParaRPr lang="en-GB" sz="1200" dirty="0"/>
                    </a:p>
                  </a:txBody>
                  <a:tcPr/>
                </a:tc>
                <a:extLst>
                  <a:ext uri="{0D108BD9-81ED-4DB2-BD59-A6C34878D82A}">
                    <a16:rowId xmlns:a16="http://schemas.microsoft.com/office/drawing/2014/main" val="1957799418"/>
                  </a:ext>
                </a:extLst>
              </a:tr>
              <a:tr h="596433">
                <a:tc vMerge="1">
                  <a:txBody>
                    <a:bodyPr/>
                    <a:lstStyle/>
                    <a:p>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Set up access to </a:t>
                      </a:r>
                      <a:r>
                        <a:rPr lang="en-GB" sz="1200" b="1" dirty="0">
                          <a:solidFill>
                            <a:schemeClr val="tx1"/>
                          </a:solidFill>
                        </a:rPr>
                        <a:t>Coursera Learning Platform</a:t>
                      </a:r>
                      <a:endParaRPr lang="en-GB" sz="1200" dirty="0"/>
                    </a:p>
                    <a:p>
                      <a:endParaRPr lang="en-GB" sz="1200" dirty="0"/>
                    </a:p>
                    <a:p>
                      <a:r>
                        <a:rPr lang="en-GB" sz="1200" dirty="0"/>
                        <a:t>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Identify shovel ready </a:t>
                      </a:r>
                      <a:r>
                        <a:rPr lang="en-GB" sz="1200" b="1" dirty="0">
                          <a:solidFill>
                            <a:schemeClr val="tx1"/>
                          </a:solidFill>
                        </a:rPr>
                        <a:t>projects for recovery </a:t>
                      </a:r>
                      <a:r>
                        <a:rPr lang="en-GB" sz="1200" dirty="0">
                          <a:solidFill>
                            <a:schemeClr val="tx1"/>
                          </a:solidFill>
                        </a:rPr>
                        <a:t>in addition to £15m committed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S|G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Proposals on how ESIF could be repurposed to support recovery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H|S|I|G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Finalise </a:t>
                      </a:r>
                      <a:r>
                        <a:rPr lang="en-GB" sz="1200" b="1" dirty="0">
                          <a:solidFill>
                            <a:schemeClr val="tx1"/>
                          </a:solidFill>
                        </a:rPr>
                        <a:t>Freeports </a:t>
                      </a:r>
                      <a:r>
                        <a:rPr lang="en-GB" sz="1200" dirty="0">
                          <a:solidFill>
                            <a:schemeClr val="tx1"/>
                          </a:solidFill>
                        </a:rPr>
                        <a:t>proposition (joint with LCR / GM)</a:t>
                      </a:r>
                    </a:p>
                    <a:p>
                      <a:endParaRPr lang="en-GB" sz="1200" dirty="0"/>
                    </a:p>
                    <a:p>
                      <a:r>
                        <a:rPr lang="en-GB" sz="1200" dirty="0"/>
                        <a:t>G</a:t>
                      </a:r>
                    </a:p>
                  </a:txBody>
                  <a:tcPr/>
                </a:tc>
                <a:tc>
                  <a:txBody>
                    <a:bodyPr/>
                    <a:lstStyle/>
                    <a:p>
                      <a:r>
                        <a:rPr lang="en-GB" sz="1200" dirty="0"/>
                        <a:t>Launch programme to develop </a:t>
                      </a:r>
                      <a:r>
                        <a:rPr lang="en-GB" sz="1200" b="1" dirty="0"/>
                        <a:t>key sector recovery and preparation plans. </a:t>
                      </a:r>
                    </a:p>
                    <a:p>
                      <a:r>
                        <a:rPr lang="en-GB" sz="1200" dirty="0"/>
                        <a:t>S|I|G</a:t>
                      </a:r>
                    </a:p>
                  </a:txBody>
                  <a:tcPr/>
                </a:tc>
                <a:tc>
                  <a:txBody>
                    <a:bodyPr/>
                    <a:lstStyle/>
                    <a:p>
                      <a:endParaRPr lang="en-GB" sz="1200" dirty="0"/>
                    </a:p>
                  </a:txBody>
                  <a:tcPr/>
                </a:tc>
                <a:extLst>
                  <a:ext uri="{0D108BD9-81ED-4DB2-BD59-A6C34878D82A}">
                    <a16:rowId xmlns:a16="http://schemas.microsoft.com/office/drawing/2014/main" val="822848670"/>
                  </a:ext>
                </a:extLst>
              </a:tr>
              <a:tr h="596433">
                <a:tc vMerge="1">
                  <a:txBody>
                    <a:bodyPr/>
                    <a:lstStyle/>
                    <a:p>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Develop and implement  programme of </a:t>
                      </a:r>
                      <a:r>
                        <a:rPr lang="en-GB" sz="1200" b="1" dirty="0">
                          <a:solidFill>
                            <a:schemeClr val="tx1"/>
                          </a:solidFill>
                        </a:rPr>
                        <a:t>online jobs and careers events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cs typeface="Calibri"/>
                        </a:rPr>
                        <a:t>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tx1"/>
                          </a:solidFill>
                        </a:rPr>
                        <a:t>Support HS2 Growth Corridor </a:t>
                      </a:r>
                      <a:r>
                        <a:rPr lang="en-GB" sz="1200" dirty="0">
                          <a:solidFill>
                            <a:schemeClr val="tx1"/>
                          </a:solidFill>
                        </a:rPr>
                        <a:t>Business Case development (for submission September)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cs typeface="Calibri"/>
                        </a:rPr>
                        <a:t>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tx1"/>
                          </a:solidFill>
                        </a:rPr>
                        <a:t>CSR submission </a:t>
                      </a:r>
                      <a:r>
                        <a:rPr lang="en-GB" sz="1200" dirty="0">
                          <a:solidFill>
                            <a:schemeClr val="tx1"/>
                          </a:solidFill>
                        </a:rPr>
                        <a:t>– including case for High Speed Growth Corridor</a:t>
                      </a:r>
                    </a:p>
                    <a:p>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H|S|I|G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Support and input to LEP Network </a:t>
                      </a:r>
                      <a:r>
                        <a:rPr lang="en-GB" sz="1200" b="1" dirty="0">
                          <a:solidFill>
                            <a:schemeClr val="tx1"/>
                          </a:solidFill>
                        </a:rPr>
                        <a:t>EZ Extension proposals</a:t>
                      </a:r>
                    </a:p>
                    <a:p>
                      <a:endParaRPr lang="en-GB" sz="1200" dirty="0"/>
                    </a:p>
                    <a:p>
                      <a:r>
                        <a:rPr lang="en-GB" sz="1200" dirty="0"/>
                        <a:t>G</a:t>
                      </a:r>
                    </a:p>
                  </a:txBody>
                  <a:tcPr/>
                </a:tc>
                <a:tc>
                  <a:txBody>
                    <a:bodyPr/>
                    <a:lstStyle/>
                    <a:p>
                      <a:r>
                        <a:rPr lang="en-GB" sz="1200" dirty="0"/>
                        <a:t>Agree proposals with DIT and GM for </a:t>
                      </a:r>
                      <a:r>
                        <a:rPr lang="en-GB" sz="1200" b="1" dirty="0"/>
                        <a:t>Life Sciences HPO </a:t>
                      </a:r>
                      <a:r>
                        <a:rPr lang="en-GB" sz="1200" dirty="0"/>
                        <a:t>centred on Alderley Park / GM Health Cluster</a:t>
                      </a:r>
                    </a:p>
                    <a:p>
                      <a:r>
                        <a:rPr lang="en-GB" sz="1200" dirty="0"/>
                        <a:t>H|G</a:t>
                      </a:r>
                    </a:p>
                  </a:txBody>
                  <a:tcPr/>
                </a:tc>
                <a:tc>
                  <a:txBody>
                    <a:bodyPr/>
                    <a:lstStyle/>
                    <a:p>
                      <a:endParaRPr lang="en-GB" sz="1200" dirty="0"/>
                    </a:p>
                  </a:txBody>
                  <a:tcPr/>
                </a:tc>
                <a:extLst>
                  <a:ext uri="{0D108BD9-81ED-4DB2-BD59-A6C34878D82A}">
                    <a16:rowId xmlns:a16="http://schemas.microsoft.com/office/drawing/2014/main" val="382873703"/>
                  </a:ext>
                </a:extLst>
              </a:tr>
              <a:tr h="596433">
                <a:tc vMerge="1">
                  <a:txBody>
                    <a:bodyPr/>
                    <a:lstStyle/>
                    <a:p>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cs typeface="Calibri"/>
                        </a:rPr>
                        <a:t>Establish </a:t>
                      </a:r>
                      <a:r>
                        <a:rPr lang="en-GB" sz="1200" b="1" dirty="0">
                          <a:solidFill>
                            <a:schemeClr val="tx1"/>
                          </a:solidFill>
                          <a:cs typeface="Calibri"/>
                        </a:rPr>
                        <a:t>Workforce Recovery Group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H|S|I|G</a:t>
                      </a:r>
                      <a:endParaRPr lang="en-GB" sz="1200" dirty="0">
                        <a:solidFill>
                          <a:schemeClr val="tx1"/>
                        </a:solidFill>
                        <a:cs typeface="Calibri"/>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cs typeface="Calibri"/>
                        </a:rPr>
                        <a:t>Promote </a:t>
                      </a:r>
                      <a:r>
                        <a:rPr lang="en-GB" sz="1200" b="1" dirty="0">
                          <a:solidFill>
                            <a:schemeClr val="tx1"/>
                          </a:solidFill>
                          <a:cs typeface="Calibri"/>
                        </a:rPr>
                        <a:t>LEP business grants </a:t>
                      </a:r>
                      <a:r>
                        <a:rPr lang="en-GB" sz="1200" dirty="0">
                          <a:solidFill>
                            <a:schemeClr val="tx1"/>
                          </a:solidFill>
                          <a:cs typeface="Calibri"/>
                        </a:rPr>
                        <a:t>via Growth Hub and Marketing Cheshire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cs typeface="Calibri"/>
                        </a:rPr>
                        <a:t>I|S|G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Identification of potential </a:t>
                      </a:r>
                      <a:r>
                        <a:rPr lang="en-GB" sz="1200" b="1" dirty="0">
                          <a:solidFill>
                            <a:schemeClr val="tx1"/>
                          </a:solidFill>
                        </a:rPr>
                        <a:t>short term growth / job creation </a:t>
                      </a:r>
                      <a:r>
                        <a:rPr lang="en-GB" sz="1200" dirty="0">
                          <a:solidFill>
                            <a:schemeClr val="tx1"/>
                          </a:solidFill>
                        </a:rPr>
                        <a:t>opportunities.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I|G</a:t>
                      </a:r>
                    </a:p>
                  </a:txBody>
                  <a:tcPr/>
                </a:tc>
                <a:tc>
                  <a:txBody>
                    <a:bodyPr/>
                    <a:lstStyle/>
                    <a:p>
                      <a:r>
                        <a:rPr lang="en-GB" sz="1200" dirty="0"/>
                        <a:t>Complete work to develop a </a:t>
                      </a:r>
                      <a:r>
                        <a:rPr lang="en-GB" sz="1200" b="1" dirty="0"/>
                        <a:t>costed Digital Infrastructure Plan</a:t>
                      </a:r>
                    </a:p>
                    <a:p>
                      <a:endParaRPr lang="en-GB" sz="1200" b="0" dirty="0"/>
                    </a:p>
                    <a:p>
                      <a:r>
                        <a:rPr lang="en-GB" sz="1200" b="0" dirty="0"/>
                        <a:t>S|I|G</a:t>
                      </a:r>
                    </a:p>
                  </a:txBody>
                  <a:tcPr/>
                </a:tc>
                <a:tc>
                  <a:txBody>
                    <a:bodyPr/>
                    <a:lstStyle/>
                    <a:p>
                      <a:r>
                        <a:rPr lang="en-GB" sz="1200" dirty="0"/>
                        <a:t>Launch of </a:t>
                      </a:r>
                      <a:r>
                        <a:rPr lang="en-GB" sz="1200" b="1" dirty="0"/>
                        <a:t>enhanced account management programme </a:t>
                      </a:r>
                      <a:r>
                        <a:rPr lang="en-GB" sz="1200" dirty="0"/>
                        <a:t>for high growth companies</a:t>
                      </a:r>
                    </a:p>
                    <a:p>
                      <a:r>
                        <a:rPr lang="en-GB" sz="1200" dirty="0"/>
                        <a:t>S|G</a:t>
                      </a:r>
                    </a:p>
                  </a:txBody>
                  <a:tcPr/>
                </a:tc>
                <a:tc>
                  <a:txBody>
                    <a:bodyPr/>
                    <a:lstStyle/>
                    <a:p>
                      <a:endParaRPr lang="en-GB" sz="1200" dirty="0"/>
                    </a:p>
                  </a:txBody>
                  <a:tcPr/>
                </a:tc>
                <a:extLst>
                  <a:ext uri="{0D108BD9-81ED-4DB2-BD59-A6C34878D82A}">
                    <a16:rowId xmlns:a16="http://schemas.microsoft.com/office/drawing/2014/main" val="4093145702"/>
                  </a:ext>
                </a:extLst>
              </a:tr>
            </a:tbl>
          </a:graphicData>
        </a:graphic>
      </p:graphicFrame>
      <p:graphicFrame>
        <p:nvGraphicFramePr>
          <p:cNvPr id="5" name="Table 4">
            <a:extLst>
              <a:ext uri="{FF2B5EF4-FFF2-40B4-BE49-F238E27FC236}">
                <a16:creationId xmlns:a16="http://schemas.microsoft.com/office/drawing/2014/main" id="{35DC708B-7802-429B-AA55-A682320A5252}"/>
              </a:ext>
            </a:extLst>
          </p:cNvPr>
          <p:cNvGraphicFramePr>
            <a:graphicFrameLocks/>
          </p:cNvGraphicFramePr>
          <p:nvPr>
            <p:extLst>
              <p:ext uri="{D42A27DB-BD31-4B8C-83A1-F6EECF244321}">
                <p14:modId xmlns:p14="http://schemas.microsoft.com/office/powerpoint/2010/main" val="2687545874"/>
              </p:ext>
            </p:extLst>
          </p:nvPr>
        </p:nvGraphicFramePr>
        <p:xfrm>
          <a:off x="363489" y="370726"/>
          <a:ext cx="11222696" cy="1468120"/>
        </p:xfrm>
        <a:graphic>
          <a:graphicData uri="http://schemas.openxmlformats.org/drawingml/2006/table">
            <a:tbl>
              <a:tblPr firstRow="1" bandRow="1">
                <a:tableStyleId>{5940675A-B579-460E-94D1-54222C63F5DA}</a:tableStyleId>
              </a:tblPr>
              <a:tblGrid>
                <a:gridCol w="655100">
                  <a:extLst>
                    <a:ext uri="{9D8B030D-6E8A-4147-A177-3AD203B41FA5}">
                      <a16:colId xmlns:a16="http://schemas.microsoft.com/office/drawing/2014/main" val="3602143511"/>
                    </a:ext>
                  </a:extLst>
                </a:gridCol>
                <a:gridCol w="1761266">
                  <a:extLst>
                    <a:ext uri="{9D8B030D-6E8A-4147-A177-3AD203B41FA5}">
                      <a16:colId xmlns:a16="http://schemas.microsoft.com/office/drawing/2014/main" val="504543506"/>
                    </a:ext>
                  </a:extLst>
                </a:gridCol>
                <a:gridCol w="1761266">
                  <a:extLst>
                    <a:ext uri="{9D8B030D-6E8A-4147-A177-3AD203B41FA5}">
                      <a16:colId xmlns:a16="http://schemas.microsoft.com/office/drawing/2014/main" val="3143942469"/>
                    </a:ext>
                  </a:extLst>
                </a:gridCol>
                <a:gridCol w="1761266">
                  <a:extLst>
                    <a:ext uri="{9D8B030D-6E8A-4147-A177-3AD203B41FA5}">
                      <a16:colId xmlns:a16="http://schemas.microsoft.com/office/drawing/2014/main" val="1760549866"/>
                    </a:ext>
                  </a:extLst>
                </a:gridCol>
                <a:gridCol w="1761266">
                  <a:extLst>
                    <a:ext uri="{9D8B030D-6E8A-4147-A177-3AD203B41FA5}">
                      <a16:colId xmlns:a16="http://schemas.microsoft.com/office/drawing/2014/main" val="1740811334"/>
                    </a:ext>
                  </a:extLst>
                </a:gridCol>
                <a:gridCol w="1761266">
                  <a:extLst>
                    <a:ext uri="{9D8B030D-6E8A-4147-A177-3AD203B41FA5}">
                      <a16:colId xmlns:a16="http://schemas.microsoft.com/office/drawing/2014/main" val="1964380452"/>
                    </a:ext>
                  </a:extLst>
                </a:gridCol>
                <a:gridCol w="1761266">
                  <a:extLst>
                    <a:ext uri="{9D8B030D-6E8A-4147-A177-3AD203B41FA5}">
                      <a16:colId xmlns:a16="http://schemas.microsoft.com/office/drawing/2014/main" val="4253745486"/>
                    </a:ext>
                  </a:extLst>
                </a:gridCol>
              </a:tblGrid>
              <a:tr h="370840">
                <a:tc rowSpan="2">
                  <a:txBody>
                    <a:bodyPr/>
                    <a:lstStyle/>
                    <a:p>
                      <a:pPr algn="ctr"/>
                      <a:r>
                        <a:rPr lang="en-GB" sz="1600" b="1" dirty="0"/>
                        <a:t>DIARY MARKERS</a:t>
                      </a:r>
                      <a:endParaRPr lang="en-GB" b="1" dirty="0"/>
                    </a:p>
                  </a:txBody>
                  <a:tcPr vert="vert270">
                    <a:solidFill>
                      <a:schemeClr val="accent1">
                        <a:lumMod val="40000"/>
                        <a:lumOff val="60000"/>
                      </a:schemeClr>
                    </a:solidFill>
                  </a:tcPr>
                </a:tc>
                <a:tc>
                  <a:txBody>
                    <a:bodyPr/>
                    <a:lstStyle/>
                    <a:p>
                      <a:pPr algn="ctr"/>
                      <a:r>
                        <a:rPr lang="en-GB" sz="1600" b="1" dirty="0"/>
                        <a:t>July</a:t>
                      </a:r>
                    </a:p>
                  </a:txBody>
                  <a:tcPr>
                    <a:solidFill>
                      <a:schemeClr val="accent1">
                        <a:lumMod val="40000"/>
                        <a:lumOff val="60000"/>
                      </a:schemeClr>
                    </a:solidFill>
                  </a:tcPr>
                </a:tc>
                <a:tc>
                  <a:txBody>
                    <a:bodyPr/>
                    <a:lstStyle/>
                    <a:p>
                      <a:pPr algn="ctr"/>
                      <a:r>
                        <a:rPr lang="en-GB" sz="1600" b="1" dirty="0"/>
                        <a:t>August</a:t>
                      </a:r>
                    </a:p>
                  </a:txBody>
                  <a:tcPr>
                    <a:solidFill>
                      <a:schemeClr val="accent1">
                        <a:lumMod val="40000"/>
                        <a:lumOff val="60000"/>
                      </a:schemeClr>
                    </a:solidFill>
                  </a:tcPr>
                </a:tc>
                <a:tc>
                  <a:txBody>
                    <a:bodyPr/>
                    <a:lstStyle/>
                    <a:p>
                      <a:pPr algn="ctr"/>
                      <a:r>
                        <a:rPr lang="en-GB" sz="1600" b="1" dirty="0"/>
                        <a:t>September</a:t>
                      </a:r>
                    </a:p>
                  </a:txBody>
                  <a:tcPr>
                    <a:solidFill>
                      <a:schemeClr val="accent1">
                        <a:lumMod val="40000"/>
                        <a:lumOff val="60000"/>
                      </a:schemeClr>
                    </a:solidFill>
                  </a:tcPr>
                </a:tc>
                <a:tc>
                  <a:txBody>
                    <a:bodyPr/>
                    <a:lstStyle/>
                    <a:p>
                      <a:pPr algn="ctr"/>
                      <a:r>
                        <a:rPr lang="en-GB" sz="1600" b="1" dirty="0"/>
                        <a:t>October</a:t>
                      </a:r>
                    </a:p>
                  </a:txBody>
                  <a:tcPr>
                    <a:solidFill>
                      <a:schemeClr val="accent1">
                        <a:lumMod val="40000"/>
                        <a:lumOff val="60000"/>
                      </a:schemeClr>
                    </a:solidFill>
                  </a:tcPr>
                </a:tc>
                <a:tc>
                  <a:txBody>
                    <a:bodyPr/>
                    <a:lstStyle/>
                    <a:p>
                      <a:pPr algn="ctr"/>
                      <a:r>
                        <a:rPr lang="en-GB" sz="1600" b="1" dirty="0"/>
                        <a:t>November</a:t>
                      </a:r>
                    </a:p>
                  </a:txBody>
                  <a:tcPr>
                    <a:solidFill>
                      <a:schemeClr val="accent1">
                        <a:lumMod val="40000"/>
                        <a:lumOff val="60000"/>
                      </a:schemeClr>
                    </a:solidFill>
                  </a:tcPr>
                </a:tc>
                <a:tc>
                  <a:txBody>
                    <a:bodyPr/>
                    <a:lstStyle/>
                    <a:p>
                      <a:pPr algn="ctr"/>
                      <a:r>
                        <a:rPr lang="en-GB" sz="1600" b="1" dirty="0"/>
                        <a:t>December</a:t>
                      </a:r>
                    </a:p>
                  </a:txBody>
                  <a:tcPr>
                    <a:solidFill>
                      <a:schemeClr val="accent1">
                        <a:lumMod val="40000"/>
                        <a:lumOff val="60000"/>
                      </a:schemeClr>
                    </a:solidFill>
                  </a:tcPr>
                </a:tc>
                <a:extLst>
                  <a:ext uri="{0D108BD9-81ED-4DB2-BD59-A6C34878D82A}">
                    <a16:rowId xmlns:a16="http://schemas.microsoft.com/office/drawing/2014/main" val="816710346"/>
                  </a:ext>
                </a:extLst>
              </a:tr>
              <a:tr h="370840">
                <a:tc vMerge="1">
                  <a:txBody>
                    <a:bodyPr/>
                    <a:lstStyle/>
                    <a:p>
                      <a:endParaRPr lang="en-GB" dirty="0"/>
                    </a:p>
                  </a:txBody>
                  <a:tcPr/>
                </a:tc>
                <a:tc>
                  <a:txBody>
                    <a:bodyPr/>
                    <a:lstStyle/>
                    <a:p>
                      <a:endParaRPr lang="en-GB" dirty="0"/>
                    </a:p>
                  </a:txBody>
                  <a:tcPr>
                    <a:solidFill>
                      <a:schemeClr val="accent1">
                        <a:lumMod val="20000"/>
                        <a:lumOff val="80000"/>
                      </a:schemeClr>
                    </a:solidFill>
                  </a:tcPr>
                </a:tc>
                <a:tc>
                  <a:txBody>
                    <a:bodyPr/>
                    <a:lstStyle/>
                    <a:p>
                      <a:endParaRPr lang="en-GB" dirty="0"/>
                    </a:p>
                  </a:txBody>
                  <a:tcPr>
                    <a:solidFill>
                      <a:schemeClr val="accent1">
                        <a:lumMod val="20000"/>
                        <a:lumOff val="80000"/>
                      </a:schemeClr>
                    </a:solidFill>
                  </a:tcPr>
                </a:tc>
                <a:tc>
                  <a:txBody>
                    <a:bodyPr/>
                    <a:lstStyle/>
                    <a:p>
                      <a:pPr marL="171450" indent="-171450" algn="l">
                        <a:buFont typeface="Arial" panose="020B0604020202020204" pitchFamily="34" charset="0"/>
                        <a:buChar char="•"/>
                      </a:pPr>
                      <a:r>
                        <a:rPr lang="en-GB" sz="1200" dirty="0"/>
                        <a:t>Party conference season</a:t>
                      </a:r>
                    </a:p>
                    <a:p>
                      <a:pPr marL="171450" indent="-171450" algn="l">
                        <a:buFont typeface="Arial" panose="020B0604020202020204" pitchFamily="34" charset="0"/>
                        <a:buChar char="•"/>
                      </a:pPr>
                      <a:endParaRPr lang="en-GB" sz="1200" dirty="0"/>
                    </a:p>
                    <a:p>
                      <a:pPr marL="171450" indent="-171450" algn="l">
                        <a:buFont typeface="Arial" panose="020B0604020202020204" pitchFamily="34" charset="0"/>
                        <a:buChar char="•"/>
                      </a:pPr>
                      <a:r>
                        <a:rPr lang="en-GB" sz="1200" dirty="0"/>
                        <a:t>LEP AGM</a:t>
                      </a:r>
                    </a:p>
                    <a:p>
                      <a:endParaRPr lang="en-GB" dirty="0"/>
                    </a:p>
                  </a:txBody>
                  <a:tcPr>
                    <a:solidFill>
                      <a:schemeClr val="accent1">
                        <a:lumMod val="20000"/>
                        <a:lumOff val="80000"/>
                      </a:schemeClr>
                    </a:solidFill>
                  </a:tcPr>
                </a:tc>
                <a:tc>
                  <a:txBody>
                    <a:bodyPr/>
                    <a:lstStyle/>
                    <a:p>
                      <a:pPr marL="171450" indent="-171450" algn="l">
                        <a:buFont typeface="Arial" panose="020B0604020202020204" pitchFamily="34" charset="0"/>
                        <a:buChar char="•"/>
                      </a:pPr>
                      <a:r>
                        <a:rPr lang="en-GB" sz="1200" dirty="0"/>
                        <a:t>Energy White Paper?</a:t>
                      </a:r>
                    </a:p>
                    <a:p>
                      <a:pPr marL="171450" indent="-171450" algn="l">
                        <a:buFont typeface="Arial" panose="020B0604020202020204" pitchFamily="34" charset="0"/>
                        <a:buChar char="•"/>
                      </a:pPr>
                      <a:r>
                        <a:rPr lang="en-GB" sz="1200" dirty="0"/>
                        <a:t>Freeports Comp Launch?</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Devo &amp; Recovery White Paper</a:t>
                      </a:r>
                    </a:p>
                  </a:txBody>
                  <a:tcPr>
                    <a:solidFill>
                      <a:schemeClr val="accent1">
                        <a:lumMod val="20000"/>
                        <a:lumOff val="80000"/>
                      </a:schemeClr>
                    </a:solidFill>
                  </a:tcPr>
                </a:tc>
                <a:tc>
                  <a:txBody>
                    <a:bodyPr/>
                    <a:lstStyle/>
                    <a:p>
                      <a:endParaRPr lang="en-GB" dirty="0"/>
                    </a:p>
                  </a:txBody>
                  <a:tcPr>
                    <a:solidFill>
                      <a:schemeClr val="accent1">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Budget / CSR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2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End of Brexit Transition Period</a:t>
                      </a:r>
                    </a:p>
                    <a:p>
                      <a:endParaRPr lang="en-GB" dirty="0"/>
                    </a:p>
                  </a:txBody>
                  <a:tcPr>
                    <a:solidFill>
                      <a:schemeClr val="accent1">
                        <a:lumMod val="20000"/>
                        <a:lumOff val="80000"/>
                      </a:schemeClr>
                    </a:solidFill>
                  </a:tcPr>
                </a:tc>
                <a:extLst>
                  <a:ext uri="{0D108BD9-81ED-4DB2-BD59-A6C34878D82A}">
                    <a16:rowId xmlns:a16="http://schemas.microsoft.com/office/drawing/2014/main" val="1957799418"/>
                  </a:ext>
                </a:extLst>
              </a:tr>
            </a:tbl>
          </a:graphicData>
        </a:graphic>
      </p:graphicFrame>
    </p:spTree>
    <p:extLst>
      <p:ext uri="{BB962C8B-B14F-4D97-AF65-F5344CB8AC3E}">
        <p14:creationId xmlns:p14="http://schemas.microsoft.com/office/powerpoint/2010/main" val="1082808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6A208630-CDD7-4712-BCB3-72AC7E0AF8AC}"/>
              </a:ext>
            </a:extLst>
          </p:cNvPr>
          <p:cNvGraphicFramePr>
            <a:graphicFrameLocks noGrp="1"/>
          </p:cNvGraphicFramePr>
          <p:nvPr>
            <p:ph idx="1"/>
            <p:extLst>
              <p:ext uri="{D42A27DB-BD31-4B8C-83A1-F6EECF244321}">
                <p14:modId xmlns:p14="http://schemas.microsoft.com/office/powerpoint/2010/main" val="3026510558"/>
              </p:ext>
            </p:extLst>
          </p:nvPr>
        </p:nvGraphicFramePr>
        <p:xfrm>
          <a:off x="346448" y="2055980"/>
          <a:ext cx="11228373" cy="4071153"/>
        </p:xfrm>
        <a:graphic>
          <a:graphicData uri="http://schemas.openxmlformats.org/drawingml/2006/table">
            <a:tbl>
              <a:tblPr firstRow="1" bandRow="1">
                <a:tableStyleId>{5940675A-B579-460E-94D1-54222C63F5DA}</a:tableStyleId>
              </a:tblPr>
              <a:tblGrid>
                <a:gridCol w="655431">
                  <a:extLst>
                    <a:ext uri="{9D8B030D-6E8A-4147-A177-3AD203B41FA5}">
                      <a16:colId xmlns:a16="http://schemas.microsoft.com/office/drawing/2014/main" val="3602143511"/>
                    </a:ext>
                  </a:extLst>
                </a:gridCol>
                <a:gridCol w="1762157">
                  <a:extLst>
                    <a:ext uri="{9D8B030D-6E8A-4147-A177-3AD203B41FA5}">
                      <a16:colId xmlns:a16="http://schemas.microsoft.com/office/drawing/2014/main" val="504543506"/>
                    </a:ext>
                  </a:extLst>
                </a:gridCol>
                <a:gridCol w="1762157">
                  <a:extLst>
                    <a:ext uri="{9D8B030D-6E8A-4147-A177-3AD203B41FA5}">
                      <a16:colId xmlns:a16="http://schemas.microsoft.com/office/drawing/2014/main" val="3143942469"/>
                    </a:ext>
                  </a:extLst>
                </a:gridCol>
                <a:gridCol w="1762157">
                  <a:extLst>
                    <a:ext uri="{9D8B030D-6E8A-4147-A177-3AD203B41FA5}">
                      <a16:colId xmlns:a16="http://schemas.microsoft.com/office/drawing/2014/main" val="1760549866"/>
                    </a:ext>
                  </a:extLst>
                </a:gridCol>
                <a:gridCol w="1762157">
                  <a:extLst>
                    <a:ext uri="{9D8B030D-6E8A-4147-A177-3AD203B41FA5}">
                      <a16:colId xmlns:a16="http://schemas.microsoft.com/office/drawing/2014/main" val="1740811334"/>
                    </a:ext>
                  </a:extLst>
                </a:gridCol>
                <a:gridCol w="1762157">
                  <a:extLst>
                    <a:ext uri="{9D8B030D-6E8A-4147-A177-3AD203B41FA5}">
                      <a16:colId xmlns:a16="http://schemas.microsoft.com/office/drawing/2014/main" val="1964380452"/>
                    </a:ext>
                  </a:extLst>
                </a:gridCol>
                <a:gridCol w="1762157">
                  <a:extLst>
                    <a:ext uri="{9D8B030D-6E8A-4147-A177-3AD203B41FA5}">
                      <a16:colId xmlns:a16="http://schemas.microsoft.com/office/drawing/2014/main" val="4253745486"/>
                    </a:ext>
                  </a:extLst>
                </a:gridCol>
              </a:tblGrid>
              <a:tr h="596433">
                <a:tc rowSpan="5">
                  <a:txBody>
                    <a:bodyPr/>
                    <a:lstStyle/>
                    <a:p>
                      <a:pPr algn="ctr"/>
                      <a:r>
                        <a:rPr lang="en-GB" sz="1600" b="1" dirty="0"/>
                        <a:t>PRIORITY ACTIONS</a:t>
                      </a:r>
                    </a:p>
                  </a:txBody>
                  <a:tcPr vert="vert270">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Promote </a:t>
                      </a:r>
                      <a:r>
                        <a:rPr lang="en-GB" sz="1200" b="1" dirty="0">
                          <a:solidFill>
                            <a:schemeClr val="tx1"/>
                          </a:solidFill>
                        </a:rPr>
                        <a:t>Accelerate training scheme</a:t>
                      </a:r>
                      <a:r>
                        <a:rPr lang="en-GB" sz="1200" dirty="0">
                          <a:solidFill>
                            <a:schemeClr val="tx1"/>
                          </a:solidFill>
                        </a:rPr>
                        <a:t> for businesses</a:t>
                      </a:r>
                      <a:endParaRPr lang="en-GB" sz="1200" dirty="0">
                        <a:solidFill>
                          <a:schemeClr val="tx1"/>
                        </a:solidFill>
                        <a:cs typeface="Calibri"/>
                      </a:endParaRPr>
                    </a:p>
                    <a:p>
                      <a:r>
                        <a:rPr lang="en-GB" sz="1200" dirty="0"/>
                        <a:t>I|G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Develop outline </a:t>
                      </a:r>
                      <a:r>
                        <a:rPr lang="en-GB" sz="1200" b="1" dirty="0">
                          <a:solidFill>
                            <a:schemeClr val="tx1"/>
                          </a:solidFill>
                        </a:rPr>
                        <a:t>Plan for Culture &amp; Creative</a:t>
                      </a:r>
                    </a:p>
                    <a:p>
                      <a:endParaRPr lang="en-GB" sz="1200" dirty="0"/>
                    </a:p>
                    <a:p>
                      <a:r>
                        <a:rPr lang="en-GB" sz="1200" dirty="0"/>
                        <a:t>H|SI|I|G</a:t>
                      </a:r>
                    </a:p>
                  </a:txBody>
                  <a:tcPr/>
                </a:tc>
                <a:tc>
                  <a:txBody>
                    <a:bodyPr/>
                    <a:lstStyle/>
                    <a:p>
                      <a:r>
                        <a:rPr lang="en-GB" sz="1200" dirty="0"/>
                        <a:t>Launch </a:t>
                      </a:r>
                      <a:r>
                        <a:rPr lang="en-GB" sz="1200" b="1" dirty="0"/>
                        <a:t>‘September Guarantee’</a:t>
                      </a:r>
                      <a:r>
                        <a:rPr lang="en-GB" sz="1200" dirty="0"/>
                        <a:t> for Year 13 students in Chester &amp; Ellesmere Port</a:t>
                      </a:r>
                    </a:p>
                    <a:p>
                      <a:r>
                        <a:rPr lang="en-GB" sz="1200" dirty="0"/>
                        <a:t>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Finalise approvals etc for </a:t>
                      </a:r>
                      <a:r>
                        <a:rPr lang="en-GB" sz="1200" b="1" dirty="0">
                          <a:solidFill>
                            <a:schemeClr val="tx1"/>
                          </a:solidFill>
                        </a:rPr>
                        <a:t>Getting Building Programme </a:t>
                      </a:r>
                      <a:r>
                        <a:rPr lang="en-GB" sz="1200" dirty="0">
                          <a:solidFill>
                            <a:schemeClr val="tx1"/>
                          </a:solidFill>
                        </a:rPr>
                        <a:t>projects</a:t>
                      </a:r>
                    </a:p>
                    <a:p>
                      <a:endParaRPr lang="en-GB" sz="1200" dirty="0"/>
                    </a:p>
                    <a:p>
                      <a:r>
                        <a:rPr lang="en-GB" sz="1200" dirty="0"/>
                        <a:t>S|I|G</a:t>
                      </a:r>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816710346"/>
                  </a:ext>
                </a:extLst>
              </a:tr>
              <a:tr h="596433">
                <a:tc vMerge="1">
                  <a:txBody>
                    <a:bodyPr/>
                    <a:lstStyle/>
                    <a:p>
                      <a:endParaRPr lang="en-GB" sz="1200"/>
                    </a:p>
                  </a:txBody>
                  <a:tcPr/>
                </a:tc>
                <a:tc>
                  <a:txBody>
                    <a:bodyPr/>
                    <a:lstStyle/>
                    <a:p>
                      <a:endParaRPr lang="en-GB" sz="1200" dirty="0"/>
                    </a:p>
                  </a:txBody>
                  <a:tcPr/>
                </a:tc>
                <a:tc>
                  <a:txBody>
                    <a:bodyPr/>
                    <a:lstStyle/>
                    <a:p>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Planning for end of EU Exit Transition Period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Review </a:t>
                      </a:r>
                      <a:r>
                        <a:rPr lang="en-GB" sz="1200" b="1" dirty="0"/>
                        <a:t>support for start ups</a:t>
                      </a:r>
                    </a:p>
                    <a:p>
                      <a:endParaRPr lang="en-GB" sz="1200" dirty="0"/>
                    </a:p>
                    <a:p>
                      <a:r>
                        <a:rPr lang="en-GB" sz="1200" dirty="0"/>
                        <a:t>I|G</a:t>
                      </a:r>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1957799418"/>
                  </a:ext>
                </a:extLst>
              </a:tr>
              <a:tr h="596433">
                <a:tc vMerge="1">
                  <a:txBody>
                    <a:bodyPr/>
                    <a:lstStyle/>
                    <a:p>
                      <a:endParaRPr lang="en-GB" sz="1200" dirty="0"/>
                    </a:p>
                  </a:txBody>
                  <a:tcPr/>
                </a:tc>
                <a:tc>
                  <a:txBody>
                    <a:bodyPr/>
                    <a:lstStyle/>
                    <a:p>
                      <a:endParaRPr lang="en-GB" sz="1200" dirty="0"/>
                    </a:p>
                  </a:txBody>
                  <a:tcPr/>
                </a:tc>
                <a:tc>
                  <a:txBody>
                    <a:bodyPr/>
                    <a:lstStyle/>
                    <a:p>
                      <a:endParaRPr lang="en-GB" sz="1200" dirty="0"/>
                    </a:p>
                  </a:txBody>
                  <a:tcPr/>
                </a:tc>
                <a:tc>
                  <a:txBody>
                    <a:bodyPr/>
                    <a:lstStyle/>
                    <a:p>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rPr>
                        <a:t>Finalise </a:t>
                      </a:r>
                      <a:r>
                        <a:rPr lang="en-GB" sz="1200" b="1" dirty="0">
                          <a:solidFill>
                            <a:schemeClr val="tx1"/>
                          </a:solidFill>
                        </a:rPr>
                        <a:t>Life Sciences Fund 2</a:t>
                      </a:r>
                    </a:p>
                    <a:p>
                      <a:endParaRPr lang="en-GB" sz="1200" dirty="0"/>
                    </a:p>
                    <a:p>
                      <a:r>
                        <a:rPr lang="en-GB" sz="1200" dirty="0"/>
                        <a:t>H|G</a:t>
                      </a:r>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822848670"/>
                  </a:ext>
                </a:extLst>
              </a:tr>
              <a:tr h="596433">
                <a:tc vMerge="1">
                  <a:txBody>
                    <a:bodyPr/>
                    <a:lstStyle/>
                    <a:p>
                      <a:endParaRPr lang="en-GB" sz="1200" dirty="0"/>
                    </a:p>
                  </a:txBody>
                  <a:tcPr/>
                </a:tc>
                <a:tc>
                  <a:txBody>
                    <a:bodyPr/>
                    <a:lstStyle/>
                    <a:p>
                      <a:endParaRPr lang="en-GB" sz="1200" dirty="0"/>
                    </a:p>
                  </a:txBody>
                  <a:tcPr/>
                </a:tc>
                <a:tc>
                  <a:txBody>
                    <a:bodyPr/>
                    <a:lstStyle/>
                    <a:p>
                      <a:endParaRPr lang="en-GB" sz="1200" dirty="0"/>
                    </a:p>
                  </a:txBody>
                  <a:tcPr/>
                </a:tc>
                <a:tc>
                  <a:txBody>
                    <a:bodyPr/>
                    <a:lstStyle/>
                    <a:p>
                      <a:endParaRPr lang="en-GB" sz="1200" dirty="0"/>
                    </a:p>
                  </a:txBody>
                  <a:tcPr/>
                </a:tc>
                <a:tc>
                  <a:txBody>
                    <a:bodyPr/>
                    <a:lstStyle/>
                    <a:p>
                      <a:r>
                        <a:rPr lang="en-GB" sz="1200" dirty="0"/>
                        <a:t>Develop an </a:t>
                      </a:r>
                      <a:r>
                        <a:rPr lang="en-GB" sz="1200" b="1" dirty="0"/>
                        <a:t>Export Strategy</a:t>
                      </a:r>
                    </a:p>
                    <a:p>
                      <a:endParaRPr lang="en-GB" sz="1200" dirty="0"/>
                    </a:p>
                    <a:p>
                      <a:r>
                        <a:rPr lang="en-GB" sz="1200" dirty="0"/>
                        <a:t>G</a:t>
                      </a:r>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382873703"/>
                  </a:ext>
                </a:extLst>
              </a:tr>
              <a:tr h="596433">
                <a:tc vMerge="1">
                  <a:txBody>
                    <a:bodyPr/>
                    <a:lstStyle/>
                    <a:p>
                      <a:endParaRPr lang="en-GB" sz="1200" dirty="0"/>
                    </a:p>
                  </a:txBody>
                  <a:tcPr/>
                </a:tc>
                <a:tc>
                  <a:txBody>
                    <a:bodyPr/>
                    <a:lstStyle/>
                    <a:p>
                      <a:endParaRPr lang="en-GB" sz="1200" dirty="0"/>
                    </a:p>
                  </a:txBody>
                  <a:tcPr/>
                </a:tc>
                <a:tc>
                  <a:txBody>
                    <a:bodyPr/>
                    <a:lstStyle/>
                    <a:p>
                      <a:endParaRPr lang="en-GB" sz="1200" dirty="0"/>
                    </a:p>
                  </a:txBody>
                  <a:tcPr/>
                </a:tc>
                <a:tc>
                  <a:txBody>
                    <a:bodyPr/>
                    <a:lstStyle/>
                    <a:p>
                      <a:endParaRPr lang="en-GB" sz="1200" dirty="0"/>
                    </a:p>
                  </a:txBody>
                  <a:tcPr/>
                </a:tc>
                <a:tc>
                  <a:txBody>
                    <a:bodyPr/>
                    <a:lstStyle/>
                    <a:p>
                      <a:endParaRPr lang="en-GB" sz="1200" dirty="0">
                        <a:highlight>
                          <a:srgbClr val="FFFF00"/>
                        </a:highlight>
                      </a:endParaRPr>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4093145702"/>
                  </a:ext>
                </a:extLst>
              </a:tr>
            </a:tbl>
          </a:graphicData>
        </a:graphic>
      </p:graphicFrame>
      <p:graphicFrame>
        <p:nvGraphicFramePr>
          <p:cNvPr id="5" name="Table 4">
            <a:extLst>
              <a:ext uri="{FF2B5EF4-FFF2-40B4-BE49-F238E27FC236}">
                <a16:creationId xmlns:a16="http://schemas.microsoft.com/office/drawing/2014/main" id="{35DC708B-7802-429B-AA55-A682320A5252}"/>
              </a:ext>
            </a:extLst>
          </p:cNvPr>
          <p:cNvGraphicFramePr>
            <a:graphicFrameLocks/>
          </p:cNvGraphicFramePr>
          <p:nvPr>
            <p:extLst>
              <p:ext uri="{D42A27DB-BD31-4B8C-83A1-F6EECF244321}">
                <p14:modId xmlns:p14="http://schemas.microsoft.com/office/powerpoint/2010/main" val="805048033"/>
              </p:ext>
            </p:extLst>
          </p:nvPr>
        </p:nvGraphicFramePr>
        <p:xfrm>
          <a:off x="346446" y="433201"/>
          <a:ext cx="11228375" cy="1468120"/>
        </p:xfrm>
        <a:graphic>
          <a:graphicData uri="http://schemas.openxmlformats.org/drawingml/2006/table">
            <a:tbl>
              <a:tblPr firstRow="1" bandRow="1">
                <a:tableStyleId>{5940675A-B579-460E-94D1-54222C63F5DA}</a:tableStyleId>
              </a:tblPr>
              <a:tblGrid>
                <a:gridCol w="580277">
                  <a:extLst>
                    <a:ext uri="{9D8B030D-6E8A-4147-A177-3AD203B41FA5}">
                      <a16:colId xmlns:a16="http://schemas.microsoft.com/office/drawing/2014/main" val="3602143511"/>
                    </a:ext>
                  </a:extLst>
                </a:gridCol>
                <a:gridCol w="1774683">
                  <a:extLst>
                    <a:ext uri="{9D8B030D-6E8A-4147-A177-3AD203B41FA5}">
                      <a16:colId xmlns:a16="http://schemas.microsoft.com/office/drawing/2014/main" val="504543506"/>
                    </a:ext>
                  </a:extLst>
                </a:gridCol>
                <a:gridCol w="1774683">
                  <a:extLst>
                    <a:ext uri="{9D8B030D-6E8A-4147-A177-3AD203B41FA5}">
                      <a16:colId xmlns:a16="http://schemas.microsoft.com/office/drawing/2014/main" val="3143942469"/>
                    </a:ext>
                  </a:extLst>
                </a:gridCol>
                <a:gridCol w="1774683">
                  <a:extLst>
                    <a:ext uri="{9D8B030D-6E8A-4147-A177-3AD203B41FA5}">
                      <a16:colId xmlns:a16="http://schemas.microsoft.com/office/drawing/2014/main" val="1760549866"/>
                    </a:ext>
                  </a:extLst>
                </a:gridCol>
                <a:gridCol w="1774683">
                  <a:extLst>
                    <a:ext uri="{9D8B030D-6E8A-4147-A177-3AD203B41FA5}">
                      <a16:colId xmlns:a16="http://schemas.microsoft.com/office/drawing/2014/main" val="1740811334"/>
                    </a:ext>
                  </a:extLst>
                </a:gridCol>
                <a:gridCol w="1774683">
                  <a:extLst>
                    <a:ext uri="{9D8B030D-6E8A-4147-A177-3AD203B41FA5}">
                      <a16:colId xmlns:a16="http://schemas.microsoft.com/office/drawing/2014/main" val="1964380452"/>
                    </a:ext>
                  </a:extLst>
                </a:gridCol>
                <a:gridCol w="1774683">
                  <a:extLst>
                    <a:ext uri="{9D8B030D-6E8A-4147-A177-3AD203B41FA5}">
                      <a16:colId xmlns:a16="http://schemas.microsoft.com/office/drawing/2014/main" val="4253745486"/>
                    </a:ext>
                  </a:extLst>
                </a:gridCol>
              </a:tblGrid>
              <a:tr h="370840">
                <a:tc rowSpan="2">
                  <a:txBody>
                    <a:bodyPr/>
                    <a:lstStyle/>
                    <a:p>
                      <a:pPr algn="ctr"/>
                      <a:r>
                        <a:rPr lang="en-GB" sz="1600" b="1" dirty="0"/>
                        <a:t>DIARY MARKERS</a:t>
                      </a:r>
                      <a:endParaRPr lang="en-GB" b="1" dirty="0"/>
                    </a:p>
                  </a:txBody>
                  <a:tcPr vert="vert270">
                    <a:solidFill>
                      <a:schemeClr val="accent1">
                        <a:lumMod val="40000"/>
                        <a:lumOff val="60000"/>
                      </a:schemeClr>
                    </a:solidFill>
                  </a:tcPr>
                </a:tc>
                <a:tc>
                  <a:txBody>
                    <a:bodyPr/>
                    <a:lstStyle/>
                    <a:p>
                      <a:pPr algn="ctr"/>
                      <a:r>
                        <a:rPr lang="en-GB" sz="1600" b="1" dirty="0"/>
                        <a:t>July</a:t>
                      </a:r>
                    </a:p>
                  </a:txBody>
                  <a:tcPr>
                    <a:solidFill>
                      <a:schemeClr val="accent1">
                        <a:lumMod val="40000"/>
                        <a:lumOff val="60000"/>
                      </a:schemeClr>
                    </a:solidFill>
                  </a:tcPr>
                </a:tc>
                <a:tc>
                  <a:txBody>
                    <a:bodyPr/>
                    <a:lstStyle/>
                    <a:p>
                      <a:pPr algn="ctr"/>
                      <a:r>
                        <a:rPr lang="en-GB" sz="1600" b="1" dirty="0"/>
                        <a:t>August</a:t>
                      </a:r>
                    </a:p>
                  </a:txBody>
                  <a:tcPr>
                    <a:solidFill>
                      <a:schemeClr val="accent1">
                        <a:lumMod val="40000"/>
                        <a:lumOff val="60000"/>
                      </a:schemeClr>
                    </a:solidFill>
                  </a:tcPr>
                </a:tc>
                <a:tc>
                  <a:txBody>
                    <a:bodyPr/>
                    <a:lstStyle/>
                    <a:p>
                      <a:pPr algn="ctr"/>
                      <a:r>
                        <a:rPr lang="en-GB" sz="1600" b="1" dirty="0"/>
                        <a:t>September</a:t>
                      </a:r>
                    </a:p>
                  </a:txBody>
                  <a:tcPr>
                    <a:solidFill>
                      <a:schemeClr val="accent1">
                        <a:lumMod val="40000"/>
                        <a:lumOff val="60000"/>
                      </a:schemeClr>
                    </a:solidFill>
                  </a:tcPr>
                </a:tc>
                <a:tc>
                  <a:txBody>
                    <a:bodyPr/>
                    <a:lstStyle/>
                    <a:p>
                      <a:pPr algn="ctr"/>
                      <a:r>
                        <a:rPr lang="en-GB" sz="1600" b="1" dirty="0"/>
                        <a:t>October</a:t>
                      </a:r>
                    </a:p>
                  </a:txBody>
                  <a:tcPr>
                    <a:solidFill>
                      <a:schemeClr val="accent1">
                        <a:lumMod val="40000"/>
                        <a:lumOff val="60000"/>
                      </a:schemeClr>
                    </a:solidFill>
                  </a:tcPr>
                </a:tc>
                <a:tc>
                  <a:txBody>
                    <a:bodyPr/>
                    <a:lstStyle/>
                    <a:p>
                      <a:pPr algn="ctr"/>
                      <a:r>
                        <a:rPr lang="en-GB" sz="1600" b="1" dirty="0"/>
                        <a:t>November</a:t>
                      </a:r>
                    </a:p>
                  </a:txBody>
                  <a:tcPr>
                    <a:solidFill>
                      <a:schemeClr val="accent1">
                        <a:lumMod val="40000"/>
                        <a:lumOff val="60000"/>
                      </a:schemeClr>
                    </a:solidFill>
                  </a:tcPr>
                </a:tc>
                <a:tc>
                  <a:txBody>
                    <a:bodyPr/>
                    <a:lstStyle/>
                    <a:p>
                      <a:pPr algn="ctr"/>
                      <a:r>
                        <a:rPr lang="en-GB" sz="1600" b="1" dirty="0"/>
                        <a:t>December</a:t>
                      </a:r>
                    </a:p>
                  </a:txBody>
                  <a:tcPr>
                    <a:solidFill>
                      <a:schemeClr val="accent1">
                        <a:lumMod val="40000"/>
                        <a:lumOff val="60000"/>
                      </a:schemeClr>
                    </a:solidFill>
                  </a:tcPr>
                </a:tc>
                <a:extLst>
                  <a:ext uri="{0D108BD9-81ED-4DB2-BD59-A6C34878D82A}">
                    <a16:rowId xmlns:a16="http://schemas.microsoft.com/office/drawing/2014/main" val="816710346"/>
                  </a:ext>
                </a:extLst>
              </a:tr>
              <a:tr h="370840">
                <a:tc vMerge="1">
                  <a:txBody>
                    <a:bodyPr/>
                    <a:lstStyle/>
                    <a:p>
                      <a:endParaRPr lang="en-GB" dirty="0"/>
                    </a:p>
                  </a:txBody>
                  <a:tcPr/>
                </a:tc>
                <a:tc>
                  <a:txBody>
                    <a:bodyPr/>
                    <a:lstStyle/>
                    <a:p>
                      <a:endParaRPr lang="en-GB" dirty="0"/>
                    </a:p>
                  </a:txBody>
                  <a:tcPr>
                    <a:solidFill>
                      <a:schemeClr val="accent1">
                        <a:lumMod val="20000"/>
                        <a:lumOff val="80000"/>
                      </a:schemeClr>
                    </a:solidFill>
                  </a:tcPr>
                </a:tc>
                <a:tc>
                  <a:txBody>
                    <a:bodyPr/>
                    <a:lstStyle/>
                    <a:p>
                      <a:endParaRPr lang="en-GB" dirty="0"/>
                    </a:p>
                  </a:txBody>
                  <a:tcPr>
                    <a:solidFill>
                      <a:schemeClr val="accent1">
                        <a:lumMod val="20000"/>
                        <a:lumOff val="80000"/>
                      </a:schemeClr>
                    </a:solidFill>
                  </a:tcPr>
                </a:tc>
                <a:tc>
                  <a:txBody>
                    <a:bodyPr/>
                    <a:lstStyle/>
                    <a:p>
                      <a:pPr marL="171450" indent="-171450" algn="l">
                        <a:buFont typeface="Arial" panose="020B0604020202020204" pitchFamily="34" charset="0"/>
                        <a:buChar char="•"/>
                      </a:pPr>
                      <a:r>
                        <a:rPr lang="en-GB" sz="1200" dirty="0"/>
                        <a:t>Party conference season</a:t>
                      </a:r>
                    </a:p>
                    <a:p>
                      <a:pPr marL="171450" indent="-171450" algn="l">
                        <a:buFont typeface="Arial" panose="020B0604020202020204" pitchFamily="34" charset="0"/>
                        <a:buChar char="•"/>
                      </a:pPr>
                      <a:endParaRPr lang="en-GB" sz="1200" dirty="0"/>
                    </a:p>
                    <a:p>
                      <a:pPr marL="171450" indent="-171450" algn="l">
                        <a:buFont typeface="Arial" panose="020B0604020202020204" pitchFamily="34" charset="0"/>
                        <a:buChar char="•"/>
                      </a:pPr>
                      <a:r>
                        <a:rPr lang="en-GB" sz="1200" dirty="0"/>
                        <a:t>LEP AGM</a:t>
                      </a:r>
                    </a:p>
                    <a:p>
                      <a:endParaRPr lang="en-GB" dirty="0"/>
                    </a:p>
                  </a:txBody>
                  <a:tcPr>
                    <a:solidFill>
                      <a:schemeClr val="accent1">
                        <a:lumMod val="20000"/>
                        <a:lumOff val="80000"/>
                      </a:schemeClr>
                    </a:solidFill>
                  </a:tcPr>
                </a:tc>
                <a:tc>
                  <a:txBody>
                    <a:bodyPr/>
                    <a:lstStyle/>
                    <a:p>
                      <a:pPr marL="171450" indent="-171450" algn="l">
                        <a:buFont typeface="Arial" panose="020B0604020202020204" pitchFamily="34" charset="0"/>
                        <a:buChar char="•"/>
                      </a:pPr>
                      <a:r>
                        <a:rPr lang="en-GB" sz="1200" dirty="0"/>
                        <a:t>Energy White Paper?</a:t>
                      </a:r>
                    </a:p>
                    <a:p>
                      <a:pPr marL="171450" indent="-171450" algn="l">
                        <a:buFont typeface="Arial" panose="020B0604020202020204" pitchFamily="34" charset="0"/>
                        <a:buChar char="•"/>
                      </a:pPr>
                      <a:r>
                        <a:rPr lang="en-GB" sz="1200" dirty="0"/>
                        <a:t>Freeports Comp Launch?</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Devo &amp; Recovery White Paper</a:t>
                      </a:r>
                    </a:p>
                  </a:txBody>
                  <a:tcPr>
                    <a:solidFill>
                      <a:schemeClr val="accent1">
                        <a:lumMod val="20000"/>
                        <a:lumOff val="80000"/>
                      </a:schemeClr>
                    </a:solidFill>
                  </a:tcPr>
                </a:tc>
                <a:tc>
                  <a:txBody>
                    <a:bodyPr/>
                    <a:lstStyle/>
                    <a:p>
                      <a:endParaRPr lang="en-GB" dirty="0"/>
                    </a:p>
                  </a:txBody>
                  <a:tcPr>
                    <a:solidFill>
                      <a:schemeClr val="accent1">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prstClr val="black"/>
                          </a:solidFill>
                          <a:effectLst/>
                          <a:uLnTx/>
                          <a:uFillTx/>
                          <a:latin typeface="+mn-lt"/>
                          <a:ea typeface="+mn-ea"/>
                          <a:cs typeface="+mn-cs"/>
                        </a:rPr>
                        <a:t>Budget / CSR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prstClr val="black"/>
                          </a:solidFill>
                          <a:effectLst/>
                          <a:uLnTx/>
                          <a:uFillTx/>
                          <a:latin typeface="+mn-lt"/>
                          <a:ea typeface="+mn-ea"/>
                          <a:cs typeface="+mn-cs"/>
                        </a:rPr>
                        <a:t>End of Brexit Transition Period</a:t>
                      </a:r>
                    </a:p>
                    <a:p>
                      <a:endParaRPr lang="en-GB" dirty="0"/>
                    </a:p>
                  </a:txBody>
                  <a:tcPr>
                    <a:solidFill>
                      <a:schemeClr val="accent1">
                        <a:lumMod val="20000"/>
                        <a:lumOff val="80000"/>
                      </a:schemeClr>
                    </a:solidFill>
                  </a:tcPr>
                </a:tc>
                <a:extLst>
                  <a:ext uri="{0D108BD9-81ED-4DB2-BD59-A6C34878D82A}">
                    <a16:rowId xmlns:a16="http://schemas.microsoft.com/office/drawing/2014/main" val="1957799418"/>
                  </a:ext>
                </a:extLst>
              </a:tr>
            </a:tbl>
          </a:graphicData>
        </a:graphic>
      </p:graphicFrame>
    </p:spTree>
    <p:extLst>
      <p:ext uri="{BB962C8B-B14F-4D97-AF65-F5344CB8AC3E}">
        <p14:creationId xmlns:p14="http://schemas.microsoft.com/office/powerpoint/2010/main" val="1438507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6A208630-CDD7-4712-BCB3-72AC7E0AF8AC}"/>
              </a:ext>
            </a:extLst>
          </p:cNvPr>
          <p:cNvGraphicFramePr>
            <a:graphicFrameLocks noGrp="1"/>
          </p:cNvGraphicFramePr>
          <p:nvPr>
            <p:ph idx="1"/>
            <p:extLst>
              <p:ext uri="{D42A27DB-BD31-4B8C-83A1-F6EECF244321}">
                <p14:modId xmlns:p14="http://schemas.microsoft.com/office/powerpoint/2010/main" val="2761105586"/>
              </p:ext>
            </p:extLst>
          </p:nvPr>
        </p:nvGraphicFramePr>
        <p:xfrm>
          <a:off x="584989" y="2055980"/>
          <a:ext cx="10972801" cy="3661746"/>
        </p:xfrm>
        <a:graphic>
          <a:graphicData uri="http://schemas.openxmlformats.org/drawingml/2006/table">
            <a:tbl>
              <a:tblPr firstRow="1" bandRow="1">
                <a:tableStyleId>{5940675A-B579-460E-94D1-54222C63F5DA}</a:tableStyleId>
              </a:tblPr>
              <a:tblGrid>
                <a:gridCol w="640513">
                  <a:extLst>
                    <a:ext uri="{9D8B030D-6E8A-4147-A177-3AD203B41FA5}">
                      <a16:colId xmlns:a16="http://schemas.microsoft.com/office/drawing/2014/main" val="3602143511"/>
                    </a:ext>
                  </a:extLst>
                </a:gridCol>
                <a:gridCol w="1722048">
                  <a:extLst>
                    <a:ext uri="{9D8B030D-6E8A-4147-A177-3AD203B41FA5}">
                      <a16:colId xmlns:a16="http://schemas.microsoft.com/office/drawing/2014/main" val="504543506"/>
                    </a:ext>
                  </a:extLst>
                </a:gridCol>
                <a:gridCol w="1722048">
                  <a:extLst>
                    <a:ext uri="{9D8B030D-6E8A-4147-A177-3AD203B41FA5}">
                      <a16:colId xmlns:a16="http://schemas.microsoft.com/office/drawing/2014/main" val="3143942469"/>
                    </a:ext>
                  </a:extLst>
                </a:gridCol>
                <a:gridCol w="1722048">
                  <a:extLst>
                    <a:ext uri="{9D8B030D-6E8A-4147-A177-3AD203B41FA5}">
                      <a16:colId xmlns:a16="http://schemas.microsoft.com/office/drawing/2014/main" val="1760549866"/>
                    </a:ext>
                  </a:extLst>
                </a:gridCol>
                <a:gridCol w="1722048">
                  <a:extLst>
                    <a:ext uri="{9D8B030D-6E8A-4147-A177-3AD203B41FA5}">
                      <a16:colId xmlns:a16="http://schemas.microsoft.com/office/drawing/2014/main" val="1740811334"/>
                    </a:ext>
                  </a:extLst>
                </a:gridCol>
                <a:gridCol w="1722048">
                  <a:extLst>
                    <a:ext uri="{9D8B030D-6E8A-4147-A177-3AD203B41FA5}">
                      <a16:colId xmlns:a16="http://schemas.microsoft.com/office/drawing/2014/main" val="1964380452"/>
                    </a:ext>
                  </a:extLst>
                </a:gridCol>
                <a:gridCol w="1722048">
                  <a:extLst>
                    <a:ext uri="{9D8B030D-6E8A-4147-A177-3AD203B41FA5}">
                      <a16:colId xmlns:a16="http://schemas.microsoft.com/office/drawing/2014/main" val="4253745486"/>
                    </a:ext>
                  </a:extLst>
                </a:gridCol>
              </a:tblGrid>
              <a:tr h="596433">
                <a:tc rowSpan="5">
                  <a:txBody>
                    <a:bodyPr/>
                    <a:lstStyle/>
                    <a:p>
                      <a:pPr algn="ctr"/>
                      <a:r>
                        <a:rPr lang="en-GB" sz="1600" b="1" dirty="0"/>
                        <a:t>PRIORITY MESSAGES</a:t>
                      </a:r>
                    </a:p>
                  </a:txBody>
                  <a:tcPr vert="vert270">
                    <a:solidFill>
                      <a:schemeClr val="accent1">
                        <a:lumMod val="40000"/>
                        <a:lumOff val="60000"/>
                      </a:schemeClr>
                    </a:solidFill>
                  </a:tcPr>
                </a:tc>
                <a:tc>
                  <a:txBody>
                    <a:bodyPr/>
                    <a:lstStyle/>
                    <a:p>
                      <a:pPr marL="0" marR="0" lvl="0" indent="0" algn="l" rtl="0" eaLnBrk="1" fontAlgn="auto" latinLnBrk="0" hangingPunct="1">
                        <a:lnSpc>
                          <a:spcPct val="100000"/>
                        </a:lnSpc>
                        <a:spcBef>
                          <a:spcPts val="0"/>
                        </a:spcBef>
                        <a:spcAft>
                          <a:spcPts val="0"/>
                        </a:spcAft>
                        <a:buFontTx/>
                        <a:buNone/>
                      </a:pPr>
                      <a:r>
                        <a:rPr lang="en-GB" sz="1200" dirty="0">
                          <a:solidFill>
                            <a:schemeClr val="tx1"/>
                          </a:solidFill>
                          <a:cs typeface="Calibri"/>
                        </a:rPr>
                        <a:t>Promote reopening. 'Simple pleasures' and 'Your Cheshire' campaigns</a:t>
                      </a:r>
                    </a:p>
                    <a:p>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cs typeface="Calibri"/>
                        </a:rPr>
                        <a:t>Scale up regional visitor economy messages</a:t>
                      </a:r>
                      <a:endParaRPr lang="en-GB" sz="1200" dirty="0">
                        <a:solidFill>
                          <a:schemeClr val="tx1"/>
                        </a:solidFill>
                      </a:endParaRPr>
                    </a:p>
                    <a:p>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cs typeface="Calibri"/>
                        </a:rPr>
                        <a:t>Joint statement on vision for economic recovery</a:t>
                      </a:r>
                    </a:p>
                    <a:p>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cs typeface="Calibri"/>
                        </a:rPr>
                        <a:t>Press and paid-for advertising on visitor economy?</a:t>
                      </a:r>
                      <a:endParaRPr lang="en-US" sz="1800" dirty="0">
                        <a:solidFill>
                          <a:schemeClr val="tx1"/>
                        </a:solidFill>
                      </a:endParaRPr>
                    </a:p>
                    <a:p>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cs typeface="Calibri"/>
                        </a:rPr>
                        <a:t>Cheshire and Warrington – UK centre for clean and sustainable growth</a:t>
                      </a:r>
                    </a:p>
                    <a:p>
                      <a:endParaRPr lang="en-GB" sz="1200" dirty="0"/>
                    </a:p>
                  </a:txBody>
                  <a:tcPr/>
                </a:tc>
                <a:tc>
                  <a:txBody>
                    <a:bodyPr/>
                    <a:lstStyle/>
                    <a:p>
                      <a:r>
                        <a:rPr lang="en-GB" sz="1200" dirty="0"/>
                        <a:t>Visitor economy and independent business messages for Christmas</a:t>
                      </a:r>
                    </a:p>
                  </a:txBody>
                  <a:tcPr/>
                </a:tc>
                <a:extLst>
                  <a:ext uri="{0D108BD9-81ED-4DB2-BD59-A6C34878D82A}">
                    <a16:rowId xmlns:a16="http://schemas.microsoft.com/office/drawing/2014/main" val="816710346"/>
                  </a:ext>
                </a:extLst>
              </a:tr>
              <a:tr h="596433">
                <a:tc vMerge="1">
                  <a:txBody>
                    <a:bodyPr/>
                    <a:lstStyle/>
                    <a:p>
                      <a:endParaRPr lang="en-GB" sz="12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cs typeface="Calibri"/>
                        </a:rPr>
                        <a:t>Promoting inclusion through Computers for Schools.</a:t>
                      </a:r>
                    </a:p>
                    <a:p>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cs typeface="Calibri"/>
                        </a:rPr>
                        <a:t>Engaging business on a plan for recovery, jobs and growth</a:t>
                      </a:r>
                    </a:p>
                    <a:p>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cs typeface="Calibri"/>
                        </a:rPr>
                        <a:t>Launch new schemes - £15.5m investment from HMG</a:t>
                      </a:r>
                      <a:endParaRPr lang="en-US" sz="1800" dirty="0">
                        <a:solidFill>
                          <a:schemeClr val="tx1"/>
                        </a:solidFill>
                      </a:endParaRPr>
                    </a:p>
                    <a:p>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cs typeface="Calibri"/>
                        </a:rPr>
                        <a:t>Healthy – LEP promotion of winter flu jabs?</a:t>
                      </a:r>
                    </a:p>
                    <a:p>
                      <a:endParaRPr lang="en-GB" sz="1200" dirty="0"/>
                    </a:p>
                  </a:txBody>
                  <a:tcPr/>
                </a:tc>
                <a:tc>
                  <a:txBody>
                    <a:bodyPr/>
                    <a:lstStyle/>
                    <a:p>
                      <a:r>
                        <a:rPr lang="en-GB" sz="1200" dirty="0"/>
                        <a:t>Supporting business through recovery and post-transition</a:t>
                      </a:r>
                    </a:p>
                  </a:txBody>
                  <a:tcPr/>
                </a:tc>
                <a:tc>
                  <a:txBody>
                    <a:bodyPr/>
                    <a:lstStyle/>
                    <a:p>
                      <a:endParaRPr lang="en-GB" sz="1200" dirty="0"/>
                    </a:p>
                  </a:txBody>
                  <a:tcPr/>
                </a:tc>
                <a:extLst>
                  <a:ext uri="{0D108BD9-81ED-4DB2-BD59-A6C34878D82A}">
                    <a16:rowId xmlns:a16="http://schemas.microsoft.com/office/drawing/2014/main" val="1957799418"/>
                  </a:ext>
                </a:extLst>
              </a:tr>
              <a:tr h="596433">
                <a:tc vMerge="1">
                  <a:txBody>
                    <a:bodyPr/>
                    <a:lstStyle/>
                    <a:p>
                      <a:endParaRPr lang="en-GB" sz="1200" dirty="0"/>
                    </a:p>
                  </a:txBody>
                  <a:tcPr/>
                </a:tc>
                <a:tc>
                  <a:txBody>
                    <a:bodyPr/>
                    <a:lstStyle/>
                    <a:p>
                      <a:endParaRPr lang="en-GB" sz="1200" dirty="0"/>
                    </a:p>
                  </a:txBody>
                  <a:tcPr/>
                </a:tc>
                <a:tc>
                  <a:txBody>
                    <a:bodyPr/>
                    <a:lstStyle/>
                    <a:p>
                      <a:endParaRPr lang="en-GB" sz="1200" dirty="0"/>
                    </a:p>
                  </a:txBody>
                  <a:tcPr/>
                </a:tc>
                <a:tc>
                  <a:txBody>
                    <a:bodyPr/>
                    <a:lstStyle/>
                    <a:p>
                      <a:r>
                        <a:rPr lang="en-GB" sz="1200" dirty="0"/>
                        <a:t>‘September Guarantee’ – Chester &amp; Ellesmere Port</a:t>
                      </a:r>
                    </a:p>
                  </a:txBody>
                  <a:tcPr/>
                </a:tc>
                <a:tc>
                  <a:txBody>
                    <a:bodyPr/>
                    <a:lstStyle/>
                    <a:p>
                      <a:r>
                        <a:rPr lang="en-GB" sz="1200" dirty="0"/>
                        <a:t>Cheshire and Warrington – Open for Investment </a:t>
                      </a:r>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822848670"/>
                  </a:ext>
                </a:extLst>
              </a:tr>
              <a:tr h="596433">
                <a:tc vMerge="1">
                  <a:txBody>
                    <a:bodyPr/>
                    <a:lstStyle/>
                    <a:p>
                      <a:endParaRPr lang="en-GB" sz="1200" dirty="0"/>
                    </a:p>
                  </a:txBody>
                  <a:tcPr/>
                </a:tc>
                <a:tc>
                  <a:txBody>
                    <a:bodyPr/>
                    <a:lstStyle/>
                    <a:p>
                      <a:endParaRPr lang="en-GB" sz="1200" dirty="0"/>
                    </a:p>
                  </a:txBody>
                  <a:tcPr/>
                </a:tc>
                <a:tc>
                  <a:txBody>
                    <a:bodyPr/>
                    <a:lstStyle/>
                    <a:p>
                      <a:endParaRPr lang="en-GB" sz="1200" dirty="0"/>
                    </a:p>
                  </a:txBody>
                  <a:tcPr/>
                </a:tc>
                <a:tc>
                  <a:txBody>
                    <a:bodyPr/>
                    <a:lstStyle/>
                    <a:p>
                      <a:r>
                        <a:rPr lang="en-GB" sz="1200" dirty="0"/>
                        <a:t>CSR Submission</a:t>
                      </a:r>
                    </a:p>
                  </a:txBody>
                  <a:tcPr/>
                </a:tc>
                <a:tc>
                  <a:txBody>
                    <a:bodyPr/>
                    <a:lstStyle/>
                    <a:p>
                      <a:endParaRPr lang="en-GB" sz="1200" dirty="0"/>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382873703"/>
                  </a:ext>
                </a:extLst>
              </a:tr>
              <a:tr h="596433">
                <a:tc vMerge="1">
                  <a:txBody>
                    <a:bodyPr/>
                    <a:lstStyle/>
                    <a:p>
                      <a:endParaRPr lang="en-GB" sz="1200" dirty="0"/>
                    </a:p>
                  </a:txBody>
                  <a:tcPr/>
                </a:tc>
                <a:tc>
                  <a:txBody>
                    <a:bodyPr/>
                    <a:lstStyle/>
                    <a:p>
                      <a:endParaRPr lang="en-GB" sz="1200" dirty="0"/>
                    </a:p>
                  </a:txBody>
                  <a:tcPr/>
                </a:tc>
                <a:tc>
                  <a:txBody>
                    <a:bodyPr/>
                    <a:lstStyle/>
                    <a:p>
                      <a:endParaRPr lang="en-GB" sz="1200" dirty="0"/>
                    </a:p>
                  </a:txBody>
                  <a:tcPr/>
                </a:tc>
                <a:tc>
                  <a:txBody>
                    <a:bodyPr/>
                    <a:lstStyle/>
                    <a:p>
                      <a:endParaRPr lang="en-GB" sz="1200" dirty="0"/>
                    </a:p>
                  </a:txBody>
                  <a:tcPr/>
                </a:tc>
                <a:tc>
                  <a:txBody>
                    <a:bodyPr/>
                    <a:lstStyle/>
                    <a:p>
                      <a:endParaRPr lang="en-GB" sz="1200" dirty="0"/>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4093145702"/>
                  </a:ext>
                </a:extLst>
              </a:tr>
            </a:tbl>
          </a:graphicData>
        </a:graphic>
      </p:graphicFrame>
      <p:graphicFrame>
        <p:nvGraphicFramePr>
          <p:cNvPr id="5" name="Table 4">
            <a:extLst>
              <a:ext uri="{FF2B5EF4-FFF2-40B4-BE49-F238E27FC236}">
                <a16:creationId xmlns:a16="http://schemas.microsoft.com/office/drawing/2014/main" id="{35DC708B-7802-429B-AA55-A682320A5252}"/>
              </a:ext>
            </a:extLst>
          </p:cNvPr>
          <p:cNvGraphicFramePr>
            <a:graphicFrameLocks/>
          </p:cNvGraphicFramePr>
          <p:nvPr>
            <p:extLst>
              <p:ext uri="{D42A27DB-BD31-4B8C-83A1-F6EECF244321}">
                <p14:modId xmlns:p14="http://schemas.microsoft.com/office/powerpoint/2010/main" val="3898436364"/>
              </p:ext>
            </p:extLst>
          </p:nvPr>
        </p:nvGraphicFramePr>
        <p:xfrm>
          <a:off x="584988" y="406214"/>
          <a:ext cx="10972801" cy="1468120"/>
        </p:xfrm>
        <a:graphic>
          <a:graphicData uri="http://schemas.openxmlformats.org/drawingml/2006/table">
            <a:tbl>
              <a:tblPr firstRow="1" bandRow="1">
                <a:tableStyleId>{5940675A-B579-460E-94D1-54222C63F5DA}</a:tableStyleId>
              </a:tblPr>
              <a:tblGrid>
                <a:gridCol w="640513">
                  <a:extLst>
                    <a:ext uri="{9D8B030D-6E8A-4147-A177-3AD203B41FA5}">
                      <a16:colId xmlns:a16="http://schemas.microsoft.com/office/drawing/2014/main" val="3602143511"/>
                    </a:ext>
                  </a:extLst>
                </a:gridCol>
                <a:gridCol w="1722048">
                  <a:extLst>
                    <a:ext uri="{9D8B030D-6E8A-4147-A177-3AD203B41FA5}">
                      <a16:colId xmlns:a16="http://schemas.microsoft.com/office/drawing/2014/main" val="504543506"/>
                    </a:ext>
                  </a:extLst>
                </a:gridCol>
                <a:gridCol w="1722048">
                  <a:extLst>
                    <a:ext uri="{9D8B030D-6E8A-4147-A177-3AD203B41FA5}">
                      <a16:colId xmlns:a16="http://schemas.microsoft.com/office/drawing/2014/main" val="3143942469"/>
                    </a:ext>
                  </a:extLst>
                </a:gridCol>
                <a:gridCol w="1722048">
                  <a:extLst>
                    <a:ext uri="{9D8B030D-6E8A-4147-A177-3AD203B41FA5}">
                      <a16:colId xmlns:a16="http://schemas.microsoft.com/office/drawing/2014/main" val="1760549866"/>
                    </a:ext>
                  </a:extLst>
                </a:gridCol>
                <a:gridCol w="1722048">
                  <a:extLst>
                    <a:ext uri="{9D8B030D-6E8A-4147-A177-3AD203B41FA5}">
                      <a16:colId xmlns:a16="http://schemas.microsoft.com/office/drawing/2014/main" val="1740811334"/>
                    </a:ext>
                  </a:extLst>
                </a:gridCol>
                <a:gridCol w="1722048">
                  <a:extLst>
                    <a:ext uri="{9D8B030D-6E8A-4147-A177-3AD203B41FA5}">
                      <a16:colId xmlns:a16="http://schemas.microsoft.com/office/drawing/2014/main" val="1964380452"/>
                    </a:ext>
                  </a:extLst>
                </a:gridCol>
                <a:gridCol w="1722048">
                  <a:extLst>
                    <a:ext uri="{9D8B030D-6E8A-4147-A177-3AD203B41FA5}">
                      <a16:colId xmlns:a16="http://schemas.microsoft.com/office/drawing/2014/main" val="4253745486"/>
                    </a:ext>
                  </a:extLst>
                </a:gridCol>
              </a:tblGrid>
              <a:tr h="370840">
                <a:tc rowSpan="2">
                  <a:txBody>
                    <a:bodyPr/>
                    <a:lstStyle/>
                    <a:p>
                      <a:pPr algn="ctr"/>
                      <a:r>
                        <a:rPr lang="en-GB" sz="1600" b="1" dirty="0"/>
                        <a:t>POLICY MARKERS</a:t>
                      </a:r>
                      <a:endParaRPr lang="en-GB" b="1" dirty="0"/>
                    </a:p>
                  </a:txBody>
                  <a:tcPr vert="vert270">
                    <a:solidFill>
                      <a:schemeClr val="accent1">
                        <a:lumMod val="40000"/>
                        <a:lumOff val="60000"/>
                      </a:schemeClr>
                    </a:solidFill>
                  </a:tcPr>
                </a:tc>
                <a:tc>
                  <a:txBody>
                    <a:bodyPr/>
                    <a:lstStyle/>
                    <a:p>
                      <a:pPr algn="ctr"/>
                      <a:r>
                        <a:rPr lang="en-GB" sz="1600" b="1" dirty="0"/>
                        <a:t>July</a:t>
                      </a:r>
                    </a:p>
                  </a:txBody>
                  <a:tcPr>
                    <a:solidFill>
                      <a:schemeClr val="accent1">
                        <a:lumMod val="40000"/>
                        <a:lumOff val="60000"/>
                      </a:schemeClr>
                    </a:solidFill>
                  </a:tcPr>
                </a:tc>
                <a:tc>
                  <a:txBody>
                    <a:bodyPr/>
                    <a:lstStyle/>
                    <a:p>
                      <a:pPr algn="ctr"/>
                      <a:r>
                        <a:rPr lang="en-GB" sz="1600" b="1" dirty="0"/>
                        <a:t>August</a:t>
                      </a:r>
                    </a:p>
                  </a:txBody>
                  <a:tcPr>
                    <a:solidFill>
                      <a:schemeClr val="accent1">
                        <a:lumMod val="40000"/>
                        <a:lumOff val="60000"/>
                      </a:schemeClr>
                    </a:solidFill>
                  </a:tcPr>
                </a:tc>
                <a:tc>
                  <a:txBody>
                    <a:bodyPr/>
                    <a:lstStyle/>
                    <a:p>
                      <a:pPr algn="ctr"/>
                      <a:r>
                        <a:rPr lang="en-GB" sz="1600" b="1" dirty="0"/>
                        <a:t>September</a:t>
                      </a:r>
                    </a:p>
                  </a:txBody>
                  <a:tcPr>
                    <a:solidFill>
                      <a:schemeClr val="accent1">
                        <a:lumMod val="40000"/>
                        <a:lumOff val="60000"/>
                      </a:schemeClr>
                    </a:solidFill>
                  </a:tcPr>
                </a:tc>
                <a:tc>
                  <a:txBody>
                    <a:bodyPr/>
                    <a:lstStyle/>
                    <a:p>
                      <a:pPr algn="ctr"/>
                      <a:r>
                        <a:rPr lang="en-GB" sz="1600" b="1" dirty="0"/>
                        <a:t>October</a:t>
                      </a:r>
                    </a:p>
                  </a:txBody>
                  <a:tcPr>
                    <a:solidFill>
                      <a:schemeClr val="accent1">
                        <a:lumMod val="40000"/>
                        <a:lumOff val="60000"/>
                      </a:schemeClr>
                    </a:solidFill>
                  </a:tcPr>
                </a:tc>
                <a:tc>
                  <a:txBody>
                    <a:bodyPr/>
                    <a:lstStyle/>
                    <a:p>
                      <a:pPr algn="ctr"/>
                      <a:r>
                        <a:rPr lang="en-GB" sz="1600" b="1" dirty="0"/>
                        <a:t>November</a:t>
                      </a:r>
                    </a:p>
                  </a:txBody>
                  <a:tcPr>
                    <a:solidFill>
                      <a:schemeClr val="accent1">
                        <a:lumMod val="40000"/>
                        <a:lumOff val="60000"/>
                      </a:schemeClr>
                    </a:solidFill>
                  </a:tcPr>
                </a:tc>
                <a:tc>
                  <a:txBody>
                    <a:bodyPr/>
                    <a:lstStyle/>
                    <a:p>
                      <a:pPr algn="ctr"/>
                      <a:r>
                        <a:rPr lang="en-GB" sz="1600" b="1" dirty="0"/>
                        <a:t>December</a:t>
                      </a:r>
                    </a:p>
                  </a:txBody>
                  <a:tcPr>
                    <a:solidFill>
                      <a:schemeClr val="accent1">
                        <a:lumMod val="40000"/>
                        <a:lumOff val="60000"/>
                      </a:schemeClr>
                    </a:solidFill>
                  </a:tcPr>
                </a:tc>
                <a:extLst>
                  <a:ext uri="{0D108BD9-81ED-4DB2-BD59-A6C34878D82A}">
                    <a16:rowId xmlns:a16="http://schemas.microsoft.com/office/drawing/2014/main" val="816710346"/>
                  </a:ext>
                </a:extLst>
              </a:tr>
              <a:tr h="370840">
                <a:tc vMerge="1">
                  <a:txBody>
                    <a:bodyPr/>
                    <a:lstStyle/>
                    <a:p>
                      <a:endParaRPr lang="en-GB" dirty="0"/>
                    </a:p>
                  </a:txBody>
                  <a:tcPr/>
                </a:tc>
                <a:tc>
                  <a:txBody>
                    <a:bodyPr/>
                    <a:lstStyle/>
                    <a:p>
                      <a:endParaRPr lang="en-GB" dirty="0"/>
                    </a:p>
                  </a:txBody>
                  <a:tcPr>
                    <a:solidFill>
                      <a:schemeClr val="accent1">
                        <a:lumMod val="20000"/>
                        <a:lumOff val="80000"/>
                      </a:schemeClr>
                    </a:solidFill>
                  </a:tcPr>
                </a:tc>
                <a:tc>
                  <a:txBody>
                    <a:bodyPr/>
                    <a:lstStyle/>
                    <a:p>
                      <a:endParaRPr lang="en-GB" dirty="0"/>
                    </a:p>
                  </a:txBody>
                  <a:tcPr>
                    <a:solidFill>
                      <a:schemeClr val="accent1">
                        <a:lumMod val="20000"/>
                        <a:lumOff val="80000"/>
                      </a:schemeClr>
                    </a:solidFill>
                  </a:tcPr>
                </a:tc>
                <a:tc>
                  <a:txBody>
                    <a:bodyPr/>
                    <a:lstStyle/>
                    <a:p>
                      <a:pPr marL="171450" indent="-171450" algn="l">
                        <a:buFont typeface="Arial" panose="020B0604020202020204" pitchFamily="34" charset="0"/>
                        <a:buChar char="•"/>
                      </a:pPr>
                      <a:r>
                        <a:rPr lang="en-GB" sz="1200" dirty="0"/>
                        <a:t>Party conference season</a:t>
                      </a:r>
                    </a:p>
                    <a:p>
                      <a:pPr marL="171450" indent="-171450" algn="l">
                        <a:buFont typeface="Arial" panose="020B0604020202020204" pitchFamily="34" charset="0"/>
                        <a:buChar char="•"/>
                      </a:pPr>
                      <a:endParaRPr lang="en-GB" sz="1200" dirty="0"/>
                    </a:p>
                    <a:p>
                      <a:pPr marL="171450" indent="-171450" algn="l">
                        <a:buFont typeface="Arial" panose="020B0604020202020204" pitchFamily="34" charset="0"/>
                        <a:buChar char="•"/>
                      </a:pPr>
                      <a:r>
                        <a:rPr lang="en-GB" sz="1200" dirty="0"/>
                        <a:t>LEP AGM</a:t>
                      </a:r>
                    </a:p>
                    <a:p>
                      <a:endParaRPr lang="en-GB" dirty="0"/>
                    </a:p>
                  </a:txBody>
                  <a:tcPr>
                    <a:solidFill>
                      <a:schemeClr val="accent1">
                        <a:lumMod val="20000"/>
                        <a:lumOff val="80000"/>
                      </a:schemeClr>
                    </a:solidFill>
                  </a:tcPr>
                </a:tc>
                <a:tc>
                  <a:txBody>
                    <a:bodyPr/>
                    <a:lstStyle/>
                    <a:p>
                      <a:pPr marL="171450" indent="-171450" algn="l">
                        <a:buFont typeface="Arial" panose="020B0604020202020204" pitchFamily="34" charset="0"/>
                        <a:buChar char="•"/>
                      </a:pPr>
                      <a:r>
                        <a:rPr lang="en-GB" sz="1200" dirty="0"/>
                        <a:t>Energy White Paper?</a:t>
                      </a:r>
                    </a:p>
                    <a:p>
                      <a:pPr marL="171450" indent="-171450" algn="l">
                        <a:buFont typeface="Arial" panose="020B0604020202020204" pitchFamily="34" charset="0"/>
                        <a:buChar char="•"/>
                      </a:pPr>
                      <a:r>
                        <a:rPr lang="en-GB" sz="1200" dirty="0"/>
                        <a:t>Freeports Comp Launch?</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t>Devo &amp; Recovery White Paper</a:t>
                      </a:r>
                    </a:p>
                  </a:txBody>
                  <a:tcPr>
                    <a:solidFill>
                      <a:schemeClr val="accent1">
                        <a:lumMod val="20000"/>
                        <a:lumOff val="80000"/>
                      </a:schemeClr>
                    </a:solidFill>
                  </a:tcPr>
                </a:tc>
                <a:tc>
                  <a:txBody>
                    <a:bodyPr/>
                    <a:lstStyle/>
                    <a:p>
                      <a:endParaRPr lang="en-GB" dirty="0"/>
                    </a:p>
                  </a:txBody>
                  <a:tcPr>
                    <a:solidFill>
                      <a:schemeClr val="accent1">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prstClr val="black"/>
                          </a:solidFill>
                          <a:effectLst/>
                          <a:uLnTx/>
                          <a:uFillTx/>
                          <a:latin typeface="+mn-lt"/>
                          <a:ea typeface="+mn-ea"/>
                          <a:cs typeface="+mn-cs"/>
                        </a:rPr>
                        <a:t>Budget / CSR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prstClr val="black"/>
                          </a:solidFill>
                          <a:effectLst/>
                          <a:uLnTx/>
                          <a:uFillTx/>
                          <a:latin typeface="+mn-lt"/>
                          <a:ea typeface="+mn-ea"/>
                          <a:cs typeface="+mn-cs"/>
                        </a:rPr>
                        <a:t>End of Brexit Transition Period</a:t>
                      </a:r>
                    </a:p>
                    <a:p>
                      <a:endParaRPr lang="en-GB" dirty="0"/>
                    </a:p>
                  </a:txBody>
                  <a:tcPr>
                    <a:solidFill>
                      <a:schemeClr val="accent1">
                        <a:lumMod val="20000"/>
                        <a:lumOff val="80000"/>
                      </a:schemeClr>
                    </a:solidFill>
                  </a:tcPr>
                </a:tc>
                <a:extLst>
                  <a:ext uri="{0D108BD9-81ED-4DB2-BD59-A6C34878D82A}">
                    <a16:rowId xmlns:a16="http://schemas.microsoft.com/office/drawing/2014/main" val="1957799418"/>
                  </a:ext>
                </a:extLst>
              </a:tr>
            </a:tbl>
          </a:graphicData>
        </a:graphic>
      </p:graphicFrame>
    </p:spTree>
    <p:extLst>
      <p:ext uri="{BB962C8B-B14F-4D97-AF65-F5344CB8AC3E}">
        <p14:creationId xmlns:p14="http://schemas.microsoft.com/office/powerpoint/2010/main" val="3527830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1A770C36-8A04-46C1-BD27-C23E27D21D95}"/>
              </a:ext>
            </a:extLst>
          </p:cNvPr>
          <p:cNvGraphicFramePr>
            <a:graphicFrameLocks noGrp="1"/>
          </p:cNvGraphicFramePr>
          <p:nvPr>
            <p:extLst>
              <p:ext uri="{D42A27DB-BD31-4B8C-83A1-F6EECF244321}">
                <p14:modId xmlns:p14="http://schemas.microsoft.com/office/powerpoint/2010/main" val="1380570217"/>
              </p:ext>
            </p:extLst>
          </p:nvPr>
        </p:nvGraphicFramePr>
        <p:xfrm>
          <a:off x="778564" y="947850"/>
          <a:ext cx="10762186" cy="5125720"/>
        </p:xfrm>
        <a:graphic>
          <a:graphicData uri="http://schemas.openxmlformats.org/drawingml/2006/table">
            <a:tbl>
              <a:tblPr firstRow="1" bandRow="1">
                <a:tableStyleId>{5C22544A-7EE6-4342-B048-85BDC9FD1C3A}</a:tableStyleId>
              </a:tblPr>
              <a:tblGrid>
                <a:gridCol w="2684330">
                  <a:extLst>
                    <a:ext uri="{9D8B030D-6E8A-4147-A177-3AD203B41FA5}">
                      <a16:colId xmlns:a16="http://schemas.microsoft.com/office/drawing/2014/main" val="142884088"/>
                    </a:ext>
                  </a:extLst>
                </a:gridCol>
                <a:gridCol w="4090845">
                  <a:extLst>
                    <a:ext uri="{9D8B030D-6E8A-4147-A177-3AD203B41FA5}">
                      <a16:colId xmlns:a16="http://schemas.microsoft.com/office/drawing/2014/main" val="2635960750"/>
                    </a:ext>
                  </a:extLst>
                </a:gridCol>
                <a:gridCol w="1294392">
                  <a:extLst>
                    <a:ext uri="{9D8B030D-6E8A-4147-A177-3AD203B41FA5}">
                      <a16:colId xmlns:a16="http://schemas.microsoft.com/office/drawing/2014/main" val="3603063063"/>
                    </a:ext>
                  </a:extLst>
                </a:gridCol>
                <a:gridCol w="2692619">
                  <a:extLst>
                    <a:ext uri="{9D8B030D-6E8A-4147-A177-3AD203B41FA5}">
                      <a16:colId xmlns:a16="http://schemas.microsoft.com/office/drawing/2014/main" val="3366279783"/>
                    </a:ext>
                  </a:extLst>
                </a:gridCol>
              </a:tblGrid>
              <a:tr h="370840">
                <a:tc>
                  <a:txBody>
                    <a:bodyPr/>
                    <a:lstStyle/>
                    <a:p>
                      <a:r>
                        <a:rPr lang="en-GB" sz="1400" dirty="0"/>
                        <a:t>Item</a:t>
                      </a:r>
                    </a:p>
                  </a:txBody>
                  <a:tcPr/>
                </a:tc>
                <a:tc>
                  <a:txBody>
                    <a:bodyPr/>
                    <a:lstStyle/>
                    <a:p>
                      <a:r>
                        <a:rPr lang="en-GB" sz="1400" dirty="0"/>
                        <a:t>Activity Required</a:t>
                      </a:r>
                    </a:p>
                  </a:txBody>
                  <a:tcPr/>
                </a:tc>
                <a:tc>
                  <a:txBody>
                    <a:bodyPr/>
                    <a:lstStyle/>
                    <a:p>
                      <a:r>
                        <a:rPr lang="en-GB" sz="1400" dirty="0"/>
                        <a:t>By Whom</a:t>
                      </a:r>
                    </a:p>
                  </a:txBody>
                  <a:tcPr/>
                </a:tc>
                <a:tc>
                  <a:txBody>
                    <a:bodyPr/>
                    <a:lstStyle/>
                    <a:p>
                      <a:r>
                        <a:rPr lang="en-GB" sz="1400" dirty="0"/>
                        <a:t>Comment</a:t>
                      </a:r>
                    </a:p>
                  </a:txBody>
                  <a:tcPr/>
                </a:tc>
                <a:extLst>
                  <a:ext uri="{0D108BD9-81ED-4DB2-BD59-A6C34878D82A}">
                    <a16:rowId xmlns:a16="http://schemas.microsoft.com/office/drawing/2014/main" val="1205058302"/>
                  </a:ext>
                </a:extLst>
              </a:tr>
              <a:tr h="437381">
                <a:tc>
                  <a:txBody>
                    <a:bodyPr/>
                    <a:lstStyle/>
                    <a:p>
                      <a:r>
                        <a:rPr lang="en-GB" sz="1200" dirty="0"/>
                        <a:t>Review ESIF projects caught in the approvals process</a:t>
                      </a:r>
                    </a:p>
                  </a:txBody>
                  <a:tcPr/>
                </a:tc>
                <a:tc>
                  <a:txBody>
                    <a:bodyPr/>
                    <a:lstStyle/>
                    <a:p>
                      <a:r>
                        <a:rPr lang="en-GB" sz="1200" dirty="0"/>
                        <a:t>Review those projects identified as priorities for the Cheshire and Warrington ESIF programme which have been successfully through initial gateway stages and ESIF Committee approval but which are still awaiting final sign off from DWP or others. </a:t>
                      </a:r>
                    </a:p>
                  </a:txBody>
                  <a:tcPr/>
                </a:tc>
                <a:tc>
                  <a:txBody>
                    <a:bodyPr/>
                    <a:lstStyle/>
                    <a:p>
                      <a:r>
                        <a:rPr lang="en-GB" sz="1200" dirty="0"/>
                        <a:t>CWLEP</a:t>
                      </a:r>
                    </a:p>
                    <a:p>
                      <a:r>
                        <a:rPr lang="en-GB" sz="1200" i="1" dirty="0"/>
                        <a:t>(Pat Jackson / Tim Smith)</a:t>
                      </a:r>
                    </a:p>
                  </a:txBody>
                  <a:tcPr/>
                </a:tc>
                <a:tc>
                  <a:txBody>
                    <a:bodyPr/>
                    <a:lstStyle/>
                    <a:p>
                      <a:r>
                        <a:rPr lang="en-GB" sz="1200" dirty="0"/>
                        <a:t>Gap analysis undertaken to inform thinking on potential additional calls for projects using national reserve funds. </a:t>
                      </a:r>
                    </a:p>
                  </a:txBody>
                  <a:tcPr/>
                </a:tc>
                <a:extLst>
                  <a:ext uri="{0D108BD9-81ED-4DB2-BD59-A6C34878D82A}">
                    <a16:rowId xmlns:a16="http://schemas.microsoft.com/office/drawing/2014/main" val="3812382234"/>
                  </a:ext>
                </a:extLst>
              </a:tr>
              <a:tr h="370840">
                <a:tc>
                  <a:txBody>
                    <a:bodyPr/>
                    <a:lstStyle/>
                    <a:p>
                      <a:r>
                        <a:rPr lang="en-GB" sz="1200" dirty="0"/>
                        <a:t>Develop Action Plan for Retail, Hospitality and Visitor Economy</a:t>
                      </a:r>
                    </a:p>
                  </a:txBody>
                  <a:tcPr/>
                </a:tc>
                <a:tc>
                  <a:txBody>
                    <a:bodyPr/>
                    <a:lstStyle/>
                    <a:p>
                      <a:r>
                        <a:rPr lang="en-GB" sz="1200" b="0" i="0" kern="1200" dirty="0">
                          <a:solidFill>
                            <a:schemeClr val="dk1"/>
                          </a:solidFill>
                          <a:effectLst/>
                          <a:latin typeface="+mn-lt"/>
                          <a:ea typeface="+mn-ea"/>
                          <a:cs typeface="+mn-cs"/>
                        </a:rPr>
                        <a:t>Development of a new Destination Management Plan for Cheshire and Warrington including responding to government calls for proposals on Tourism Action Zones </a:t>
                      </a:r>
                    </a:p>
                    <a:p>
                      <a:endParaRPr lang="en-GB" sz="1200" b="0" i="0" kern="1200" dirty="0">
                        <a:solidFill>
                          <a:schemeClr val="dk1"/>
                        </a:solidFill>
                        <a:effectLst/>
                        <a:latin typeface="+mn-lt"/>
                        <a:ea typeface="+mn-ea"/>
                        <a:cs typeface="+mn-cs"/>
                      </a:endParaRPr>
                    </a:p>
                    <a:p>
                      <a:r>
                        <a:rPr lang="en-GB" sz="1200" b="0" i="0" kern="1200" dirty="0">
                          <a:solidFill>
                            <a:schemeClr val="dk1"/>
                          </a:solidFill>
                          <a:effectLst/>
                          <a:latin typeface="+mn-lt"/>
                          <a:ea typeface="+mn-ea"/>
                          <a:cs typeface="+mn-cs"/>
                        </a:rPr>
                        <a:t>Framework for support hospitality and tourism businesses throughout the autumn and winter with destination campaigns integrated into national activity delivered by </a:t>
                      </a:r>
                      <a:r>
                        <a:rPr lang="en-GB" sz="1200" b="0" i="0" kern="1200" dirty="0" err="1">
                          <a:solidFill>
                            <a:schemeClr val="dk1"/>
                          </a:solidFill>
                          <a:effectLst/>
                          <a:latin typeface="+mn-lt"/>
                          <a:ea typeface="+mn-ea"/>
                          <a:cs typeface="+mn-cs"/>
                        </a:rPr>
                        <a:t>Visitbritain</a:t>
                      </a:r>
                      <a:endParaRPr lang="en-GB" sz="1200" b="0" i="0" kern="1200" dirty="0">
                        <a:solidFill>
                          <a:schemeClr val="dk1"/>
                        </a:solidFill>
                        <a:effectLst/>
                        <a:latin typeface="+mn-lt"/>
                        <a:ea typeface="+mn-ea"/>
                        <a:cs typeface="+mn-cs"/>
                      </a:endParaRPr>
                    </a:p>
                    <a:p>
                      <a:r>
                        <a:rPr lang="en-GB" sz="1200" b="0" i="0" kern="1200" dirty="0">
                          <a:solidFill>
                            <a:schemeClr val="dk1"/>
                          </a:solidFill>
                          <a:effectLst/>
                          <a:latin typeface="+mn-lt"/>
                          <a:ea typeface="+mn-ea"/>
                          <a:cs typeface="+mn-cs"/>
                        </a:rPr>
                        <a:t> </a:t>
                      </a:r>
                    </a:p>
                    <a:p>
                      <a:r>
                        <a:rPr lang="en-GB" sz="1200" b="0" i="0" kern="1200" dirty="0">
                          <a:solidFill>
                            <a:schemeClr val="dk1"/>
                          </a:solidFill>
                          <a:effectLst/>
                          <a:latin typeface="+mn-lt"/>
                          <a:ea typeface="+mn-ea"/>
                          <a:cs typeface="+mn-cs"/>
                        </a:rPr>
                        <a:t>Collaboration with BIDs and town centres across Cheshire and Warrington to further support high street reopening and high street place development as part of Town Deal proposals</a:t>
                      </a:r>
                    </a:p>
                  </a:txBody>
                  <a:tcPr/>
                </a:tc>
                <a:tc>
                  <a:txBody>
                    <a:bodyPr/>
                    <a:lstStyle/>
                    <a:p>
                      <a:r>
                        <a:rPr lang="en-GB" sz="1200" dirty="0"/>
                        <a:t>Marketing Cheshire</a:t>
                      </a:r>
                    </a:p>
                  </a:txBody>
                  <a:tcPr/>
                </a:tc>
                <a:tc>
                  <a:txBody>
                    <a:bodyPr/>
                    <a:lstStyle/>
                    <a:p>
                      <a:r>
                        <a:rPr lang="en-GB" sz="1200" dirty="0"/>
                        <a:t>Underway</a:t>
                      </a:r>
                    </a:p>
                  </a:txBody>
                  <a:tcPr/>
                </a:tc>
                <a:extLst>
                  <a:ext uri="{0D108BD9-81ED-4DB2-BD59-A6C34878D82A}">
                    <a16:rowId xmlns:a16="http://schemas.microsoft.com/office/drawing/2014/main" val="2775673314"/>
                  </a:ext>
                </a:extLst>
              </a:tr>
              <a:tr h="370840">
                <a:tc>
                  <a:txBody>
                    <a:bodyPr/>
                    <a:lstStyle/>
                    <a:p>
                      <a:r>
                        <a:rPr lang="en-GB" sz="1200" dirty="0"/>
                        <a:t>Develop and implement programme of online jobs and careers events</a:t>
                      </a:r>
                    </a:p>
                  </a:txBody>
                  <a:tcPr/>
                </a:tc>
                <a:tc>
                  <a:txBody>
                    <a:bodyPr/>
                    <a:lstStyle/>
                    <a:p>
                      <a:r>
                        <a:rPr lang="en-GB" sz="1200" dirty="0"/>
                        <a:t>Confirm programme and operational requirements for minimum five online jobs fairs in conjunction with JCP plus programme of events led by the Pledge to support young people in career and education choices</a:t>
                      </a:r>
                    </a:p>
                  </a:txBody>
                  <a:tcPr/>
                </a:tc>
                <a:tc>
                  <a:txBody>
                    <a:bodyPr/>
                    <a:lstStyle/>
                    <a:p>
                      <a:r>
                        <a:rPr lang="en-GB" sz="1200" dirty="0"/>
                        <a:t>CWLEP / JCP?</a:t>
                      </a:r>
                    </a:p>
                  </a:txBody>
                  <a:tcPr/>
                </a:tc>
                <a:tc>
                  <a:txBody>
                    <a:bodyPr/>
                    <a:lstStyle/>
                    <a:p>
                      <a:r>
                        <a:rPr lang="en-GB" sz="1200" dirty="0"/>
                        <a:t>COMPLETED. First jobs fair held for Crewe and Nantwich area in August. Programme now planned through to January 2021. </a:t>
                      </a:r>
                    </a:p>
                  </a:txBody>
                  <a:tcPr/>
                </a:tc>
                <a:extLst>
                  <a:ext uri="{0D108BD9-81ED-4DB2-BD59-A6C34878D82A}">
                    <a16:rowId xmlns:a16="http://schemas.microsoft.com/office/drawing/2014/main" val="3393044896"/>
                  </a:ext>
                </a:extLst>
              </a:tr>
              <a:tr h="370840">
                <a:tc>
                  <a:txBody>
                    <a:bodyPr/>
                    <a:lstStyle/>
                    <a:p>
                      <a:r>
                        <a:rPr lang="en-GB" sz="1200" dirty="0"/>
                        <a:t>Establish Workforce Recovery Group</a:t>
                      </a:r>
                    </a:p>
                  </a:txBody>
                  <a:tcPr/>
                </a:tc>
                <a:tc>
                  <a:txBody>
                    <a:bodyPr/>
                    <a:lstStyle/>
                    <a:p>
                      <a:r>
                        <a:rPr lang="en-GB" sz="1200" dirty="0"/>
                        <a:t>LEP to lead on establishing a multi-agency Workforce Recovery Group. The Group will be tasked with developing a programme of support for workers impacted either through furlough or redundancy. This will include identifying potential gaps in provision. </a:t>
                      </a:r>
                    </a:p>
                  </a:txBody>
                  <a:tcPr/>
                </a:tc>
                <a:tc>
                  <a:txBody>
                    <a:bodyPr/>
                    <a:lstStyle/>
                    <a:p>
                      <a:endParaRPr lang="en-GB" sz="1200" dirty="0"/>
                    </a:p>
                  </a:txBody>
                  <a:tcPr/>
                </a:tc>
                <a:tc>
                  <a:txBody>
                    <a:bodyPr/>
                    <a:lstStyle/>
                    <a:p>
                      <a:r>
                        <a:rPr lang="en-GB" sz="1200" dirty="0"/>
                        <a:t>COMPLETED</a:t>
                      </a:r>
                    </a:p>
                  </a:txBody>
                  <a:tcPr/>
                </a:tc>
                <a:extLst>
                  <a:ext uri="{0D108BD9-81ED-4DB2-BD59-A6C34878D82A}">
                    <a16:rowId xmlns:a16="http://schemas.microsoft.com/office/drawing/2014/main" val="1246768910"/>
                  </a:ext>
                </a:extLst>
              </a:tr>
            </a:tbl>
          </a:graphicData>
        </a:graphic>
      </p:graphicFrame>
      <p:sp>
        <p:nvSpPr>
          <p:cNvPr id="3" name="Title 2">
            <a:extLst>
              <a:ext uri="{FF2B5EF4-FFF2-40B4-BE49-F238E27FC236}">
                <a16:creationId xmlns:a16="http://schemas.microsoft.com/office/drawing/2014/main" id="{489DCDFF-532A-4E60-98D2-334FB6168FA2}"/>
              </a:ext>
            </a:extLst>
          </p:cNvPr>
          <p:cNvSpPr>
            <a:spLocks noGrp="1"/>
          </p:cNvSpPr>
          <p:nvPr>
            <p:ph type="title"/>
          </p:nvPr>
        </p:nvSpPr>
        <p:spPr>
          <a:xfrm>
            <a:off x="838200" y="365126"/>
            <a:ext cx="10515600" cy="662864"/>
          </a:xfrm>
        </p:spPr>
        <p:txBody>
          <a:bodyPr>
            <a:normAutofit/>
          </a:bodyPr>
          <a:lstStyle/>
          <a:p>
            <a:r>
              <a:rPr lang="en-GB" sz="3600" dirty="0"/>
              <a:t>July</a:t>
            </a:r>
          </a:p>
        </p:txBody>
      </p:sp>
      <p:sp>
        <p:nvSpPr>
          <p:cNvPr id="5" name="Footer Placeholder 4">
            <a:extLst>
              <a:ext uri="{FF2B5EF4-FFF2-40B4-BE49-F238E27FC236}">
                <a16:creationId xmlns:a16="http://schemas.microsoft.com/office/drawing/2014/main" id="{BF8A26C6-540B-41B4-8DEB-6C027E9181BB}"/>
              </a:ext>
            </a:extLst>
          </p:cNvPr>
          <p:cNvSpPr>
            <a:spLocks noGrp="1"/>
          </p:cNvSpPr>
          <p:nvPr>
            <p:ph type="ftr" sz="quarter" idx="11"/>
          </p:nvPr>
        </p:nvSpPr>
        <p:spPr/>
        <p:txBody>
          <a:bodyPr/>
          <a:lstStyle/>
          <a:p>
            <a:r>
              <a:rPr lang="en-GB"/>
              <a:t>DRAFT - CONFIDENTIAL</a:t>
            </a:r>
          </a:p>
        </p:txBody>
      </p:sp>
    </p:spTree>
    <p:extLst>
      <p:ext uri="{BB962C8B-B14F-4D97-AF65-F5344CB8AC3E}">
        <p14:creationId xmlns:p14="http://schemas.microsoft.com/office/powerpoint/2010/main" val="318739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1A770C36-8A04-46C1-BD27-C23E27D21D95}"/>
              </a:ext>
            </a:extLst>
          </p:cNvPr>
          <p:cNvGraphicFramePr>
            <a:graphicFrameLocks noGrp="1"/>
          </p:cNvGraphicFramePr>
          <p:nvPr>
            <p:extLst>
              <p:ext uri="{D42A27DB-BD31-4B8C-83A1-F6EECF244321}">
                <p14:modId xmlns:p14="http://schemas.microsoft.com/office/powerpoint/2010/main" val="2783359275"/>
              </p:ext>
            </p:extLst>
          </p:nvPr>
        </p:nvGraphicFramePr>
        <p:xfrm>
          <a:off x="838200" y="947850"/>
          <a:ext cx="10455964" cy="2397760"/>
        </p:xfrm>
        <a:graphic>
          <a:graphicData uri="http://schemas.openxmlformats.org/drawingml/2006/table">
            <a:tbl>
              <a:tblPr firstRow="1" bandRow="1">
                <a:tableStyleId>{5C22544A-7EE6-4342-B048-85BDC9FD1C3A}</a:tableStyleId>
              </a:tblPr>
              <a:tblGrid>
                <a:gridCol w="2613991">
                  <a:extLst>
                    <a:ext uri="{9D8B030D-6E8A-4147-A177-3AD203B41FA5}">
                      <a16:colId xmlns:a16="http://schemas.microsoft.com/office/drawing/2014/main" val="142884088"/>
                    </a:ext>
                  </a:extLst>
                </a:gridCol>
                <a:gridCol w="3828932">
                  <a:extLst>
                    <a:ext uri="{9D8B030D-6E8A-4147-A177-3AD203B41FA5}">
                      <a16:colId xmlns:a16="http://schemas.microsoft.com/office/drawing/2014/main" val="2635960750"/>
                    </a:ext>
                  </a:extLst>
                </a:gridCol>
                <a:gridCol w="1399050">
                  <a:extLst>
                    <a:ext uri="{9D8B030D-6E8A-4147-A177-3AD203B41FA5}">
                      <a16:colId xmlns:a16="http://schemas.microsoft.com/office/drawing/2014/main" val="3603063063"/>
                    </a:ext>
                  </a:extLst>
                </a:gridCol>
                <a:gridCol w="2613991">
                  <a:extLst>
                    <a:ext uri="{9D8B030D-6E8A-4147-A177-3AD203B41FA5}">
                      <a16:colId xmlns:a16="http://schemas.microsoft.com/office/drawing/2014/main" val="3366279783"/>
                    </a:ext>
                  </a:extLst>
                </a:gridCol>
              </a:tblGrid>
              <a:tr h="370840">
                <a:tc>
                  <a:txBody>
                    <a:bodyPr/>
                    <a:lstStyle/>
                    <a:p>
                      <a:r>
                        <a:rPr lang="en-GB" sz="1400" dirty="0"/>
                        <a:t>Item</a:t>
                      </a:r>
                    </a:p>
                  </a:txBody>
                  <a:tcPr/>
                </a:tc>
                <a:tc>
                  <a:txBody>
                    <a:bodyPr/>
                    <a:lstStyle/>
                    <a:p>
                      <a:r>
                        <a:rPr lang="en-GB" sz="1400" dirty="0"/>
                        <a:t>Activity Required</a:t>
                      </a:r>
                    </a:p>
                  </a:txBody>
                  <a:tcPr/>
                </a:tc>
                <a:tc>
                  <a:txBody>
                    <a:bodyPr/>
                    <a:lstStyle/>
                    <a:p>
                      <a:r>
                        <a:rPr lang="en-GB" sz="1400" dirty="0"/>
                        <a:t>By Whom</a:t>
                      </a:r>
                    </a:p>
                  </a:txBody>
                  <a:tcPr/>
                </a:tc>
                <a:tc>
                  <a:txBody>
                    <a:bodyPr/>
                    <a:lstStyle/>
                    <a:p>
                      <a:r>
                        <a:rPr lang="en-GB" sz="1400" dirty="0"/>
                        <a:t>Comment</a:t>
                      </a:r>
                    </a:p>
                  </a:txBody>
                  <a:tcPr/>
                </a:tc>
                <a:extLst>
                  <a:ext uri="{0D108BD9-81ED-4DB2-BD59-A6C34878D82A}">
                    <a16:rowId xmlns:a16="http://schemas.microsoft.com/office/drawing/2014/main" val="1205058302"/>
                  </a:ext>
                </a:extLst>
              </a:tr>
              <a:tr h="437381">
                <a:tc>
                  <a:txBody>
                    <a:bodyPr/>
                    <a:lstStyle/>
                    <a:p>
                      <a:r>
                        <a:rPr lang="en-GB" sz="1200" dirty="0"/>
                        <a:t>Promote Accelerate training scheme to businesses</a:t>
                      </a:r>
                    </a:p>
                  </a:txBody>
                  <a:tcPr/>
                </a:tc>
                <a:tc>
                  <a:txBody>
                    <a:bodyPr/>
                    <a:lstStyle/>
                    <a:p>
                      <a:r>
                        <a:rPr lang="en-GB" sz="1200" dirty="0"/>
                        <a:t>Marketing and comms plan to be produced and signed off and start of associated marketing and comms activity</a:t>
                      </a:r>
                    </a:p>
                  </a:txBody>
                  <a:tcPr/>
                </a:tc>
                <a:tc>
                  <a:txBody>
                    <a:bodyPr/>
                    <a:lstStyle/>
                    <a:p>
                      <a:r>
                        <a:rPr lang="en-GB" sz="1200" dirty="0"/>
                        <a:t>CWLEP / University of Chester</a:t>
                      </a:r>
                    </a:p>
                  </a:txBody>
                  <a:tcPr/>
                </a:tc>
                <a:tc>
                  <a:txBody>
                    <a:bodyPr/>
                    <a:lstStyle/>
                    <a:p>
                      <a:r>
                        <a:rPr lang="en-GB" sz="1200" dirty="0"/>
                        <a:t>ONGOING</a:t>
                      </a:r>
                    </a:p>
                  </a:txBody>
                  <a:tcPr/>
                </a:tc>
                <a:extLst>
                  <a:ext uri="{0D108BD9-81ED-4DB2-BD59-A6C34878D82A}">
                    <a16:rowId xmlns:a16="http://schemas.microsoft.com/office/drawing/2014/main" val="3812382234"/>
                  </a:ext>
                </a:extLst>
              </a:tr>
              <a:tr h="370840">
                <a:tc>
                  <a:txBody>
                    <a:bodyPr/>
                    <a:lstStyle/>
                    <a:p>
                      <a:r>
                        <a:rPr lang="en-GB" sz="1200" dirty="0"/>
                        <a:t>Set up access to Coursera learning platform</a:t>
                      </a:r>
                    </a:p>
                  </a:txBody>
                  <a:tcPr/>
                </a:tc>
                <a:tc>
                  <a:txBody>
                    <a:bodyPr/>
                    <a:lstStyle/>
                    <a:p>
                      <a:r>
                        <a:rPr lang="en-GB" sz="1200" dirty="0"/>
                        <a:t>Sign sub-region up to initial six-month offer of free training for recently made redundant / furloughed workers</a:t>
                      </a:r>
                    </a:p>
                  </a:txBody>
                  <a:tcPr/>
                </a:tc>
                <a:tc>
                  <a:txBody>
                    <a:bodyPr/>
                    <a:lstStyle/>
                    <a:p>
                      <a:r>
                        <a:rPr lang="en-GB" sz="1200" dirty="0"/>
                        <a:t>CWLEP</a:t>
                      </a:r>
                    </a:p>
                  </a:txBody>
                  <a:tcPr/>
                </a:tc>
                <a:tc>
                  <a:txBody>
                    <a:bodyPr/>
                    <a:lstStyle/>
                    <a:p>
                      <a:r>
                        <a:rPr lang="en-GB" sz="1200" dirty="0"/>
                        <a:t>COMPLETED</a:t>
                      </a:r>
                    </a:p>
                  </a:txBody>
                  <a:tcPr/>
                </a:tc>
                <a:extLst>
                  <a:ext uri="{0D108BD9-81ED-4DB2-BD59-A6C34878D82A}">
                    <a16:rowId xmlns:a16="http://schemas.microsoft.com/office/drawing/2014/main" val="2775673314"/>
                  </a:ext>
                </a:extLst>
              </a:tr>
              <a:tr h="370840">
                <a:tc>
                  <a:txBody>
                    <a:bodyPr/>
                    <a:lstStyle/>
                    <a:p>
                      <a:endParaRPr lang="en-GB" sz="1200" dirty="0"/>
                    </a:p>
                  </a:txBody>
                  <a:tcPr/>
                </a:tc>
                <a:tc>
                  <a:txBody>
                    <a:bodyPr/>
                    <a:lstStyle/>
                    <a:p>
                      <a:endParaRPr lang="en-GB" sz="1200" dirty="0"/>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3345206918"/>
                  </a:ext>
                </a:extLst>
              </a:tr>
              <a:tr h="370840">
                <a:tc>
                  <a:txBody>
                    <a:bodyPr/>
                    <a:lstStyle/>
                    <a:p>
                      <a:endParaRPr lang="en-GB" sz="1200" dirty="0"/>
                    </a:p>
                  </a:txBody>
                  <a:tcPr/>
                </a:tc>
                <a:tc>
                  <a:txBody>
                    <a:bodyPr/>
                    <a:lstStyle/>
                    <a:p>
                      <a:endParaRPr lang="en-GB" sz="1200" dirty="0"/>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3393044896"/>
                  </a:ext>
                </a:extLst>
              </a:tr>
              <a:tr h="370840">
                <a:tc>
                  <a:txBody>
                    <a:bodyPr/>
                    <a:lstStyle/>
                    <a:p>
                      <a:endParaRPr lang="en-GB" sz="1200" dirty="0"/>
                    </a:p>
                  </a:txBody>
                  <a:tcPr/>
                </a:tc>
                <a:tc>
                  <a:txBody>
                    <a:bodyPr/>
                    <a:lstStyle/>
                    <a:p>
                      <a:endParaRPr lang="en-GB" sz="1200" dirty="0"/>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1246768910"/>
                  </a:ext>
                </a:extLst>
              </a:tr>
            </a:tbl>
          </a:graphicData>
        </a:graphic>
      </p:graphicFrame>
      <p:sp>
        <p:nvSpPr>
          <p:cNvPr id="3" name="Title 2">
            <a:extLst>
              <a:ext uri="{FF2B5EF4-FFF2-40B4-BE49-F238E27FC236}">
                <a16:creationId xmlns:a16="http://schemas.microsoft.com/office/drawing/2014/main" id="{489DCDFF-532A-4E60-98D2-334FB6168FA2}"/>
              </a:ext>
            </a:extLst>
          </p:cNvPr>
          <p:cNvSpPr>
            <a:spLocks noGrp="1"/>
          </p:cNvSpPr>
          <p:nvPr>
            <p:ph type="title"/>
          </p:nvPr>
        </p:nvSpPr>
        <p:spPr>
          <a:xfrm>
            <a:off x="838200" y="365126"/>
            <a:ext cx="10515600" cy="662864"/>
          </a:xfrm>
        </p:spPr>
        <p:txBody>
          <a:bodyPr>
            <a:normAutofit/>
          </a:bodyPr>
          <a:lstStyle/>
          <a:p>
            <a:r>
              <a:rPr lang="en-GB" sz="3600" dirty="0"/>
              <a:t>July</a:t>
            </a:r>
          </a:p>
        </p:txBody>
      </p:sp>
      <p:sp>
        <p:nvSpPr>
          <p:cNvPr id="5" name="Footer Placeholder 4">
            <a:extLst>
              <a:ext uri="{FF2B5EF4-FFF2-40B4-BE49-F238E27FC236}">
                <a16:creationId xmlns:a16="http://schemas.microsoft.com/office/drawing/2014/main" id="{BF8A26C6-540B-41B4-8DEB-6C027E9181BB}"/>
              </a:ext>
            </a:extLst>
          </p:cNvPr>
          <p:cNvSpPr>
            <a:spLocks noGrp="1"/>
          </p:cNvSpPr>
          <p:nvPr>
            <p:ph type="ftr" sz="quarter" idx="11"/>
          </p:nvPr>
        </p:nvSpPr>
        <p:spPr/>
        <p:txBody>
          <a:bodyPr/>
          <a:lstStyle/>
          <a:p>
            <a:r>
              <a:rPr lang="en-GB"/>
              <a:t>DRAFT - CONFIDENTIAL</a:t>
            </a:r>
          </a:p>
        </p:txBody>
      </p:sp>
    </p:spTree>
    <p:extLst>
      <p:ext uri="{BB962C8B-B14F-4D97-AF65-F5344CB8AC3E}">
        <p14:creationId xmlns:p14="http://schemas.microsoft.com/office/powerpoint/2010/main" val="1902982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1A770C36-8A04-46C1-BD27-C23E27D21D95}"/>
              </a:ext>
            </a:extLst>
          </p:cNvPr>
          <p:cNvGraphicFramePr>
            <a:graphicFrameLocks noGrp="1"/>
          </p:cNvGraphicFramePr>
          <p:nvPr>
            <p:extLst>
              <p:ext uri="{D42A27DB-BD31-4B8C-83A1-F6EECF244321}">
                <p14:modId xmlns:p14="http://schemas.microsoft.com/office/powerpoint/2010/main" val="2734147120"/>
              </p:ext>
            </p:extLst>
          </p:nvPr>
        </p:nvGraphicFramePr>
        <p:xfrm>
          <a:off x="838200" y="1163671"/>
          <a:ext cx="10455964" cy="5308600"/>
        </p:xfrm>
        <a:graphic>
          <a:graphicData uri="http://schemas.openxmlformats.org/drawingml/2006/table">
            <a:tbl>
              <a:tblPr firstRow="1" bandRow="1">
                <a:tableStyleId>{5C22544A-7EE6-4342-B048-85BDC9FD1C3A}</a:tableStyleId>
              </a:tblPr>
              <a:tblGrid>
                <a:gridCol w="2613991">
                  <a:extLst>
                    <a:ext uri="{9D8B030D-6E8A-4147-A177-3AD203B41FA5}">
                      <a16:colId xmlns:a16="http://schemas.microsoft.com/office/drawing/2014/main" val="142884088"/>
                    </a:ext>
                  </a:extLst>
                </a:gridCol>
                <a:gridCol w="3828932">
                  <a:extLst>
                    <a:ext uri="{9D8B030D-6E8A-4147-A177-3AD203B41FA5}">
                      <a16:colId xmlns:a16="http://schemas.microsoft.com/office/drawing/2014/main" val="2635960750"/>
                    </a:ext>
                  </a:extLst>
                </a:gridCol>
                <a:gridCol w="1399050">
                  <a:extLst>
                    <a:ext uri="{9D8B030D-6E8A-4147-A177-3AD203B41FA5}">
                      <a16:colId xmlns:a16="http://schemas.microsoft.com/office/drawing/2014/main" val="3603063063"/>
                    </a:ext>
                  </a:extLst>
                </a:gridCol>
                <a:gridCol w="2613991">
                  <a:extLst>
                    <a:ext uri="{9D8B030D-6E8A-4147-A177-3AD203B41FA5}">
                      <a16:colId xmlns:a16="http://schemas.microsoft.com/office/drawing/2014/main" val="3366279783"/>
                    </a:ext>
                  </a:extLst>
                </a:gridCol>
              </a:tblGrid>
              <a:tr h="370840">
                <a:tc>
                  <a:txBody>
                    <a:bodyPr/>
                    <a:lstStyle/>
                    <a:p>
                      <a:r>
                        <a:rPr lang="en-GB" sz="1400" dirty="0"/>
                        <a:t>Item</a:t>
                      </a:r>
                    </a:p>
                  </a:txBody>
                  <a:tcPr/>
                </a:tc>
                <a:tc>
                  <a:txBody>
                    <a:bodyPr/>
                    <a:lstStyle/>
                    <a:p>
                      <a:r>
                        <a:rPr lang="en-GB" sz="1400" dirty="0"/>
                        <a:t>Description / Activity Required</a:t>
                      </a:r>
                    </a:p>
                  </a:txBody>
                  <a:tcPr/>
                </a:tc>
                <a:tc>
                  <a:txBody>
                    <a:bodyPr/>
                    <a:lstStyle/>
                    <a:p>
                      <a:r>
                        <a:rPr lang="en-GB" sz="1400" dirty="0"/>
                        <a:t>By Whom</a:t>
                      </a:r>
                    </a:p>
                  </a:txBody>
                  <a:tcPr/>
                </a:tc>
                <a:tc>
                  <a:txBody>
                    <a:bodyPr/>
                    <a:lstStyle/>
                    <a:p>
                      <a:r>
                        <a:rPr lang="en-GB" sz="1400" dirty="0"/>
                        <a:t>Comment</a:t>
                      </a:r>
                    </a:p>
                  </a:txBody>
                  <a:tcPr/>
                </a:tc>
                <a:extLst>
                  <a:ext uri="{0D108BD9-81ED-4DB2-BD59-A6C34878D82A}">
                    <a16:rowId xmlns:a16="http://schemas.microsoft.com/office/drawing/2014/main" val="1205058302"/>
                  </a:ext>
                </a:extLst>
              </a:tr>
              <a:tr h="370840">
                <a:tc>
                  <a:txBody>
                    <a:bodyPr/>
                    <a:lstStyle/>
                    <a:p>
                      <a:r>
                        <a:rPr lang="en-GB" sz="1200"/>
                        <a:t>Produce Draft Plan for Recovery and Growth</a:t>
                      </a:r>
                      <a:endParaRPr lang="en-GB" sz="1200" dirty="0"/>
                    </a:p>
                  </a:txBody>
                  <a:tcPr/>
                </a:tc>
                <a:tc>
                  <a:txBody>
                    <a:bodyPr/>
                    <a:lstStyle/>
                    <a:p>
                      <a:r>
                        <a:rPr lang="en-GB" sz="1200" dirty="0"/>
                        <a:t>Current work stream output to be pulled together into a single draft document using an agreed structure, for consultation. Includes focus on short term jobs growth.</a:t>
                      </a:r>
                    </a:p>
                  </a:txBody>
                  <a:tcPr/>
                </a:tc>
                <a:tc>
                  <a:txBody>
                    <a:bodyPr/>
                    <a:lstStyle/>
                    <a:p>
                      <a:r>
                        <a:rPr lang="en-GB" sz="1200" dirty="0"/>
                        <a:t>CWLEP </a:t>
                      </a:r>
                    </a:p>
                    <a:p>
                      <a:r>
                        <a:rPr lang="en-GB" sz="1200" i="1" dirty="0"/>
                        <a:t>(Andy Hulme)</a:t>
                      </a:r>
                    </a:p>
                  </a:txBody>
                  <a:tcPr/>
                </a:tc>
                <a:tc>
                  <a:txBody>
                    <a:bodyPr/>
                    <a:lstStyle/>
                    <a:p>
                      <a:r>
                        <a:rPr lang="en-GB" sz="1200" dirty="0"/>
                        <a:t>Links to CSR submission and to Investment Pipeline activity</a:t>
                      </a:r>
                    </a:p>
                  </a:txBody>
                  <a:tcPr/>
                </a:tc>
                <a:extLst>
                  <a:ext uri="{0D108BD9-81ED-4DB2-BD59-A6C34878D82A}">
                    <a16:rowId xmlns:a16="http://schemas.microsoft.com/office/drawing/2014/main" val="3812382234"/>
                  </a:ext>
                </a:extLst>
              </a:tr>
              <a:tr h="370840">
                <a:tc>
                  <a:txBody>
                    <a:bodyPr/>
                    <a:lstStyle/>
                    <a:p>
                      <a:r>
                        <a:rPr lang="en-GB" sz="1200"/>
                        <a:t>Identify shovel ready projects for recovery in addition to the £15.5m Getting Building Fund projects</a:t>
                      </a:r>
                      <a:endParaRPr lang="en-GB" sz="1200" dirty="0"/>
                    </a:p>
                  </a:txBody>
                  <a:tcPr/>
                </a:tc>
                <a:tc>
                  <a:txBody>
                    <a:bodyPr/>
                    <a:lstStyle/>
                    <a:p>
                      <a:r>
                        <a:rPr lang="en-GB" sz="1200" dirty="0"/>
                        <a:t>Review of the current LEP investment pipeline to ascertain which projects could be accelerated / start on site within the next six months, which would generate jobs and support wider economic recovery. </a:t>
                      </a:r>
                    </a:p>
                  </a:txBody>
                  <a:tcPr/>
                </a:tc>
                <a:tc>
                  <a:txBody>
                    <a:bodyPr/>
                    <a:lstStyle/>
                    <a:p>
                      <a:r>
                        <a:rPr lang="en-GB" sz="1200"/>
                        <a:t>CWLEP</a:t>
                      </a:r>
                    </a:p>
                    <a:p>
                      <a:r>
                        <a:rPr lang="en-GB" sz="1200" i="1"/>
                        <a:t>(Roy Newton)</a:t>
                      </a:r>
                      <a:endParaRPr lang="en-GB" sz="1200" i="1" dirty="0"/>
                    </a:p>
                  </a:txBody>
                  <a:tcPr/>
                </a:tc>
                <a:tc>
                  <a:txBody>
                    <a:bodyPr/>
                    <a:lstStyle/>
                    <a:p>
                      <a:endParaRPr lang="en-GB" sz="1200" dirty="0"/>
                    </a:p>
                  </a:txBody>
                  <a:tcPr/>
                </a:tc>
                <a:extLst>
                  <a:ext uri="{0D108BD9-81ED-4DB2-BD59-A6C34878D82A}">
                    <a16:rowId xmlns:a16="http://schemas.microsoft.com/office/drawing/2014/main" val="4038968512"/>
                  </a:ext>
                </a:extLst>
              </a:tr>
              <a:tr h="370840">
                <a:tc>
                  <a:txBody>
                    <a:bodyPr/>
                    <a:lstStyle/>
                    <a:p>
                      <a:r>
                        <a:rPr lang="en-GB" sz="1200" dirty="0"/>
                        <a:t>Develop outline plan for Culture and Creative</a:t>
                      </a:r>
                    </a:p>
                  </a:txBody>
                  <a:tcPr/>
                </a:tc>
                <a:tc>
                  <a:txBody>
                    <a:bodyPr/>
                    <a:lstStyle/>
                    <a:p>
                      <a:pPr marL="0" lvl="0" indent="0">
                        <a:buFont typeface="Calibri" panose="020F0502020204030204" pitchFamily="34" charset="0"/>
                        <a:buNone/>
                      </a:pPr>
                      <a:r>
                        <a:rPr lang="en-GB" sz="1200" dirty="0"/>
                        <a:t>Legacy commitment from LEP Quality of Place Strategy. </a:t>
                      </a:r>
                      <a:r>
                        <a:rPr lang="en-GB" sz="1200" dirty="0">
                          <a:effectLst/>
                          <a:latin typeface="Calibri" panose="020F0502020204030204" pitchFamily="34" charset="0"/>
                          <a:ea typeface="Times New Roman" panose="02020603050405020304" pitchFamily="18" charset="0"/>
                        </a:rPr>
                        <a:t>The plan is to rescope and integrate into the recovery programme and as a key strand of place-marketing.</a:t>
                      </a:r>
                      <a:endParaRPr lang="en-GB" sz="1200" dirty="0">
                        <a:effectLst/>
                        <a:latin typeface="Calibri" panose="020F0502020204030204" pitchFamily="34" charset="0"/>
                        <a:ea typeface="Calibri" panose="020F0502020204030204" pitchFamily="34" charset="0"/>
                      </a:endParaRPr>
                    </a:p>
                    <a:p>
                      <a:r>
                        <a:rPr lang="en-GB" sz="1200" dirty="0">
                          <a:effectLst/>
                          <a:latin typeface="Calibri" panose="020F0502020204030204" pitchFamily="34" charset="0"/>
                          <a:ea typeface="Times New Roman" panose="02020603050405020304" pitchFamily="18" charset="0"/>
                        </a:rPr>
                        <a:t>Creative and culture sectors have a lot to add to LEP’s vision – particularly on sustainable, inclusive and healthy. Outline developed August / September with a view to starting / commissioning activity in October.</a:t>
                      </a:r>
                      <a:endParaRPr lang="en-GB" sz="1200" dirty="0"/>
                    </a:p>
                  </a:txBody>
                  <a:tcPr/>
                </a:tc>
                <a:tc>
                  <a:txBody>
                    <a:bodyPr/>
                    <a:lstStyle/>
                    <a:p>
                      <a:r>
                        <a:rPr lang="en-GB" sz="1200" dirty="0"/>
                        <a:t>Marketing Cheshire / CWLEP</a:t>
                      </a:r>
                    </a:p>
                  </a:txBody>
                  <a:tcPr/>
                </a:tc>
                <a:tc>
                  <a:txBody>
                    <a:bodyPr/>
                    <a:lstStyle/>
                    <a:p>
                      <a:endParaRPr lang="en-GB" sz="1200" dirty="0"/>
                    </a:p>
                  </a:txBody>
                  <a:tcPr/>
                </a:tc>
                <a:extLst>
                  <a:ext uri="{0D108BD9-81ED-4DB2-BD59-A6C34878D82A}">
                    <a16:rowId xmlns:a16="http://schemas.microsoft.com/office/drawing/2014/main" val="38180866"/>
                  </a:ext>
                </a:extLst>
              </a:tr>
              <a:tr h="370840">
                <a:tc>
                  <a:txBody>
                    <a:bodyPr/>
                    <a:lstStyle/>
                    <a:p>
                      <a:r>
                        <a:rPr lang="en-GB" sz="1200" dirty="0"/>
                        <a:t>Finalise Cheshire Science Corridor EZ £30m EZ borrowing facility</a:t>
                      </a:r>
                    </a:p>
                  </a:txBody>
                  <a:tcPr/>
                </a:tc>
                <a:tc>
                  <a:txBody>
                    <a:bodyPr/>
                    <a:lstStyle/>
                    <a:p>
                      <a:endParaRPr lang="en-GB" sz="1200" dirty="0"/>
                    </a:p>
                  </a:txBody>
                  <a:tcPr/>
                </a:tc>
                <a:tc>
                  <a:txBody>
                    <a:bodyPr/>
                    <a:lstStyle/>
                    <a:p>
                      <a:r>
                        <a:rPr lang="en-GB" sz="1200"/>
                        <a:t>CWLEP / Local Authorities </a:t>
                      </a:r>
                    </a:p>
                    <a:p>
                      <a:r>
                        <a:rPr lang="en-GB" sz="1200" i="1"/>
                        <a:t>(Ian Brooks / John Adlen)</a:t>
                      </a:r>
                      <a:endParaRPr lang="en-GB" sz="1200" i="1" dirty="0"/>
                    </a:p>
                  </a:txBody>
                  <a:tcPr/>
                </a:tc>
                <a:tc>
                  <a:txBody>
                    <a:bodyPr/>
                    <a:lstStyle/>
                    <a:p>
                      <a:endParaRPr lang="en-GB" sz="1200" dirty="0"/>
                    </a:p>
                  </a:txBody>
                  <a:tcPr/>
                </a:tc>
                <a:extLst>
                  <a:ext uri="{0D108BD9-81ED-4DB2-BD59-A6C34878D82A}">
                    <a16:rowId xmlns:a16="http://schemas.microsoft.com/office/drawing/2014/main" val="3177273699"/>
                  </a:ext>
                </a:extLst>
              </a:tr>
              <a:tr h="370840">
                <a:tc>
                  <a:txBody>
                    <a:bodyPr/>
                    <a:lstStyle/>
                    <a:p>
                      <a:r>
                        <a:rPr lang="en-GB" sz="1200"/>
                        <a:t>Promote LEP Business grants via Growth Hub and Marketing Cheshire</a:t>
                      </a:r>
                      <a:endParaRPr lang="en-GB" sz="1200" dirty="0"/>
                    </a:p>
                  </a:txBody>
                  <a:tcPr/>
                </a:tc>
                <a:tc>
                  <a:txBody>
                    <a:bodyPr/>
                    <a:lstStyle/>
                    <a:p>
                      <a:r>
                        <a:rPr lang="en-GB" sz="1200" dirty="0"/>
                        <a:t>Develop process for allocating initial £500k of LEP support grants for business; launch and promote the scheme</a:t>
                      </a:r>
                    </a:p>
                  </a:txBody>
                  <a:tcPr/>
                </a:tc>
                <a:tc>
                  <a:txBody>
                    <a:bodyPr/>
                    <a:lstStyle/>
                    <a:p>
                      <a:r>
                        <a:rPr lang="en-GB" sz="1200"/>
                        <a:t>CWLEP / Marketing Cheshire </a:t>
                      </a:r>
                      <a:endParaRPr lang="en-GB" sz="1200" dirty="0"/>
                    </a:p>
                  </a:txBody>
                  <a:tcPr/>
                </a:tc>
                <a:tc>
                  <a:txBody>
                    <a:bodyPr/>
                    <a:lstStyle/>
                    <a:p>
                      <a:r>
                        <a:rPr lang="en-GB" sz="1200" dirty="0"/>
                        <a:t>Already oversubscribed. </a:t>
                      </a:r>
                    </a:p>
                  </a:txBody>
                  <a:tcPr/>
                </a:tc>
                <a:extLst>
                  <a:ext uri="{0D108BD9-81ED-4DB2-BD59-A6C34878D82A}">
                    <a16:rowId xmlns:a16="http://schemas.microsoft.com/office/drawing/2014/main" val="3345206918"/>
                  </a:ext>
                </a:extLst>
              </a:tr>
              <a:tr h="370840">
                <a:tc>
                  <a:txBody>
                    <a:bodyPr/>
                    <a:lstStyle/>
                    <a:p>
                      <a:r>
                        <a:rPr lang="en-GB" sz="1200" dirty="0"/>
                        <a:t>Supporting a High Speed Rail Growth Corridor Business Case submission</a:t>
                      </a:r>
                    </a:p>
                  </a:txBody>
                  <a:tcPr/>
                </a:tc>
                <a:tc>
                  <a:txBody>
                    <a:bodyPr/>
                    <a:lstStyle/>
                    <a:p>
                      <a:r>
                        <a:rPr lang="en-GB" sz="1200" dirty="0"/>
                        <a:t>Support Cheshire East and other partners to develop a detailed business case to be completed and submitted to </a:t>
                      </a:r>
                      <a:r>
                        <a:rPr lang="en-GB" sz="1200" dirty="0" err="1"/>
                        <a:t>DfT</a:t>
                      </a:r>
                      <a:r>
                        <a:rPr lang="en-GB" sz="1200" dirty="0"/>
                        <a:t> / MHCLG (?) for consideration alongside the Comprehensive Spending Review .</a:t>
                      </a:r>
                    </a:p>
                  </a:txBody>
                  <a:tcPr/>
                </a:tc>
                <a:tc>
                  <a:txBody>
                    <a:bodyPr/>
                    <a:lstStyle/>
                    <a:p>
                      <a:r>
                        <a:rPr lang="en-GB" sz="1200" dirty="0"/>
                        <a:t>CWLEP </a:t>
                      </a:r>
                    </a:p>
                    <a:p>
                      <a:r>
                        <a:rPr lang="en-GB" sz="1200" i="1" dirty="0"/>
                        <a:t>(Roy Newton /John Adlen)</a:t>
                      </a:r>
                    </a:p>
                  </a:txBody>
                  <a:tcPr/>
                </a:tc>
                <a:tc>
                  <a:txBody>
                    <a:bodyPr/>
                    <a:lstStyle/>
                    <a:p>
                      <a:r>
                        <a:rPr lang="en-GB" sz="1200" dirty="0"/>
                        <a:t>Rebranding as High Speed Rail Growth Corridor and expanded to include Warrington / Northern Powerhouse Rail</a:t>
                      </a:r>
                    </a:p>
                  </a:txBody>
                  <a:tcPr/>
                </a:tc>
                <a:extLst>
                  <a:ext uri="{0D108BD9-81ED-4DB2-BD59-A6C34878D82A}">
                    <a16:rowId xmlns:a16="http://schemas.microsoft.com/office/drawing/2014/main" val="103200489"/>
                  </a:ext>
                </a:extLst>
              </a:tr>
            </a:tbl>
          </a:graphicData>
        </a:graphic>
      </p:graphicFrame>
      <p:sp>
        <p:nvSpPr>
          <p:cNvPr id="3" name="Title 2">
            <a:extLst>
              <a:ext uri="{FF2B5EF4-FFF2-40B4-BE49-F238E27FC236}">
                <a16:creationId xmlns:a16="http://schemas.microsoft.com/office/drawing/2014/main" id="{489DCDFF-532A-4E60-98D2-334FB6168FA2}"/>
              </a:ext>
            </a:extLst>
          </p:cNvPr>
          <p:cNvSpPr>
            <a:spLocks noGrp="1"/>
          </p:cNvSpPr>
          <p:nvPr>
            <p:ph type="title"/>
          </p:nvPr>
        </p:nvSpPr>
        <p:spPr>
          <a:xfrm>
            <a:off x="838200" y="365126"/>
            <a:ext cx="10515600" cy="731018"/>
          </a:xfrm>
        </p:spPr>
        <p:txBody>
          <a:bodyPr>
            <a:normAutofit/>
          </a:bodyPr>
          <a:lstStyle/>
          <a:p>
            <a:r>
              <a:rPr lang="en-GB" sz="3600" dirty="0"/>
              <a:t>August</a:t>
            </a:r>
          </a:p>
        </p:txBody>
      </p:sp>
      <p:sp>
        <p:nvSpPr>
          <p:cNvPr id="5" name="Footer Placeholder 4">
            <a:extLst>
              <a:ext uri="{FF2B5EF4-FFF2-40B4-BE49-F238E27FC236}">
                <a16:creationId xmlns:a16="http://schemas.microsoft.com/office/drawing/2014/main" id="{BF8A26C6-540B-41B4-8DEB-6C027E9181BB}"/>
              </a:ext>
            </a:extLst>
          </p:cNvPr>
          <p:cNvSpPr>
            <a:spLocks noGrp="1"/>
          </p:cNvSpPr>
          <p:nvPr>
            <p:ph type="ftr" sz="quarter" idx="11"/>
          </p:nvPr>
        </p:nvSpPr>
        <p:spPr/>
        <p:txBody>
          <a:bodyPr/>
          <a:lstStyle/>
          <a:p>
            <a:r>
              <a:rPr lang="en-GB"/>
              <a:t>DRAFT - CONFIDENTIAL</a:t>
            </a:r>
          </a:p>
        </p:txBody>
      </p:sp>
    </p:spTree>
    <p:extLst>
      <p:ext uri="{BB962C8B-B14F-4D97-AF65-F5344CB8AC3E}">
        <p14:creationId xmlns:p14="http://schemas.microsoft.com/office/powerpoint/2010/main" val="2015362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1A770C36-8A04-46C1-BD27-C23E27D21D95}"/>
              </a:ext>
            </a:extLst>
          </p:cNvPr>
          <p:cNvGraphicFramePr>
            <a:graphicFrameLocks noGrp="1"/>
          </p:cNvGraphicFramePr>
          <p:nvPr>
            <p:extLst>
              <p:ext uri="{D42A27DB-BD31-4B8C-83A1-F6EECF244321}">
                <p14:modId xmlns:p14="http://schemas.microsoft.com/office/powerpoint/2010/main" val="1538514073"/>
              </p:ext>
            </p:extLst>
          </p:nvPr>
        </p:nvGraphicFramePr>
        <p:xfrm>
          <a:off x="838200" y="1093810"/>
          <a:ext cx="10455964" cy="4942840"/>
        </p:xfrm>
        <a:graphic>
          <a:graphicData uri="http://schemas.openxmlformats.org/drawingml/2006/table">
            <a:tbl>
              <a:tblPr firstRow="1" bandRow="1">
                <a:tableStyleId>{5C22544A-7EE6-4342-B048-85BDC9FD1C3A}</a:tableStyleId>
              </a:tblPr>
              <a:tblGrid>
                <a:gridCol w="2613991">
                  <a:extLst>
                    <a:ext uri="{9D8B030D-6E8A-4147-A177-3AD203B41FA5}">
                      <a16:colId xmlns:a16="http://schemas.microsoft.com/office/drawing/2014/main" val="142884088"/>
                    </a:ext>
                  </a:extLst>
                </a:gridCol>
                <a:gridCol w="3828932">
                  <a:extLst>
                    <a:ext uri="{9D8B030D-6E8A-4147-A177-3AD203B41FA5}">
                      <a16:colId xmlns:a16="http://schemas.microsoft.com/office/drawing/2014/main" val="2635960750"/>
                    </a:ext>
                  </a:extLst>
                </a:gridCol>
                <a:gridCol w="1399050">
                  <a:extLst>
                    <a:ext uri="{9D8B030D-6E8A-4147-A177-3AD203B41FA5}">
                      <a16:colId xmlns:a16="http://schemas.microsoft.com/office/drawing/2014/main" val="3603063063"/>
                    </a:ext>
                  </a:extLst>
                </a:gridCol>
                <a:gridCol w="2613991">
                  <a:extLst>
                    <a:ext uri="{9D8B030D-6E8A-4147-A177-3AD203B41FA5}">
                      <a16:colId xmlns:a16="http://schemas.microsoft.com/office/drawing/2014/main" val="3366279783"/>
                    </a:ext>
                  </a:extLst>
                </a:gridCol>
              </a:tblGrid>
              <a:tr h="370840">
                <a:tc>
                  <a:txBody>
                    <a:bodyPr/>
                    <a:lstStyle/>
                    <a:p>
                      <a:r>
                        <a:rPr lang="en-GB" sz="1400" dirty="0"/>
                        <a:t>Item</a:t>
                      </a:r>
                    </a:p>
                  </a:txBody>
                  <a:tcPr/>
                </a:tc>
                <a:tc>
                  <a:txBody>
                    <a:bodyPr/>
                    <a:lstStyle/>
                    <a:p>
                      <a:r>
                        <a:rPr lang="en-GB" sz="1400" dirty="0"/>
                        <a:t>Description / Activity Required</a:t>
                      </a:r>
                    </a:p>
                  </a:txBody>
                  <a:tcPr/>
                </a:tc>
                <a:tc>
                  <a:txBody>
                    <a:bodyPr/>
                    <a:lstStyle/>
                    <a:p>
                      <a:r>
                        <a:rPr lang="en-GB" sz="1400" dirty="0"/>
                        <a:t>By Whom</a:t>
                      </a:r>
                    </a:p>
                  </a:txBody>
                  <a:tcPr/>
                </a:tc>
                <a:tc>
                  <a:txBody>
                    <a:bodyPr/>
                    <a:lstStyle/>
                    <a:p>
                      <a:r>
                        <a:rPr lang="en-GB" sz="1400" dirty="0"/>
                        <a:t>Comment</a:t>
                      </a:r>
                    </a:p>
                  </a:txBody>
                  <a:tcPr/>
                </a:tc>
                <a:extLst>
                  <a:ext uri="{0D108BD9-81ED-4DB2-BD59-A6C34878D82A}">
                    <a16:rowId xmlns:a16="http://schemas.microsoft.com/office/drawing/2014/main" val="1205058302"/>
                  </a:ext>
                </a:extLst>
              </a:tr>
              <a:tr h="370840">
                <a:tc>
                  <a:txBody>
                    <a:bodyPr/>
                    <a:lstStyle/>
                    <a:p>
                      <a:r>
                        <a:rPr lang="en-GB" sz="1200" dirty="0"/>
                        <a:t>Finalise priorities for the Plan for Recovery and Growth</a:t>
                      </a:r>
                    </a:p>
                  </a:txBody>
                  <a:tcPr/>
                </a:tc>
                <a:tc>
                  <a:txBody>
                    <a:bodyPr/>
                    <a:lstStyle/>
                    <a:p>
                      <a:r>
                        <a:rPr lang="en-GB" sz="1200" dirty="0"/>
                        <a:t>Reflect feedback from virtual roundtables / stakeholder engagement to produce a final draft of the plan to coincide with the LEP AGM at the end of September</a:t>
                      </a:r>
                    </a:p>
                  </a:txBody>
                  <a:tcPr/>
                </a:tc>
                <a:tc>
                  <a:txBody>
                    <a:bodyPr/>
                    <a:lstStyle/>
                    <a:p>
                      <a:r>
                        <a:rPr lang="en-GB" sz="1200" dirty="0"/>
                        <a:t>CWLEP </a:t>
                      </a:r>
                    </a:p>
                    <a:p>
                      <a:r>
                        <a:rPr lang="en-GB" sz="1200" i="1" dirty="0"/>
                        <a:t>(Andy Hulme)</a:t>
                      </a:r>
                    </a:p>
                  </a:txBody>
                  <a:tcPr/>
                </a:tc>
                <a:tc>
                  <a:txBody>
                    <a:bodyPr/>
                    <a:lstStyle/>
                    <a:p>
                      <a:r>
                        <a:rPr lang="en-GB" sz="1200" dirty="0"/>
                        <a:t>Key messages also to be used as core submission to CSR call for representations. </a:t>
                      </a:r>
                    </a:p>
                  </a:txBody>
                  <a:tcPr/>
                </a:tc>
                <a:extLst>
                  <a:ext uri="{0D108BD9-81ED-4DB2-BD59-A6C34878D82A}">
                    <a16:rowId xmlns:a16="http://schemas.microsoft.com/office/drawing/2014/main" val="3812382234"/>
                  </a:ext>
                </a:extLst>
              </a:tr>
              <a:tr h="370840">
                <a:tc>
                  <a:txBody>
                    <a:bodyPr/>
                    <a:lstStyle/>
                    <a:p>
                      <a:r>
                        <a:rPr lang="en-GB" sz="1200" dirty="0"/>
                        <a:t>Roll out work programme developed by the Workforce Recovery Group.</a:t>
                      </a:r>
                    </a:p>
                  </a:txBody>
                  <a:tcPr/>
                </a:tc>
                <a:tc>
                  <a:txBody>
                    <a:bodyPr/>
                    <a:lstStyle/>
                    <a:p>
                      <a:r>
                        <a:rPr lang="en-GB" sz="1200" dirty="0"/>
                        <a:t>Comprehensive plan developed by the group. Roll out of workstreams to start in September. Five workstreams in total plus marketing and communications </a:t>
                      </a:r>
                    </a:p>
                  </a:txBody>
                  <a:tcPr/>
                </a:tc>
                <a:tc>
                  <a:txBody>
                    <a:bodyPr/>
                    <a:lstStyle/>
                    <a:p>
                      <a:r>
                        <a:rPr lang="en-GB" sz="1200" i="0" dirty="0"/>
                        <a:t>CWLEP / Marketing Cheshire</a:t>
                      </a:r>
                    </a:p>
                    <a:p>
                      <a:r>
                        <a:rPr lang="en-GB" sz="1200" i="1" dirty="0"/>
                        <a:t>(Andy Farrall / Pat Jackson)</a:t>
                      </a:r>
                    </a:p>
                  </a:txBody>
                  <a:tcPr/>
                </a:tc>
                <a:tc>
                  <a:txBody>
                    <a:bodyPr/>
                    <a:lstStyle/>
                    <a:p>
                      <a:endParaRPr lang="en-GB" sz="1200" dirty="0"/>
                    </a:p>
                  </a:txBody>
                  <a:tcPr/>
                </a:tc>
                <a:extLst>
                  <a:ext uri="{0D108BD9-81ED-4DB2-BD59-A6C34878D82A}">
                    <a16:rowId xmlns:a16="http://schemas.microsoft.com/office/drawing/2014/main" val="1381391049"/>
                  </a:ext>
                </a:extLst>
              </a:tr>
              <a:tr h="370840">
                <a:tc>
                  <a:txBody>
                    <a:bodyPr/>
                    <a:lstStyle/>
                    <a:p>
                      <a:r>
                        <a:rPr lang="en-GB" sz="1200" dirty="0"/>
                        <a:t>Identify priority projects for short-medium term growth</a:t>
                      </a:r>
                    </a:p>
                  </a:txBody>
                  <a:tcPr/>
                </a:tc>
                <a:tc>
                  <a:txBody>
                    <a:bodyPr/>
                    <a:lstStyle/>
                    <a:p>
                      <a:endParaRPr lang="en-GB" sz="1200" dirty="0"/>
                    </a:p>
                  </a:txBody>
                  <a:tcPr/>
                </a:tc>
                <a:tc>
                  <a:txBody>
                    <a:bodyPr/>
                    <a:lstStyle/>
                    <a:p>
                      <a:r>
                        <a:rPr lang="en-GB" sz="1200" dirty="0"/>
                        <a:t>CWLEP </a:t>
                      </a:r>
                    </a:p>
                    <a:p>
                      <a:r>
                        <a:rPr lang="en-GB" sz="1200" i="1" dirty="0"/>
                        <a:t>(Roy Newton)</a:t>
                      </a:r>
                    </a:p>
                  </a:txBody>
                  <a:tcPr/>
                </a:tc>
                <a:tc>
                  <a:txBody>
                    <a:bodyPr/>
                    <a:lstStyle/>
                    <a:p>
                      <a:r>
                        <a:rPr lang="en-GB" sz="1200" dirty="0"/>
                        <a:t>Links to Recovery and Growth Plan and CSR submission</a:t>
                      </a:r>
                    </a:p>
                  </a:txBody>
                  <a:tcPr/>
                </a:tc>
                <a:extLst>
                  <a:ext uri="{0D108BD9-81ED-4DB2-BD59-A6C34878D82A}">
                    <a16:rowId xmlns:a16="http://schemas.microsoft.com/office/drawing/2014/main" val="2775673314"/>
                  </a:ext>
                </a:extLst>
              </a:tr>
              <a:tr h="370840">
                <a:tc>
                  <a:txBody>
                    <a:bodyPr/>
                    <a:lstStyle/>
                    <a:p>
                      <a:r>
                        <a:rPr lang="en-GB" sz="1200" dirty="0"/>
                        <a:t>Establish and launch sub-regional Sustainable and Inclusive Growth  Commission</a:t>
                      </a:r>
                    </a:p>
                  </a:txBody>
                  <a:tcPr/>
                </a:tc>
                <a:tc>
                  <a:txBody>
                    <a:bodyPr/>
                    <a:lstStyle/>
                    <a:p>
                      <a:r>
                        <a:rPr lang="en-GB" sz="1200"/>
                        <a:t>Finalise Terms of Reference and outline plan of activity. Confirm identity of joint Chairs and launch as part of confirmation of post-Covid vision for Cheshire and Warrington</a:t>
                      </a:r>
                      <a:endParaRPr lang="en-GB" sz="1200" dirty="0"/>
                    </a:p>
                  </a:txBody>
                  <a:tcPr/>
                </a:tc>
                <a:tc>
                  <a:txBody>
                    <a:bodyPr/>
                    <a:lstStyle/>
                    <a:p>
                      <a:r>
                        <a:rPr lang="en-GB" sz="1200" i="0" dirty="0"/>
                        <a:t>CWLEP and Local Authorities</a:t>
                      </a:r>
                    </a:p>
                  </a:txBody>
                  <a:tcPr/>
                </a:tc>
                <a:tc>
                  <a:txBody>
                    <a:bodyPr/>
                    <a:lstStyle/>
                    <a:p>
                      <a:endParaRPr lang="en-GB" sz="1200" dirty="0"/>
                    </a:p>
                  </a:txBody>
                  <a:tcPr/>
                </a:tc>
                <a:extLst>
                  <a:ext uri="{0D108BD9-81ED-4DB2-BD59-A6C34878D82A}">
                    <a16:rowId xmlns:a16="http://schemas.microsoft.com/office/drawing/2014/main" val="403896851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Planning for end of EU Exit Transition Period</a:t>
                      </a:r>
                    </a:p>
                    <a:p>
                      <a:endParaRPr lang="en-GB" sz="1200" dirty="0"/>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Developing plan for engaging and supporting business to prepare for the end of the EU Exit Transition period on 31</a:t>
                      </a:r>
                      <a:r>
                        <a:rPr lang="en-GB" sz="1200" baseline="30000" dirty="0"/>
                        <a:t>st</a:t>
                      </a:r>
                      <a:r>
                        <a:rPr lang="en-GB" sz="1200" dirty="0"/>
                        <a:t> December 2020.</a:t>
                      </a:r>
                    </a:p>
                    <a:p>
                      <a:endParaRPr lang="en-GB" sz="1200" dirty="0"/>
                    </a:p>
                  </a:txBody>
                  <a:tcPr>
                    <a:solidFill>
                      <a:schemeClr val="accent1">
                        <a:lumMod val="20000"/>
                        <a:lumOff val="80000"/>
                      </a:schemeClr>
                    </a:solidFill>
                  </a:tcPr>
                </a:tc>
                <a:tc>
                  <a:txBody>
                    <a:bodyPr/>
                    <a:lstStyle/>
                    <a:p>
                      <a:r>
                        <a:rPr lang="en-GB" sz="1200" i="0" dirty="0"/>
                        <a:t>Growth Hub</a:t>
                      </a:r>
                    </a:p>
                  </a:txBody>
                  <a:tcPr>
                    <a:solidFill>
                      <a:schemeClr val="accent1">
                        <a:lumMod val="20000"/>
                        <a:lumOff val="80000"/>
                      </a:schemeClr>
                    </a:solidFill>
                  </a:tcPr>
                </a:tc>
                <a:tc>
                  <a:txBody>
                    <a:bodyPr/>
                    <a:lstStyle/>
                    <a:p>
                      <a:r>
                        <a:rPr lang="en-GB" sz="1200" dirty="0"/>
                        <a:t>Likely to include an element of local delivery of national activity</a:t>
                      </a:r>
                    </a:p>
                  </a:txBody>
                  <a:tcPr>
                    <a:solidFill>
                      <a:schemeClr val="accent1">
                        <a:lumMod val="20000"/>
                        <a:lumOff val="80000"/>
                      </a:schemeClr>
                    </a:solidFill>
                  </a:tcPr>
                </a:tc>
                <a:extLst>
                  <a:ext uri="{0D108BD9-81ED-4DB2-BD59-A6C34878D82A}">
                    <a16:rowId xmlns:a16="http://schemas.microsoft.com/office/drawing/2014/main" val="38180866"/>
                  </a:ext>
                </a:extLst>
              </a:tr>
              <a:tr h="370840">
                <a:tc>
                  <a:txBody>
                    <a:bodyPr/>
                    <a:lstStyle/>
                    <a:p>
                      <a:r>
                        <a:rPr lang="en-GB" sz="1200" dirty="0"/>
                        <a:t>Set out proposals for how remaining ESIF monies could be repurposed to support recovery</a:t>
                      </a:r>
                    </a:p>
                  </a:txBody>
                  <a:tcPr/>
                </a:tc>
                <a:tc>
                  <a:txBody>
                    <a:bodyPr/>
                    <a:lstStyle/>
                    <a:p>
                      <a:r>
                        <a:rPr lang="en-GB" sz="1200"/>
                        <a:t>Opportunity to request DWP to issue a number of further calls for projects to utilise remaining ESF funding. Review how this could be done in a way which is aligned to Covid recovery and scope out potential programmes for consideration</a:t>
                      </a:r>
                      <a:endParaRPr lang="en-GB" sz="1200" dirty="0"/>
                    </a:p>
                  </a:txBody>
                  <a:tcPr/>
                </a:tc>
                <a:tc>
                  <a:txBody>
                    <a:bodyPr/>
                    <a:lstStyle/>
                    <a:p>
                      <a:r>
                        <a:rPr lang="en-GB" sz="1200" i="0" dirty="0"/>
                        <a:t>CWLEP</a:t>
                      </a:r>
                    </a:p>
                  </a:txBody>
                  <a:tcPr/>
                </a:tc>
                <a:tc>
                  <a:txBody>
                    <a:bodyPr/>
                    <a:lstStyle/>
                    <a:p>
                      <a:r>
                        <a:rPr lang="en-GB" sz="1200" dirty="0"/>
                        <a:t>May require outline of the Recovery Plan to be ready to support any request of DWP</a:t>
                      </a:r>
                    </a:p>
                  </a:txBody>
                  <a:tcPr/>
                </a:tc>
                <a:extLst>
                  <a:ext uri="{0D108BD9-81ED-4DB2-BD59-A6C34878D82A}">
                    <a16:rowId xmlns:a16="http://schemas.microsoft.com/office/drawing/2014/main" val="3177273699"/>
                  </a:ext>
                </a:extLst>
              </a:tr>
            </a:tbl>
          </a:graphicData>
        </a:graphic>
      </p:graphicFrame>
      <p:sp>
        <p:nvSpPr>
          <p:cNvPr id="3" name="Title 2">
            <a:extLst>
              <a:ext uri="{FF2B5EF4-FFF2-40B4-BE49-F238E27FC236}">
                <a16:creationId xmlns:a16="http://schemas.microsoft.com/office/drawing/2014/main" id="{489DCDFF-532A-4E60-98D2-334FB6168FA2}"/>
              </a:ext>
            </a:extLst>
          </p:cNvPr>
          <p:cNvSpPr>
            <a:spLocks noGrp="1"/>
          </p:cNvSpPr>
          <p:nvPr>
            <p:ph type="title"/>
          </p:nvPr>
        </p:nvSpPr>
        <p:spPr>
          <a:xfrm>
            <a:off x="838200" y="365126"/>
            <a:ext cx="10515600" cy="728684"/>
          </a:xfrm>
        </p:spPr>
        <p:txBody>
          <a:bodyPr>
            <a:normAutofit/>
          </a:bodyPr>
          <a:lstStyle/>
          <a:p>
            <a:r>
              <a:rPr lang="en-GB" sz="3600" dirty="0"/>
              <a:t>September</a:t>
            </a:r>
          </a:p>
        </p:txBody>
      </p:sp>
      <p:sp>
        <p:nvSpPr>
          <p:cNvPr id="5" name="Footer Placeholder 4">
            <a:extLst>
              <a:ext uri="{FF2B5EF4-FFF2-40B4-BE49-F238E27FC236}">
                <a16:creationId xmlns:a16="http://schemas.microsoft.com/office/drawing/2014/main" id="{BF8A26C6-540B-41B4-8DEB-6C027E9181BB}"/>
              </a:ext>
            </a:extLst>
          </p:cNvPr>
          <p:cNvSpPr>
            <a:spLocks noGrp="1"/>
          </p:cNvSpPr>
          <p:nvPr>
            <p:ph type="ftr" sz="quarter" idx="11"/>
          </p:nvPr>
        </p:nvSpPr>
        <p:spPr/>
        <p:txBody>
          <a:bodyPr/>
          <a:lstStyle/>
          <a:p>
            <a:r>
              <a:rPr lang="en-GB"/>
              <a:t>DRAFT - CONFIDENTIAL</a:t>
            </a:r>
          </a:p>
        </p:txBody>
      </p:sp>
    </p:spTree>
    <p:extLst>
      <p:ext uri="{BB962C8B-B14F-4D97-AF65-F5344CB8AC3E}">
        <p14:creationId xmlns:p14="http://schemas.microsoft.com/office/powerpoint/2010/main" val="3423028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7C135A8CAAA9B41841BB1FF83994665" ma:contentTypeVersion="12" ma:contentTypeDescription="Create a new document." ma:contentTypeScope="" ma:versionID="fdd9927313f17e3061b9c5204ea316de">
  <xsd:schema xmlns:xsd="http://www.w3.org/2001/XMLSchema" xmlns:xs="http://www.w3.org/2001/XMLSchema" xmlns:p="http://schemas.microsoft.com/office/2006/metadata/properties" xmlns:ns3="6c953496-ae80-4808-84f2-91ea7e0f5f12" xmlns:ns4="af5305e9-84f0-437b-be36-f111165e7330" targetNamespace="http://schemas.microsoft.com/office/2006/metadata/properties" ma:root="true" ma:fieldsID="4b5cf3b98d096a277b3a3e900f4988e6" ns3:_="" ns4:_="">
    <xsd:import namespace="6c953496-ae80-4808-84f2-91ea7e0f5f12"/>
    <xsd:import namespace="af5305e9-84f0-437b-be36-f111165e733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953496-ae80-4808-84f2-91ea7e0f5f1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f5305e9-84f0-437b-be36-f111165e733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650C35D-D9A2-4B41-A54A-2B694D001CDC}">
  <ds:schemaRefs>
    <ds:schemaRef ds:uri="http://schemas.microsoft.com/sharepoint/v3/contenttype/forms"/>
  </ds:schemaRefs>
</ds:datastoreItem>
</file>

<file path=customXml/itemProps2.xml><?xml version="1.0" encoding="utf-8"?>
<ds:datastoreItem xmlns:ds="http://schemas.openxmlformats.org/officeDocument/2006/customXml" ds:itemID="{FDEC7279-1A84-49CB-A95E-0EB3FCD41351}">
  <ds:schemaRefs>
    <ds:schemaRef ds:uri="6c953496-ae80-4808-84f2-91ea7e0f5f12"/>
    <ds:schemaRef ds:uri="af5305e9-84f0-437b-be36-f111165e733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8E80055B-011E-4AEF-AB09-9DB2D4BE3508}">
  <ds:schemaRefs>
    <ds:schemaRef ds:uri="6c953496-ae80-4808-84f2-91ea7e0f5f12"/>
    <ds:schemaRef ds:uri="af5305e9-84f0-437b-be36-f111165e733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2398</TotalTime>
  <Words>3472</Words>
  <Application>Microsoft Office PowerPoint</Application>
  <PresentationFormat>Widescreen</PresentationFormat>
  <Paragraphs>419</Paragraphs>
  <Slides>17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Action Plan for Recovery and Growth</vt:lpstr>
      <vt:lpstr>Powerful Partnerships to Build a Better Future Making Cheshire and Warrington the UK’s Healthiest, Most Sustainable, Inclusive and Growing Economy</vt:lpstr>
      <vt:lpstr>PowerPoint Presentation</vt:lpstr>
      <vt:lpstr>PowerPoint Presentation</vt:lpstr>
      <vt:lpstr>PowerPoint Presentation</vt:lpstr>
      <vt:lpstr>July</vt:lpstr>
      <vt:lpstr>July</vt:lpstr>
      <vt:lpstr>August</vt:lpstr>
      <vt:lpstr>September</vt:lpstr>
      <vt:lpstr>September</vt:lpstr>
      <vt:lpstr>October</vt:lpstr>
      <vt:lpstr>October</vt:lpstr>
      <vt:lpstr>November</vt:lpstr>
      <vt:lpstr>December</vt:lpstr>
      <vt:lpstr>PowerPoint Presentation</vt:lpstr>
      <vt:lpstr>PowerPoint Presentation</vt:lpstr>
      <vt:lpstr>January 2021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Andy Hulme</dc:creator>
  <cp:lastModifiedBy>Andy Devaney</cp:lastModifiedBy>
  <cp:revision>45</cp:revision>
  <dcterms:created xsi:type="dcterms:W3CDTF">2020-07-13T10:41:58Z</dcterms:created>
  <dcterms:modified xsi:type="dcterms:W3CDTF">2020-09-25T12:51:33Z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0x01010087C135A8CAAA9B41841BB1FF83994665</vt:lpwstr>
  </property>
</Properties>
</file>