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5"/>
  </p:sldMasterIdLst>
  <p:notesMasterIdLst>
    <p:notesMasterId r:id="rId14"/>
  </p:notesMasterIdLst>
  <p:sldIdLst>
    <p:sldId id="258" r:id="rId6"/>
    <p:sldId id="1055" r:id="rId7"/>
    <p:sldId id="1057" r:id="rId8"/>
    <p:sldId id="1061" r:id="rId9"/>
    <p:sldId id="1056" r:id="rId10"/>
    <p:sldId id="1058" r:id="rId11"/>
    <p:sldId id="1060" r:id="rId12"/>
    <p:sldId id="105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wen, Kate (Business Growth)" initials="OK(G" lastIdx="3" clrIdx="0">
    <p:extLst>
      <p:ext uri="{19B8F6BF-5375-455C-9EA6-DF929625EA0E}">
        <p15:presenceInfo xmlns:p15="http://schemas.microsoft.com/office/powerpoint/2012/main" userId="S::Kate.Owen2@beis.gov.uk::2ae8551e-5b62-4ee7-b787-85bd699b1a99" providerId="AD"/>
      </p:ext>
    </p:extLst>
  </p:cmAuthor>
  <p:cmAuthor id="2" name="Sharp, Kevin (Business Growth)" initials="SK(G" lastIdx="3" clrIdx="1">
    <p:extLst>
      <p:ext uri="{19B8F6BF-5375-455C-9EA6-DF929625EA0E}">
        <p15:presenceInfo xmlns:p15="http://schemas.microsoft.com/office/powerpoint/2012/main" userId="S::kevin.sharp@cirrus.beis.gov.uk::ab5b393b-a26d-4203-aea9-d4213e1690ab" providerId="AD"/>
      </p:ext>
    </p:extLst>
  </p:cmAuthor>
  <p:cmAuthor id="3" name="Davie, Natalia (Business Growth)" initials="DN(G" lastIdx="5" clrIdx="2">
    <p:extLst>
      <p:ext uri="{19B8F6BF-5375-455C-9EA6-DF929625EA0E}">
        <p15:presenceInfo xmlns:p15="http://schemas.microsoft.com/office/powerpoint/2012/main" userId="S::Natalia.Davie@beis.gov.uk::6d1f0b3f-2c8c-47ca-a305-b79a3704a2df" providerId="AD"/>
      </p:ext>
    </p:extLst>
  </p:cmAuthor>
  <p:cmAuthor id="4" name="Stoyanov, Mike (Business Growth)" initials="SG" lastIdx="1" clrIdx="3">
    <p:extLst>
      <p:ext uri="{19B8F6BF-5375-455C-9EA6-DF929625EA0E}">
        <p15:presenceInfo xmlns:p15="http://schemas.microsoft.com/office/powerpoint/2012/main" userId="S::mike.stoyanov@beis.gov.uk::22c46e18-9205-4b08-bb03-601e498ec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D46D9B-2748-4236-CDFE-339E2858D75E}" v="4" dt="2020-07-20T12:23:29.540"/>
    <p1510:client id="{5360F66F-15DE-F215-8535-A769FA5FD862}" v="95" dt="2020-07-20T14:00:57.242"/>
    <p1510:client id="{867C52D3-DB7A-5A7F-ACFD-47CB6E0A6884}" v="218" dt="2020-07-17T07:33:03.797"/>
    <p1510:client id="{B4E501D9-1831-2BE7-F568-0F7B714B8883}" v="2" dt="2020-07-20T14:04:07.836"/>
    <p1510:client id="{D87720E9-47C1-D342-71A5-F472EB4DC56A}" v="2" dt="2020-07-20T13:23:29.2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wen, Kate (Business Growth)" userId="S::kate.owen2@beis.gov.uk::2ae8551e-5b62-4ee7-b787-85bd699b1a99" providerId="AD" clId="Web-{867C52D3-DB7A-5A7F-ACFD-47CB6E0A6884}"/>
    <pc:docChg chg="modSld">
      <pc:chgData name="Owen, Kate (Business Growth)" userId="S::kate.owen2@beis.gov.uk::2ae8551e-5b62-4ee7-b787-85bd699b1a99" providerId="AD" clId="Web-{867C52D3-DB7A-5A7F-ACFD-47CB6E0A6884}" dt="2020-07-17T07:33:03.797" v="217" actId="20577"/>
      <pc:docMkLst>
        <pc:docMk/>
      </pc:docMkLst>
      <pc:sldChg chg="modSp">
        <pc:chgData name="Owen, Kate (Business Growth)" userId="S::kate.owen2@beis.gov.uk::2ae8551e-5b62-4ee7-b787-85bd699b1a99" providerId="AD" clId="Web-{867C52D3-DB7A-5A7F-ACFD-47CB6E0A6884}" dt="2020-07-17T07:33:03.781" v="216" actId="20577"/>
        <pc:sldMkLst>
          <pc:docMk/>
          <pc:sldMk cId="3118663249" sldId="1058"/>
        </pc:sldMkLst>
        <pc:spChg chg="mod">
          <ac:chgData name="Owen, Kate (Business Growth)" userId="S::kate.owen2@beis.gov.uk::2ae8551e-5b62-4ee7-b787-85bd699b1a99" providerId="AD" clId="Web-{867C52D3-DB7A-5A7F-ACFD-47CB6E0A6884}" dt="2020-07-17T07:33:03.781" v="216" actId="20577"/>
          <ac:spMkLst>
            <pc:docMk/>
            <pc:sldMk cId="3118663249" sldId="1058"/>
            <ac:spMk id="3" creationId="{E8DD7C9C-A7A1-4BBE-A866-A0AD9D100CB8}"/>
          </ac:spMkLst>
        </pc:spChg>
        <pc:spChg chg="mod">
          <ac:chgData name="Owen, Kate (Business Growth)" userId="S::kate.owen2@beis.gov.uk::2ae8551e-5b62-4ee7-b787-85bd699b1a99" providerId="AD" clId="Web-{867C52D3-DB7A-5A7F-ACFD-47CB6E0A6884}" dt="2020-07-17T07:32:53.843" v="206" actId="20577"/>
          <ac:spMkLst>
            <pc:docMk/>
            <pc:sldMk cId="3118663249" sldId="1058"/>
            <ac:spMk id="6" creationId="{ABDB349D-2F7D-41D4-995C-CA3411834C23}"/>
          </ac:spMkLst>
        </pc:spChg>
      </pc:sldChg>
      <pc:sldChg chg="modSp">
        <pc:chgData name="Owen, Kate (Business Growth)" userId="S::kate.owen2@beis.gov.uk::2ae8551e-5b62-4ee7-b787-85bd699b1a99" providerId="AD" clId="Web-{867C52D3-DB7A-5A7F-ACFD-47CB6E0A6884}" dt="2020-07-17T07:31:28.313" v="71" actId="20577"/>
        <pc:sldMkLst>
          <pc:docMk/>
          <pc:sldMk cId="367257384" sldId="1059"/>
        </pc:sldMkLst>
        <pc:spChg chg="mod">
          <ac:chgData name="Owen, Kate (Business Growth)" userId="S::kate.owen2@beis.gov.uk::2ae8551e-5b62-4ee7-b787-85bd699b1a99" providerId="AD" clId="Web-{867C52D3-DB7A-5A7F-ACFD-47CB6E0A6884}" dt="2020-07-17T07:31:28.313" v="71" actId="20577"/>
          <ac:spMkLst>
            <pc:docMk/>
            <pc:sldMk cId="367257384" sldId="1059"/>
            <ac:spMk id="3" creationId="{E8DD7C9C-A7A1-4BBE-A866-A0AD9D100CB8}"/>
          </ac:spMkLst>
        </pc:spChg>
      </pc:sldChg>
    </pc:docChg>
  </pc:docChgLst>
  <pc:docChgLst>
    <pc:chgData name="Owen, Kate (Business Growth)" userId="S::kate.owen2@beis.gov.uk::2ae8551e-5b62-4ee7-b787-85bd699b1a99" providerId="AD" clId="Web-{5360F66F-15DE-F215-8535-A769FA5FD862}"/>
    <pc:docChg chg="modSld">
      <pc:chgData name="Owen, Kate (Business Growth)" userId="S::kate.owen2@beis.gov.uk::2ae8551e-5b62-4ee7-b787-85bd699b1a99" providerId="AD" clId="Web-{5360F66F-15DE-F215-8535-A769FA5FD862}" dt="2020-07-20T14:00:57.242" v="94" actId="20577"/>
      <pc:docMkLst>
        <pc:docMk/>
      </pc:docMkLst>
      <pc:sldChg chg="modSp">
        <pc:chgData name="Owen, Kate (Business Growth)" userId="S::kate.owen2@beis.gov.uk::2ae8551e-5b62-4ee7-b787-85bd699b1a99" providerId="AD" clId="Web-{5360F66F-15DE-F215-8535-A769FA5FD862}" dt="2020-07-20T14:00:57.242" v="93" actId="20577"/>
        <pc:sldMkLst>
          <pc:docMk/>
          <pc:sldMk cId="367257384" sldId="1059"/>
        </pc:sldMkLst>
        <pc:spChg chg="mod">
          <ac:chgData name="Owen, Kate (Business Growth)" userId="S::kate.owen2@beis.gov.uk::2ae8551e-5b62-4ee7-b787-85bd699b1a99" providerId="AD" clId="Web-{5360F66F-15DE-F215-8535-A769FA5FD862}" dt="2020-07-20T14:00:57.242" v="93" actId="20577"/>
          <ac:spMkLst>
            <pc:docMk/>
            <pc:sldMk cId="367257384" sldId="1059"/>
            <ac:spMk id="3" creationId="{E8DD7C9C-A7A1-4BBE-A866-A0AD9D100CB8}"/>
          </ac:spMkLst>
        </pc:spChg>
      </pc:sldChg>
    </pc:docChg>
  </pc:docChgLst>
  <pc:docChgLst>
    <pc:chgData name="Drennan, Bill (BEIS)" userId="S::bill.drennan@beis.gov.uk::d1b1df4b-87ab-43f6-ba8e-8d33b65ff20f" providerId="AD" clId="Web-{B4E501D9-1831-2BE7-F568-0F7B714B8883}"/>
    <pc:docChg chg="modSld">
      <pc:chgData name="Drennan, Bill (BEIS)" userId="S::bill.drennan@beis.gov.uk::d1b1df4b-87ab-43f6-ba8e-8d33b65ff20f" providerId="AD" clId="Web-{B4E501D9-1831-2BE7-F568-0F7B714B8883}" dt="2020-07-20T14:04:07.836" v="1" actId="20577"/>
      <pc:docMkLst>
        <pc:docMk/>
      </pc:docMkLst>
      <pc:sldChg chg="modSp">
        <pc:chgData name="Drennan, Bill (BEIS)" userId="S::bill.drennan@beis.gov.uk::d1b1df4b-87ab-43f6-ba8e-8d33b65ff20f" providerId="AD" clId="Web-{B4E501D9-1831-2BE7-F568-0F7B714B8883}" dt="2020-07-20T14:04:07.836" v="0" actId="20577"/>
        <pc:sldMkLst>
          <pc:docMk/>
          <pc:sldMk cId="3542188494" sldId="1055"/>
        </pc:sldMkLst>
        <pc:spChg chg="mod">
          <ac:chgData name="Drennan, Bill (BEIS)" userId="S::bill.drennan@beis.gov.uk::d1b1df4b-87ab-43f6-ba8e-8d33b65ff20f" providerId="AD" clId="Web-{B4E501D9-1831-2BE7-F568-0F7B714B8883}" dt="2020-07-20T14:04:07.836" v="0" actId="20577"/>
          <ac:spMkLst>
            <pc:docMk/>
            <pc:sldMk cId="3542188494" sldId="1055"/>
            <ac:spMk id="5" creationId="{537FE649-4B72-4DE3-8E17-531C720472A7}"/>
          </ac:spMkLst>
        </pc:spChg>
      </pc:sldChg>
    </pc:docChg>
  </pc:docChgLst>
  <pc:docChgLst>
    <pc:chgData name="Drennan, Bill (BEIS)" userId="S::bill.drennan@beis.gov.uk::d1b1df4b-87ab-43f6-ba8e-8d33b65ff20f" providerId="AD" clId="Web-{D87720E9-47C1-D342-71A5-F472EB4DC56A}"/>
    <pc:docChg chg="modSld">
      <pc:chgData name="Drennan, Bill (BEIS)" userId="S::bill.drennan@beis.gov.uk::d1b1df4b-87ab-43f6-ba8e-8d33b65ff20f" providerId="AD" clId="Web-{D87720E9-47C1-D342-71A5-F472EB4DC56A}" dt="2020-07-20T13:23:29.269" v="1" actId="20577"/>
      <pc:docMkLst>
        <pc:docMk/>
      </pc:docMkLst>
      <pc:sldChg chg="modSp">
        <pc:chgData name="Drennan, Bill (BEIS)" userId="S::bill.drennan@beis.gov.uk::d1b1df4b-87ab-43f6-ba8e-8d33b65ff20f" providerId="AD" clId="Web-{D87720E9-47C1-D342-71A5-F472EB4DC56A}" dt="2020-07-20T13:23:29.269" v="0" actId="20577"/>
        <pc:sldMkLst>
          <pc:docMk/>
          <pc:sldMk cId="3542188494" sldId="1055"/>
        </pc:sldMkLst>
        <pc:spChg chg="mod">
          <ac:chgData name="Drennan, Bill (BEIS)" userId="S::bill.drennan@beis.gov.uk::d1b1df4b-87ab-43f6-ba8e-8d33b65ff20f" providerId="AD" clId="Web-{D87720E9-47C1-D342-71A5-F472EB4DC56A}" dt="2020-07-20T13:23:29.269" v="0" actId="20577"/>
          <ac:spMkLst>
            <pc:docMk/>
            <pc:sldMk cId="3542188494" sldId="1055"/>
            <ac:spMk id="5" creationId="{537FE649-4B72-4DE3-8E17-531C720472A7}"/>
          </ac:spMkLst>
        </pc:spChg>
      </pc:sldChg>
    </pc:docChg>
  </pc:docChgLst>
  <pc:docChgLst>
    <pc:chgData name="Owen, Kate (Business Growth)" userId="S::kate.owen2@beis.gov.uk::2ae8551e-5b62-4ee7-b787-85bd699b1a99" providerId="AD" clId="Web-{2ED46D9B-2748-4236-CDFE-339E2858D75E}"/>
    <pc:docChg chg="modSld">
      <pc:chgData name="Owen, Kate (Business Growth)" userId="S::kate.owen2@beis.gov.uk::2ae8551e-5b62-4ee7-b787-85bd699b1a99" providerId="AD" clId="Web-{2ED46D9B-2748-4236-CDFE-339E2858D75E}" dt="2020-07-20T12:23:29.540" v="3" actId="20577"/>
      <pc:docMkLst>
        <pc:docMk/>
      </pc:docMkLst>
      <pc:sldChg chg="modSp">
        <pc:chgData name="Owen, Kate (Business Growth)" userId="S::kate.owen2@beis.gov.uk::2ae8551e-5b62-4ee7-b787-85bd699b1a99" providerId="AD" clId="Web-{2ED46D9B-2748-4236-CDFE-339E2858D75E}" dt="2020-07-20T12:23:29.540" v="2" actId="20577"/>
        <pc:sldMkLst>
          <pc:docMk/>
          <pc:sldMk cId="367257384" sldId="1059"/>
        </pc:sldMkLst>
        <pc:spChg chg="mod">
          <ac:chgData name="Owen, Kate (Business Growth)" userId="S::kate.owen2@beis.gov.uk::2ae8551e-5b62-4ee7-b787-85bd699b1a99" providerId="AD" clId="Web-{2ED46D9B-2748-4236-CDFE-339E2858D75E}" dt="2020-07-20T12:23:29.540" v="2" actId="20577"/>
          <ac:spMkLst>
            <pc:docMk/>
            <pc:sldMk cId="367257384" sldId="1059"/>
            <ac:spMk id="3" creationId="{E8DD7C9C-A7A1-4BBE-A866-A0AD9D100CB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25040B-0DA9-4C6C-8ED5-F06ED30D1E66}" type="datetimeFigureOut">
              <a:rPr lang="en-GB" smtClean="0"/>
              <a:t>20/07/2020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85C6BE-C062-4366-9CC1-63ED42D4B538}" type="slidenum">
              <a:rPr lang="en-GB" smtClean="0"/>
              <a:t>‹#›</a:t>
            </a:fld>
            <a:endParaRPr lang="en-GB"/>
          </a:p>
        </p:txBody>
      </p:sp>
    </p:spTree>
    <p:extLst>
      <p:ext uri="{BB962C8B-B14F-4D97-AF65-F5344CB8AC3E}">
        <p14:creationId xmlns:p14="http://schemas.microsoft.com/office/powerpoint/2010/main" val="326642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8150" y="1235075"/>
            <a:ext cx="5921375" cy="3330575"/>
          </a:xfrm>
        </p:spPr>
      </p:sp>
      <p:sp>
        <p:nvSpPr>
          <p:cNvPr id="3" name="Notes Placeholder 2"/>
          <p:cNvSpPr>
            <a:spLocks noGrp="1"/>
          </p:cNvSpPr>
          <p:nvPr>
            <p:ph type="body" idx="1"/>
          </p:nvPr>
        </p:nvSpPr>
        <p:spPr/>
        <p:txBody>
          <a:bodyPr/>
          <a:lstStyle/>
          <a:p>
            <a:r>
              <a:rPr lang="en-GB"/>
              <a:t>BEIS theme: Title slide </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795712-1EBD-494A-9A40-A27BAF762EE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405135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1FD84-7B67-4FAE-A470-DFFD0DD8C33E}"/>
              </a:ext>
            </a:extLst>
          </p:cNvPr>
          <p:cNvSpPr>
            <a:spLocks noGrp="1"/>
          </p:cNvSpPr>
          <p:nvPr>
            <p:ph type="ctrTitle"/>
          </p:nvPr>
        </p:nvSpPr>
        <p:spPr>
          <a:xfrm>
            <a:off x="1524000" y="1122363"/>
            <a:ext cx="9144000" cy="2387600"/>
          </a:xfrm>
        </p:spPr>
        <p:txBody>
          <a:bodyPr anchor="b"/>
          <a:lstStyle>
            <a:lvl1pPr algn="ctr">
              <a:defRPr sz="6000">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48783805-D76F-465F-AD1D-C024A738623A}"/>
              </a:ext>
            </a:extLst>
          </p:cNvPr>
          <p:cNvSpPr>
            <a:spLocks noGrp="1"/>
          </p:cNvSpPr>
          <p:nvPr>
            <p:ph type="subTitle" idx="1"/>
          </p:nvPr>
        </p:nvSpPr>
        <p:spPr>
          <a:xfrm>
            <a:off x="1524000" y="3602038"/>
            <a:ext cx="9144000" cy="2133599"/>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7" name="Date Placeholder 3">
            <a:extLst>
              <a:ext uri="{FF2B5EF4-FFF2-40B4-BE49-F238E27FC236}">
                <a16:creationId xmlns:a16="http://schemas.microsoft.com/office/drawing/2014/main" id="{A5E0545A-7AF5-416C-B008-CD22E7267556}"/>
              </a:ext>
            </a:extLst>
          </p:cNvPr>
          <p:cNvSpPr txBox="1">
            <a:spLocks/>
          </p:cNvSpPr>
          <p:nvPr userDrawn="1"/>
        </p:nvSpPr>
        <p:spPr>
          <a:xfrm>
            <a:off x="465600" y="6231601"/>
            <a:ext cx="2743200" cy="365125"/>
          </a:xfrm>
          <a:prstGeom prst="rect">
            <a:avLst/>
          </a:prstGeom>
        </p:spPr>
        <p:txBody>
          <a:bodyPr anchor="ctr" anchorCtr="0"/>
          <a:lstStyle>
            <a:defPPr>
              <a:defRPr lang="en-US"/>
            </a:defPPr>
            <a:lvl1pPr marL="0" algn="l" defTabSz="457200" rtl="0" eaLnBrk="1" latinLnBrk="0" hangingPunct="1">
              <a:defRPr sz="1800" kern="1200">
                <a:solidFill>
                  <a:schemeClr val="bg1"/>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DC20618-E5D9-4E5B-AE98-0F53F165EA74}" type="datetime3">
              <a:rPr lang="en-GB" sz="1200" smtClean="0"/>
              <a:pPr algn="l"/>
              <a:t>20 July, 2020</a:t>
            </a:fld>
            <a:endParaRPr lang="en-GB" sz="1200"/>
          </a:p>
        </p:txBody>
      </p:sp>
    </p:spTree>
    <p:extLst>
      <p:ext uri="{BB962C8B-B14F-4D97-AF65-F5344CB8AC3E}">
        <p14:creationId xmlns:p14="http://schemas.microsoft.com/office/powerpoint/2010/main" val="1561159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orange - gradi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C35B7-437D-4BE6-9B66-ED0B9A0A930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37D09F8-429B-4557-A486-27A5770CB020}"/>
              </a:ext>
            </a:extLst>
          </p:cNvPr>
          <p:cNvSpPr>
            <a:spLocks noGrp="1"/>
          </p:cNvSpPr>
          <p:nvPr>
            <p:ph idx="1"/>
          </p:nvPr>
        </p:nvSpPr>
        <p:spPr>
          <a:xfrm>
            <a:off x="838200" y="1825626"/>
            <a:ext cx="10515600" cy="3940861"/>
          </a:xfrm>
        </p:spPr>
        <p:txBody>
          <a:bodyPr/>
          <a:lstStyle>
            <a:lvl1pPr marL="228600" indent="-228600">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4">
            <a:extLst>
              <a:ext uri="{FF2B5EF4-FFF2-40B4-BE49-F238E27FC236}">
                <a16:creationId xmlns:a16="http://schemas.microsoft.com/office/drawing/2014/main" id="{3EFA0CB7-314C-46E8-8087-959F9F66F278}"/>
              </a:ext>
            </a:extLst>
          </p:cNvPr>
          <p:cNvSpPr txBox="1">
            <a:spLocks/>
          </p:cNvSpPr>
          <p:nvPr userDrawn="1"/>
        </p:nvSpPr>
        <p:spPr>
          <a:xfrm>
            <a:off x="0" y="5905500"/>
            <a:ext cx="12192000" cy="952500"/>
          </a:xfrm>
          <a:prstGeom prst="rect">
            <a:avLst/>
          </a:prstGeom>
          <a:gradFill>
            <a:gsLst>
              <a:gs pos="0">
                <a:srgbClr val="EE751B"/>
              </a:gs>
              <a:gs pos="100000">
                <a:srgbClr val="F9AE2D"/>
              </a:gs>
            </a:gsLst>
            <a:lin ang="2700000" scaled="0"/>
          </a:gradFill>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GB" sz="1200">
              <a:solidFill>
                <a:srgbClr val="004A7F"/>
              </a:solidFill>
            </a:endParaRPr>
          </a:p>
        </p:txBody>
      </p:sp>
      <p:sp>
        <p:nvSpPr>
          <p:cNvPr id="5" name="Footer Placeholder 4">
            <a:extLst>
              <a:ext uri="{FF2B5EF4-FFF2-40B4-BE49-F238E27FC236}">
                <a16:creationId xmlns:a16="http://schemas.microsoft.com/office/drawing/2014/main" id="{D510A885-BAA2-4890-9018-4D60866D65DD}"/>
              </a:ext>
            </a:extLst>
          </p:cNvPr>
          <p:cNvSpPr>
            <a:spLocks noGrp="1"/>
          </p:cNvSpPr>
          <p:nvPr>
            <p:ph type="ftr" sz="quarter" idx="11"/>
          </p:nvPr>
        </p:nvSpPr>
        <p:spPr>
          <a:xfrm>
            <a:off x="1142400" y="6231601"/>
            <a:ext cx="4114800" cy="365125"/>
          </a:xfrm>
          <a:prstGeom prst="rect">
            <a:avLst/>
          </a:prstGeom>
        </p:spPr>
        <p:txBody>
          <a:bodyPr/>
          <a:lstStyle>
            <a:lvl1pPr algn="l">
              <a:defRPr>
                <a:solidFill>
                  <a:schemeClr val="bg1"/>
                </a:solidFill>
                <a:latin typeface="Arial" panose="020B0604020202020204" pitchFamily="34" charset="0"/>
                <a:cs typeface="Arial" panose="020B0604020202020204" pitchFamily="34" charset="0"/>
              </a:defRPr>
            </a:lvl1pPr>
          </a:lstStyle>
          <a:p>
            <a:r>
              <a:rPr lang="en-GB"/>
              <a:t>OFFICIAL SENSITIVE</a:t>
            </a:r>
          </a:p>
        </p:txBody>
      </p:sp>
      <p:sp>
        <p:nvSpPr>
          <p:cNvPr id="6" name="Slide Number Placeholder 5">
            <a:extLst>
              <a:ext uri="{FF2B5EF4-FFF2-40B4-BE49-F238E27FC236}">
                <a16:creationId xmlns:a16="http://schemas.microsoft.com/office/drawing/2014/main" id="{D1F82590-118A-4F46-A2EA-2A85E3977EA2}"/>
              </a:ext>
            </a:extLst>
          </p:cNvPr>
          <p:cNvSpPr>
            <a:spLocks noGrp="1"/>
          </p:cNvSpPr>
          <p:nvPr>
            <p:ph type="sldNum" sz="quarter" idx="12"/>
          </p:nvPr>
        </p:nvSpPr>
        <p:spPr>
          <a:xfrm>
            <a:off x="662400" y="6231601"/>
            <a:ext cx="501821" cy="365125"/>
          </a:xfrm>
        </p:spPr>
        <p:txBody>
          <a:bodyPr/>
          <a:lstStyle>
            <a:lvl1pPr>
              <a:defRPr>
                <a:solidFill>
                  <a:schemeClr val="bg1"/>
                </a:solidFill>
                <a:latin typeface="Arial" panose="020B0604020202020204" pitchFamily="34" charset="0"/>
                <a:cs typeface="Arial" panose="020B0604020202020204" pitchFamily="34" charset="0"/>
              </a:defRPr>
            </a:lvl1pPr>
          </a:lstStyle>
          <a:p>
            <a:fld id="{3A030DFD-335B-4480-BEA0-C8D897832E82}" type="slidenum">
              <a:rPr lang="en-GB" smtClean="0"/>
              <a:pPr/>
              <a:t>‹#›</a:t>
            </a:fld>
            <a:endParaRPr lang="en-GB"/>
          </a:p>
        </p:txBody>
      </p:sp>
      <p:pic>
        <p:nvPicPr>
          <p:cNvPr id="10" name="Picture 9" descr="Department for Business, Energy and Industrial Strategy crest" title="Department for Business, Energy and Industrial Strategy">
            <a:extLst>
              <a:ext uri="{FF2B5EF4-FFF2-40B4-BE49-F238E27FC236}">
                <a16:creationId xmlns:a16="http://schemas.microsoft.com/office/drawing/2014/main" id="{64FFE862-56D9-4D88-B9C7-BBC36A8188A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64000" y="6093296"/>
            <a:ext cx="1196930" cy="635708"/>
          </a:xfrm>
          <a:prstGeom prst="rect">
            <a:avLst/>
          </a:prstGeom>
        </p:spPr>
      </p:pic>
    </p:spTree>
    <p:extLst>
      <p:ext uri="{BB962C8B-B14F-4D97-AF65-F5344CB8AC3E}">
        <p14:creationId xmlns:p14="http://schemas.microsoft.com/office/powerpoint/2010/main" val="1076160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violet - gradi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C35B7-437D-4BE6-9B66-ED0B9A0A930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37D09F8-429B-4557-A486-27A5770CB020}"/>
              </a:ext>
            </a:extLst>
          </p:cNvPr>
          <p:cNvSpPr>
            <a:spLocks noGrp="1"/>
          </p:cNvSpPr>
          <p:nvPr>
            <p:ph idx="1"/>
          </p:nvPr>
        </p:nvSpPr>
        <p:spPr>
          <a:xfrm>
            <a:off x="838200" y="1825626"/>
            <a:ext cx="10515600" cy="3940861"/>
          </a:xfrm>
        </p:spPr>
        <p:txBody>
          <a:bodyPr/>
          <a:lstStyle>
            <a:lvl1pPr marL="228600" indent="-228600">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Rectangle 8">
            <a:extLst>
              <a:ext uri="{FF2B5EF4-FFF2-40B4-BE49-F238E27FC236}">
                <a16:creationId xmlns:a16="http://schemas.microsoft.com/office/drawing/2014/main" id="{4337B99E-9BC4-481F-9216-F39A0CD5626F}"/>
              </a:ext>
            </a:extLst>
          </p:cNvPr>
          <p:cNvSpPr/>
          <p:nvPr userDrawn="1"/>
        </p:nvSpPr>
        <p:spPr>
          <a:xfrm>
            <a:off x="0" y="5909661"/>
            <a:ext cx="12192000" cy="954000"/>
          </a:xfrm>
          <a:prstGeom prst="rect">
            <a:avLst/>
          </a:prstGeom>
          <a:gradFill>
            <a:gsLst>
              <a:gs pos="0">
                <a:srgbClr val="AA1580"/>
              </a:gs>
              <a:gs pos="100000">
                <a:srgbClr val="E8348B"/>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800"/>
          </a:p>
        </p:txBody>
      </p:sp>
      <p:sp>
        <p:nvSpPr>
          <p:cNvPr id="5" name="Footer Placeholder 4">
            <a:extLst>
              <a:ext uri="{FF2B5EF4-FFF2-40B4-BE49-F238E27FC236}">
                <a16:creationId xmlns:a16="http://schemas.microsoft.com/office/drawing/2014/main" id="{D510A885-BAA2-4890-9018-4D60866D65DD}"/>
              </a:ext>
            </a:extLst>
          </p:cNvPr>
          <p:cNvSpPr>
            <a:spLocks noGrp="1"/>
          </p:cNvSpPr>
          <p:nvPr>
            <p:ph type="ftr" sz="quarter" idx="11"/>
          </p:nvPr>
        </p:nvSpPr>
        <p:spPr>
          <a:xfrm>
            <a:off x="1142400" y="6231601"/>
            <a:ext cx="4114800" cy="365125"/>
          </a:xfrm>
          <a:prstGeom prst="rect">
            <a:avLst/>
          </a:prstGeom>
        </p:spPr>
        <p:txBody>
          <a:bodyPr/>
          <a:lstStyle>
            <a:lvl1pPr algn="l">
              <a:defRPr>
                <a:solidFill>
                  <a:schemeClr val="bg1"/>
                </a:solidFill>
                <a:latin typeface="Arial" panose="020B0604020202020204" pitchFamily="34" charset="0"/>
                <a:cs typeface="Arial" panose="020B0604020202020204" pitchFamily="34" charset="0"/>
              </a:defRPr>
            </a:lvl1pPr>
          </a:lstStyle>
          <a:p>
            <a:r>
              <a:rPr lang="en-GB"/>
              <a:t>OFFICIAL SENSITIVE</a:t>
            </a:r>
          </a:p>
        </p:txBody>
      </p:sp>
      <p:sp>
        <p:nvSpPr>
          <p:cNvPr id="6" name="Slide Number Placeholder 5">
            <a:extLst>
              <a:ext uri="{FF2B5EF4-FFF2-40B4-BE49-F238E27FC236}">
                <a16:creationId xmlns:a16="http://schemas.microsoft.com/office/drawing/2014/main" id="{D1F82590-118A-4F46-A2EA-2A85E3977EA2}"/>
              </a:ext>
            </a:extLst>
          </p:cNvPr>
          <p:cNvSpPr>
            <a:spLocks noGrp="1"/>
          </p:cNvSpPr>
          <p:nvPr>
            <p:ph type="sldNum" sz="quarter" idx="12"/>
          </p:nvPr>
        </p:nvSpPr>
        <p:spPr>
          <a:xfrm>
            <a:off x="662400" y="6231601"/>
            <a:ext cx="501821" cy="365125"/>
          </a:xfrm>
        </p:spPr>
        <p:txBody>
          <a:bodyPr/>
          <a:lstStyle>
            <a:lvl1pPr>
              <a:defRPr>
                <a:solidFill>
                  <a:schemeClr val="bg1"/>
                </a:solidFill>
                <a:latin typeface="Arial" panose="020B0604020202020204" pitchFamily="34" charset="0"/>
                <a:cs typeface="Arial" panose="020B0604020202020204" pitchFamily="34" charset="0"/>
              </a:defRPr>
            </a:lvl1pPr>
          </a:lstStyle>
          <a:p>
            <a:fld id="{3A030DFD-335B-4480-BEA0-C8D897832E82}" type="slidenum">
              <a:rPr lang="en-GB" smtClean="0"/>
              <a:pPr/>
              <a:t>‹#›</a:t>
            </a:fld>
            <a:endParaRPr lang="en-GB"/>
          </a:p>
        </p:txBody>
      </p:sp>
      <p:pic>
        <p:nvPicPr>
          <p:cNvPr id="10" name="Picture 9" descr="Department for Business, Energy and Industrial Strategy crest" title="Department for Business, Energy and Industrial Strategy">
            <a:extLst>
              <a:ext uri="{FF2B5EF4-FFF2-40B4-BE49-F238E27FC236}">
                <a16:creationId xmlns:a16="http://schemas.microsoft.com/office/drawing/2014/main" id="{B7B3A306-8C4A-4E92-967C-4E92BA00283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64000" y="6093296"/>
            <a:ext cx="1196930" cy="635708"/>
          </a:xfrm>
          <a:prstGeom prst="rect">
            <a:avLst/>
          </a:prstGeom>
        </p:spPr>
      </p:pic>
    </p:spTree>
    <p:extLst>
      <p:ext uri="{BB962C8B-B14F-4D97-AF65-F5344CB8AC3E}">
        <p14:creationId xmlns:p14="http://schemas.microsoft.com/office/powerpoint/2010/main" val="33016525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6B217-DE68-414A-B123-62BE05FEC0A0}"/>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1D32462-9E6A-4AA6-9384-5EACBAAE549F}"/>
              </a:ext>
            </a:extLst>
          </p:cNvPr>
          <p:cNvSpPr>
            <a:spLocks noGrp="1"/>
          </p:cNvSpPr>
          <p:nvPr>
            <p:ph type="body" idx="1"/>
          </p:nvPr>
        </p:nvSpPr>
        <p:spPr>
          <a:xfrm>
            <a:off x="831851" y="4589464"/>
            <a:ext cx="10515600" cy="1177022"/>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178DCE9E-CE4E-4330-A556-67E225114CC3}"/>
              </a:ext>
            </a:extLst>
          </p:cNvPr>
          <p:cNvSpPr>
            <a:spLocks noGrp="1"/>
          </p:cNvSpPr>
          <p:nvPr>
            <p:ph type="ftr" sz="quarter" idx="11"/>
          </p:nvPr>
        </p:nvSpPr>
        <p:spPr>
          <a:xfrm>
            <a:off x="1142400" y="6231601"/>
            <a:ext cx="4114800" cy="365125"/>
          </a:xfrm>
          <a:prstGeom prst="rect">
            <a:avLst/>
          </a:prstGeom>
        </p:spPr>
        <p:txBody>
          <a:bodyPr/>
          <a:lstStyle>
            <a:lvl1pPr algn="l">
              <a:defRPr>
                <a:solidFill>
                  <a:schemeClr val="bg1"/>
                </a:solidFill>
                <a:latin typeface="Arial" panose="020B0604020202020204" pitchFamily="34" charset="0"/>
                <a:cs typeface="Arial" panose="020B0604020202020204" pitchFamily="34" charset="0"/>
              </a:defRPr>
            </a:lvl1pPr>
          </a:lstStyle>
          <a:p>
            <a:r>
              <a:rPr lang="en-GB"/>
              <a:t>OFFICIAL SENSITIVE</a:t>
            </a:r>
          </a:p>
        </p:txBody>
      </p:sp>
      <p:sp>
        <p:nvSpPr>
          <p:cNvPr id="7" name="Slide Number Placeholder 5">
            <a:extLst>
              <a:ext uri="{FF2B5EF4-FFF2-40B4-BE49-F238E27FC236}">
                <a16:creationId xmlns:a16="http://schemas.microsoft.com/office/drawing/2014/main" id="{33B3E786-5A25-453E-8032-FB4F8B16650E}"/>
              </a:ext>
            </a:extLst>
          </p:cNvPr>
          <p:cNvSpPr>
            <a:spLocks noGrp="1"/>
          </p:cNvSpPr>
          <p:nvPr>
            <p:ph type="sldNum" sz="quarter" idx="12"/>
          </p:nvPr>
        </p:nvSpPr>
        <p:spPr>
          <a:xfrm>
            <a:off x="662400" y="6231601"/>
            <a:ext cx="501821" cy="365125"/>
          </a:xfrm>
        </p:spPr>
        <p:txBody>
          <a:bodyPr/>
          <a:lstStyle>
            <a:lvl1pPr>
              <a:defRPr>
                <a:solidFill>
                  <a:schemeClr val="bg1"/>
                </a:solidFill>
                <a:latin typeface="Arial" panose="020B0604020202020204" pitchFamily="34" charset="0"/>
                <a:cs typeface="Arial" panose="020B0604020202020204" pitchFamily="34" charset="0"/>
              </a:defRPr>
            </a:lvl1pPr>
          </a:lstStyle>
          <a:p>
            <a:fld id="{3A030DFD-335B-4480-BEA0-C8D897832E82}" type="slidenum">
              <a:rPr lang="en-GB" smtClean="0"/>
              <a:pPr/>
              <a:t>‹#›</a:t>
            </a:fld>
            <a:endParaRPr lang="en-GB"/>
          </a:p>
        </p:txBody>
      </p:sp>
    </p:spTree>
    <p:extLst>
      <p:ext uri="{BB962C8B-B14F-4D97-AF65-F5344CB8AC3E}">
        <p14:creationId xmlns:p14="http://schemas.microsoft.com/office/powerpoint/2010/main" val="16884317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BA971-033E-4C9B-A764-87770B79399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E344200-F2C0-4BA9-878F-9C61285A0779}"/>
              </a:ext>
            </a:extLst>
          </p:cNvPr>
          <p:cNvSpPr>
            <a:spLocks noGrp="1"/>
          </p:cNvSpPr>
          <p:nvPr>
            <p:ph sz="half" idx="1"/>
          </p:nvPr>
        </p:nvSpPr>
        <p:spPr>
          <a:xfrm>
            <a:off x="838200" y="1825626"/>
            <a:ext cx="5156200" cy="39408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6693718-FD5D-47E9-A3F9-4F812AA911CC}"/>
              </a:ext>
            </a:extLst>
          </p:cNvPr>
          <p:cNvSpPr>
            <a:spLocks noGrp="1"/>
          </p:cNvSpPr>
          <p:nvPr>
            <p:ph sz="half" idx="2"/>
          </p:nvPr>
        </p:nvSpPr>
        <p:spPr>
          <a:xfrm>
            <a:off x="6197600" y="1825626"/>
            <a:ext cx="5156200" cy="39408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a:extLst>
              <a:ext uri="{FF2B5EF4-FFF2-40B4-BE49-F238E27FC236}">
                <a16:creationId xmlns:a16="http://schemas.microsoft.com/office/drawing/2014/main" id="{BD75208A-87CA-4A82-B2BC-CBB59B37F644}"/>
              </a:ext>
            </a:extLst>
          </p:cNvPr>
          <p:cNvSpPr>
            <a:spLocks noGrp="1"/>
          </p:cNvSpPr>
          <p:nvPr>
            <p:ph type="ftr" sz="quarter" idx="11"/>
          </p:nvPr>
        </p:nvSpPr>
        <p:spPr>
          <a:xfrm>
            <a:off x="1142400" y="6231601"/>
            <a:ext cx="4114800" cy="365125"/>
          </a:xfrm>
          <a:prstGeom prst="rect">
            <a:avLst/>
          </a:prstGeom>
        </p:spPr>
        <p:txBody>
          <a:bodyPr/>
          <a:lstStyle>
            <a:lvl1pPr algn="l">
              <a:defRPr>
                <a:solidFill>
                  <a:schemeClr val="bg1"/>
                </a:solidFill>
                <a:latin typeface="Arial" panose="020B0604020202020204" pitchFamily="34" charset="0"/>
                <a:cs typeface="Arial" panose="020B0604020202020204" pitchFamily="34" charset="0"/>
              </a:defRPr>
            </a:lvl1pPr>
          </a:lstStyle>
          <a:p>
            <a:r>
              <a:rPr lang="en-GB"/>
              <a:t>OFFICIAL SENSITIVE</a:t>
            </a:r>
          </a:p>
        </p:txBody>
      </p:sp>
      <p:sp>
        <p:nvSpPr>
          <p:cNvPr id="8" name="Slide Number Placeholder 5">
            <a:extLst>
              <a:ext uri="{FF2B5EF4-FFF2-40B4-BE49-F238E27FC236}">
                <a16:creationId xmlns:a16="http://schemas.microsoft.com/office/drawing/2014/main" id="{18F956BC-A9F4-43AF-9DA6-F610B8D19ED7}"/>
              </a:ext>
            </a:extLst>
          </p:cNvPr>
          <p:cNvSpPr>
            <a:spLocks noGrp="1"/>
          </p:cNvSpPr>
          <p:nvPr>
            <p:ph type="sldNum" sz="quarter" idx="12"/>
          </p:nvPr>
        </p:nvSpPr>
        <p:spPr>
          <a:xfrm>
            <a:off x="662400" y="6231601"/>
            <a:ext cx="501821" cy="365125"/>
          </a:xfrm>
        </p:spPr>
        <p:txBody>
          <a:bodyPr/>
          <a:lstStyle>
            <a:lvl1pPr>
              <a:defRPr>
                <a:solidFill>
                  <a:schemeClr val="bg1"/>
                </a:solidFill>
                <a:latin typeface="Arial" panose="020B0604020202020204" pitchFamily="34" charset="0"/>
                <a:cs typeface="Arial" panose="020B0604020202020204" pitchFamily="34" charset="0"/>
              </a:defRPr>
            </a:lvl1pPr>
          </a:lstStyle>
          <a:p>
            <a:fld id="{3A030DFD-335B-4480-BEA0-C8D897832E82}" type="slidenum">
              <a:rPr lang="en-GB" smtClean="0"/>
              <a:pPr/>
              <a:t>‹#›</a:t>
            </a:fld>
            <a:endParaRPr lang="en-GB"/>
          </a:p>
        </p:txBody>
      </p:sp>
    </p:spTree>
    <p:extLst>
      <p:ext uri="{BB962C8B-B14F-4D97-AF65-F5344CB8AC3E}">
        <p14:creationId xmlns:p14="http://schemas.microsoft.com/office/powerpoint/2010/main" val="23615273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F0353-8B7F-49E3-9A51-FC1545C28E5B}"/>
              </a:ext>
            </a:extLst>
          </p:cNvPr>
          <p:cNvSpPr>
            <a:spLocks noGrp="1"/>
          </p:cNvSpPr>
          <p:nvPr>
            <p:ph type="title"/>
          </p:nvPr>
        </p:nvSpPr>
        <p:spPr>
          <a:xfrm>
            <a:off x="840317" y="365126"/>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ABF1E82-FC51-4EC1-B592-107D997D733F}"/>
              </a:ext>
            </a:extLst>
          </p:cNvPr>
          <p:cNvSpPr>
            <a:spLocks noGrp="1"/>
          </p:cNvSpPr>
          <p:nvPr>
            <p:ph type="body" idx="1"/>
          </p:nvPr>
        </p:nvSpPr>
        <p:spPr>
          <a:xfrm>
            <a:off x="840318" y="1681163"/>
            <a:ext cx="5158316" cy="823912"/>
          </a:xfrm>
        </p:spPr>
        <p:txBody>
          <a:bodyPr anchor="b"/>
          <a:lstStyle>
            <a:lvl1pPr marL="0" indent="0">
              <a:buNone/>
              <a:defRPr sz="2400" b="1">
                <a:solidFill>
                  <a:srgbClr val="041E4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C9ABA7-3F80-4F91-8503-555CC52DD3DB}"/>
              </a:ext>
            </a:extLst>
          </p:cNvPr>
          <p:cNvSpPr>
            <a:spLocks noGrp="1"/>
          </p:cNvSpPr>
          <p:nvPr>
            <p:ph sz="half" idx="2"/>
          </p:nvPr>
        </p:nvSpPr>
        <p:spPr>
          <a:xfrm>
            <a:off x="840318" y="2505074"/>
            <a:ext cx="5158316" cy="32614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9C6BDBC-8FC7-4DB9-B231-E63D5B3E6D85}"/>
              </a:ext>
            </a:extLst>
          </p:cNvPr>
          <p:cNvSpPr>
            <a:spLocks noGrp="1"/>
          </p:cNvSpPr>
          <p:nvPr>
            <p:ph type="body" sz="quarter" idx="3"/>
          </p:nvPr>
        </p:nvSpPr>
        <p:spPr>
          <a:xfrm>
            <a:off x="6172200" y="1681163"/>
            <a:ext cx="5183717" cy="823912"/>
          </a:xfrm>
        </p:spPr>
        <p:txBody>
          <a:bodyPr anchor="b"/>
          <a:lstStyle>
            <a:lvl1pPr marL="0" indent="0">
              <a:buNone/>
              <a:defRPr sz="2400" b="1">
                <a:solidFill>
                  <a:srgbClr val="041E4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688E1DA-9AD4-47DF-B87F-D3583B4909C9}"/>
              </a:ext>
            </a:extLst>
          </p:cNvPr>
          <p:cNvSpPr>
            <a:spLocks noGrp="1"/>
          </p:cNvSpPr>
          <p:nvPr>
            <p:ph sz="quarter" idx="4"/>
          </p:nvPr>
        </p:nvSpPr>
        <p:spPr>
          <a:xfrm>
            <a:off x="6172200" y="2505075"/>
            <a:ext cx="5183717" cy="326141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a:extLst>
              <a:ext uri="{FF2B5EF4-FFF2-40B4-BE49-F238E27FC236}">
                <a16:creationId xmlns:a16="http://schemas.microsoft.com/office/drawing/2014/main" id="{E17ABE9E-BEEC-4BBC-A2AA-F692A8FD8B46}"/>
              </a:ext>
            </a:extLst>
          </p:cNvPr>
          <p:cNvSpPr>
            <a:spLocks noGrp="1"/>
          </p:cNvSpPr>
          <p:nvPr>
            <p:ph type="ftr" sz="quarter" idx="11"/>
          </p:nvPr>
        </p:nvSpPr>
        <p:spPr>
          <a:xfrm>
            <a:off x="1142400" y="6231601"/>
            <a:ext cx="4114800" cy="365125"/>
          </a:xfrm>
          <a:prstGeom prst="rect">
            <a:avLst/>
          </a:prstGeom>
        </p:spPr>
        <p:txBody>
          <a:bodyPr/>
          <a:lstStyle>
            <a:lvl1pPr algn="l">
              <a:defRPr>
                <a:solidFill>
                  <a:schemeClr val="bg1"/>
                </a:solidFill>
                <a:latin typeface="Arial" panose="020B0604020202020204" pitchFamily="34" charset="0"/>
                <a:cs typeface="Arial" panose="020B0604020202020204" pitchFamily="34" charset="0"/>
              </a:defRPr>
            </a:lvl1pPr>
          </a:lstStyle>
          <a:p>
            <a:r>
              <a:rPr lang="en-GB"/>
              <a:t>OFFICIAL SENSITIVE</a:t>
            </a:r>
          </a:p>
        </p:txBody>
      </p:sp>
      <p:sp>
        <p:nvSpPr>
          <p:cNvPr id="10" name="Slide Number Placeholder 5">
            <a:extLst>
              <a:ext uri="{FF2B5EF4-FFF2-40B4-BE49-F238E27FC236}">
                <a16:creationId xmlns:a16="http://schemas.microsoft.com/office/drawing/2014/main" id="{2AF424FE-5761-4F71-AACB-D40D22FD0058}"/>
              </a:ext>
            </a:extLst>
          </p:cNvPr>
          <p:cNvSpPr>
            <a:spLocks noGrp="1"/>
          </p:cNvSpPr>
          <p:nvPr>
            <p:ph type="sldNum" sz="quarter" idx="12"/>
          </p:nvPr>
        </p:nvSpPr>
        <p:spPr>
          <a:xfrm>
            <a:off x="662400" y="6231601"/>
            <a:ext cx="501821" cy="365125"/>
          </a:xfrm>
        </p:spPr>
        <p:txBody>
          <a:bodyPr/>
          <a:lstStyle>
            <a:lvl1pPr>
              <a:defRPr>
                <a:solidFill>
                  <a:schemeClr val="bg1"/>
                </a:solidFill>
                <a:latin typeface="Arial" panose="020B0604020202020204" pitchFamily="34" charset="0"/>
                <a:cs typeface="Arial" panose="020B0604020202020204" pitchFamily="34" charset="0"/>
              </a:defRPr>
            </a:lvl1pPr>
          </a:lstStyle>
          <a:p>
            <a:fld id="{3A030DFD-335B-4480-BEA0-C8D897832E82}" type="slidenum">
              <a:rPr lang="en-GB" smtClean="0"/>
              <a:pPr/>
              <a:t>‹#›</a:t>
            </a:fld>
            <a:endParaRPr lang="en-GB"/>
          </a:p>
        </p:txBody>
      </p:sp>
    </p:spTree>
    <p:extLst>
      <p:ext uri="{BB962C8B-B14F-4D97-AF65-F5344CB8AC3E}">
        <p14:creationId xmlns:p14="http://schemas.microsoft.com/office/powerpoint/2010/main" val="34573846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B4E33-0BE5-4495-831B-B0B350330BB7}"/>
              </a:ext>
            </a:extLst>
          </p:cNvPr>
          <p:cNvSpPr>
            <a:spLocks noGrp="1"/>
          </p:cNvSpPr>
          <p:nvPr>
            <p:ph type="title"/>
          </p:nvPr>
        </p:nvSpPr>
        <p:spPr/>
        <p:txBody>
          <a:bodyPr/>
          <a:lstStyle/>
          <a:p>
            <a:r>
              <a:rPr lang="en-US"/>
              <a:t>Click to edit Master title style</a:t>
            </a:r>
            <a:endParaRPr lang="en-GB"/>
          </a:p>
        </p:txBody>
      </p:sp>
      <p:sp>
        <p:nvSpPr>
          <p:cNvPr id="4" name="Footer Placeholder 3">
            <a:extLst>
              <a:ext uri="{FF2B5EF4-FFF2-40B4-BE49-F238E27FC236}">
                <a16:creationId xmlns:a16="http://schemas.microsoft.com/office/drawing/2014/main" id="{F15D4869-F21B-4D37-9BA0-C50E74A27B19}"/>
              </a:ext>
            </a:extLst>
          </p:cNvPr>
          <p:cNvSpPr>
            <a:spLocks noGrp="1"/>
          </p:cNvSpPr>
          <p:nvPr>
            <p:ph type="ftr" sz="quarter" idx="11"/>
          </p:nvPr>
        </p:nvSpPr>
        <p:spPr>
          <a:xfrm>
            <a:off x="1142400" y="6231601"/>
            <a:ext cx="4114800" cy="365125"/>
          </a:xfrm>
          <a:prstGeom prst="rect">
            <a:avLst/>
          </a:prstGeom>
        </p:spPr>
        <p:txBody>
          <a:bodyPr/>
          <a:lstStyle>
            <a:lvl1pPr algn="l">
              <a:defRPr>
                <a:solidFill>
                  <a:schemeClr val="bg1"/>
                </a:solidFill>
                <a:latin typeface="Arial" panose="020B0604020202020204" pitchFamily="34" charset="0"/>
                <a:cs typeface="Arial" panose="020B0604020202020204" pitchFamily="34" charset="0"/>
              </a:defRPr>
            </a:lvl1pPr>
          </a:lstStyle>
          <a:p>
            <a:r>
              <a:rPr lang="en-GB"/>
              <a:t>OFFICIAL SENSITIVE</a:t>
            </a:r>
          </a:p>
        </p:txBody>
      </p:sp>
      <p:sp>
        <p:nvSpPr>
          <p:cNvPr id="6" name="Slide Number Placeholder 5">
            <a:extLst>
              <a:ext uri="{FF2B5EF4-FFF2-40B4-BE49-F238E27FC236}">
                <a16:creationId xmlns:a16="http://schemas.microsoft.com/office/drawing/2014/main" id="{B5F2F908-AE9A-48CF-953D-B401BF9B6A64}"/>
              </a:ext>
            </a:extLst>
          </p:cNvPr>
          <p:cNvSpPr>
            <a:spLocks noGrp="1"/>
          </p:cNvSpPr>
          <p:nvPr>
            <p:ph type="sldNum" sz="quarter" idx="12"/>
          </p:nvPr>
        </p:nvSpPr>
        <p:spPr>
          <a:xfrm>
            <a:off x="662400" y="6231601"/>
            <a:ext cx="501821" cy="365125"/>
          </a:xfrm>
        </p:spPr>
        <p:txBody>
          <a:bodyPr/>
          <a:lstStyle>
            <a:lvl1pPr>
              <a:defRPr>
                <a:solidFill>
                  <a:schemeClr val="bg1"/>
                </a:solidFill>
                <a:latin typeface="Arial" panose="020B0604020202020204" pitchFamily="34" charset="0"/>
                <a:cs typeface="Arial" panose="020B0604020202020204" pitchFamily="34" charset="0"/>
              </a:defRPr>
            </a:lvl1pPr>
          </a:lstStyle>
          <a:p>
            <a:fld id="{3A030DFD-335B-4480-BEA0-C8D897832E82}" type="slidenum">
              <a:rPr lang="en-GB" smtClean="0"/>
              <a:pPr/>
              <a:t>‹#›</a:t>
            </a:fld>
            <a:endParaRPr lang="en-GB"/>
          </a:p>
        </p:txBody>
      </p:sp>
    </p:spTree>
    <p:extLst>
      <p:ext uri="{BB962C8B-B14F-4D97-AF65-F5344CB8AC3E}">
        <p14:creationId xmlns:p14="http://schemas.microsoft.com/office/powerpoint/2010/main" val="18530897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6B34244F-83D4-4984-8713-188D5E33CFFE}"/>
              </a:ext>
            </a:extLst>
          </p:cNvPr>
          <p:cNvSpPr>
            <a:spLocks noGrp="1"/>
          </p:cNvSpPr>
          <p:nvPr>
            <p:ph type="ftr" sz="quarter" idx="11"/>
          </p:nvPr>
        </p:nvSpPr>
        <p:spPr>
          <a:xfrm>
            <a:off x="1142400" y="6231601"/>
            <a:ext cx="4114800" cy="365125"/>
          </a:xfrm>
          <a:prstGeom prst="rect">
            <a:avLst/>
          </a:prstGeom>
        </p:spPr>
        <p:txBody>
          <a:bodyPr/>
          <a:lstStyle>
            <a:lvl1pPr algn="l">
              <a:defRPr>
                <a:solidFill>
                  <a:schemeClr val="bg1"/>
                </a:solidFill>
                <a:latin typeface="Arial" panose="020B0604020202020204" pitchFamily="34" charset="0"/>
                <a:cs typeface="Arial" panose="020B0604020202020204" pitchFamily="34" charset="0"/>
              </a:defRPr>
            </a:lvl1pPr>
          </a:lstStyle>
          <a:p>
            <a:r>
              <a:rPr lang="en-GB"/>
              <a:t>OFFICIAL SENSITIVE</a:t>
            </a:r>
          </a:p>
        </p:txBody>
      </p:sp>
      <p:sp>
        <p:nvSpPr>
          <p:cNvPr id="5" name="Slide Number Placeholder 5">
            <a:extLst>
              <a:ext uri="{FF2B5EF4-FFF2-40B4-BE49-F238E27FC236}">
                <a16:creationId xmlns:a16="http://schemas.microsoft.com/office/drawing/2014/main" id="{90253A38-951D-4789-8BE7-947D3B002E43}"/>
              </a:ext>
            </a:extLst>
          </p:cNvPr>
          <p:cNvSpPr>
            <a:spLocks noGrp="1"/>
          </p:cNvSpPr>
          <p:nvPr>
            <p:ph type="sldNum" sz="quarter" idx="12"/>
          </p:nvPr>
        </p:nvSpPr>
        <p:spPr>
          <a:xfrm>
            <a:off x="662400" y="6231601"/>
            <a:ext cx="501821" cy="365125"/>
          </a:xfrm>
        </p:spPr>
        <p:txBody>
          <a:bodyPr/>
          <a:lstStyle>
            <a:lvl1pPr>
              <a:defRPr>
                <a:solidFill>
                  <a:schemeClr val="bg1"/>
                </a:solidFill>
                <a:latin typeface="Arial" panose="020B0604020202020204" pitchFamily="34" charset="0"/>
                <a:cs typeface="Arial" panose="020B0604020202020204" pitchFamily="34" charset="0"/>
              </a:defRPr>
            </a:lvl1pPr>
          </a:lstStyle>
          <a:p>
            <a:fld id="{3A030DFD-335B-4480-BEA0-C8D897832E82}" type="slidenum">
              <a:rPr lang="en-GB" smtClean="0"/>
              <a:pPr/>
              <a:t>‹#›</a:t>
            </a:fld>
            <a:endParaRPr lang="en-GB"/>
          </a:p>
        </p:txBody>
      </p:sp>
    </p:spTree>
    <p:extLst>
      <p:ext uri="{BB962C8B-B14F-4D97-AF65-F5344CB8AC3E}">
        <p14:creationId xmlns:p14="http://schemas.microsoft.com/office/powerpoint/2010/main" val="33239990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5C7FD-2EEC-4990-A9E9-04DFF1DC2CE6}"/>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7A7E741-406C-4CEB-80A6-1C07C574EBA5}"/>
              </a:ext>
            </a:extLst>
          </p:cNvPr>
          <p:cNvSpPr>
            <a:spLocks noGrp="1"/>
          </p:cNvSpPr>
          <p:nvPr>
            <p:ph idx="1"/>
          </p:nvPr>
        </p:nvSpPr>
        <p:spPr>
          <a:xfrm>
            <a:off x="5183717" y="987426"/>
            <a:ext cx="6172200" cy="477906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3A2A90E-E4DE-428A-BDFF-826E653C519D}"/>
              </a:ext>
            </a:extLst>
          </p:cNvPr>
          <p:cNvSpPr>
            <a:spLocks noGrp="1"/>
          </p:cNvSpPr>
          <p:nvPr>
            <p:ph type="body" sz="half" idx="2"/>
          </p:nvPr>
        </p:nvSpPr>
        <p:spPr>
          <a:xfrm>
            <a:off x="840318" y="2057400"/>
            <a:ext cx="3932767" cy="370908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0D5D61F2-C602-4E21-A127-83D96D9954D8}"/>
              </a:ext>
            </a:extLst>
          </p:cNvPr>
          <p:cNvSpPr>
            <a:spLocks noGrp="1"/>
          </p:cNvSpPr>
          <p:nvPr>
            <p:ph type="ftr" sz="quarter" idx="11"/>
          </p:nvPr>
        </p:nvSpPr>
        <p:spPr>
          <a:xfrm>
            <a:off x="1142400" y="6231601"/>
            <a:ext cx="4114800" cy="365125"/>
          </a:xfrm>
          <a:prstGeom prst="rect">
            <a:avLst/>
          </a:prstGeom>
        </p:spPr>
        <p:txBody>
          <a:bodyPr/>
          <a:lstStyle>
            <a:lvl1pPr algn="l">
              <a:defRPr>
                <a:solidFill>
                  <a:schemeClr val="bg1"/>
                </a:solidFill>
                <a:latin typeface="Arial" panose="020B0604020202020204" pitchFamily="34" charset="0"/>
                <a:cs typeface="Arial" panose="020B0604020202020204" pitchFamily="34" charset="0"/>
              </a:defRPr>
            </a:lvl1pPr>
          </a:lstStyle>
          <a:p>
            <a:r>
              <a:rPr lang="en-GB"/>
              <a:t>OFFICIAL SENSITIVE</a:t>
            </a:r>
          </a:p>
        </p:txBody>
      </p:sp>
      <p:sp>
        <p:nvSpPr>
          <p:cNvPr id="8" name="Slide Number Placeholder 5">
            <a:extLst>
              <a:ext uri="{FF2B5EF4-FFF2-40B4-BE49-F238E27FC236}">
                <a16:creationId xmlns:a16="http://schemas.microsoft.com/office/drawing/2014/main" id="{F7949ACD-5CE9-4EF0-B2A8-DF128FD0BDB7}"/>
              </a:ext>
            </a:extLst>
          </p:cNvPr>
          <p:cNvSpPr>
            <a:spLocks noGrp="1"/>
          </p:cNvSpPr>
          <p:nvPr>
            <p:ph type="sldNum" sz="quarter" idx="12"/>
          </p:nvPr>
        </p:nvSpPr>
        <p:spPr>
          <a:xfrm>
            <a:off x="662400" y="6231601"/>
            <a:ext cx="501821" cy="365125"/>
          </a:xfrm>
        </p:spPr>
        <p:txBody>
          <a:bodyPr/>
          <a:lstStyle>
            <a:lvl1pPr>
              <a:defRPr>
                <a:solidFill>
                  <a:schemeClr val="bg1"/>
                </a:solidFill>
                <a:latin typeface="Arial" panose="020B0604020202020204" pitchFamily="34" charset="0"/>
                <a:cs typeface="Arial" panose="020B0604020202020204" pitchFamily="34" charset="0"/>
              </a:defRPr>
            </a:lvl1pPr>
          </a:lstStyle>
          <a:p>
            <a:fld id="{3A030DFD-335B-4480-BEA0-C8D897832E82}" type="slidenum">
              <a:rPr lang="en-GB" smtClean="0"/>
              <a:pPr/>
              <a:t>‹#›</a:t>
            </a:fld>
            <a:endParaRPr lang="en-GB"/>
          </a:p>
        </p:txBody>
      </p:sp>
    </p:spTree>
    <p:extLst>
      <p:ext uri="{BB962C8B-B14F-4D97-AF65-F5344CB8AC3E}">
        <p14:creationId xmlns:p14="http://schemas.microsoft.com/office/powerpoint/2010/main" val="18333372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82118-D9EE-41EE-9CCE-13A6031D08CA}"/>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2B3221C-8068-4121-A0AB-9D2E58AE1D85}"/>
              </a:ext>
            </a:extLst>
          </p:cNvPr>
          <p:cNvSpPr>
            <a:spLocks noGrp="1"/>
          </p:cNvSpPr>
          <p:nvPr>
            <p:ph type="pic" idx="1"/>
          </p:nvPr>
        </p:nvSpPr>
        <p:spPr>
          <a:xfrm>
            <a:off x="5183717" y="987426"/>
            <a:ext cx="6172200" cy="477906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BC3742E5-9290-4C19-993E-8B2F5C1BDB81}"/>
              </a:ext>
            </a:extLst>
          </p:cNvPr>
          <p:cNvSpPr>
            <a:spLocks noGrp="1"/>
          </p:cNvSpPr>
          <p:nvPr>
            <p:ph type="body" sz="half" idx="2"/>
          </p:nvPr>
        </p:nvSpPr>
        <p:spPr>
          <a:xfrm>
            <a:off x="840318" y="2057400"/>
            <a:ext cx="3932767" cy="370908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6465AE10-A9FF-4209-8ACD-DF74AFD08333}"/>
              </a:ext>
            </a:extLst>
          </p:cNvPr>
          <p:cNvSpPr>
            <a:spLocks noGrp="1"/>
          </p:cNvSpPr>
          <p:nvPr>
            <p:ph type="ftr" sz="quarter" idx="11"/>
          </p:nvPr>
        </p:nvSpPr>
        <p:spPr>
          <a:xfrm>
            <a:off x="1142400" y="6231601"/>
            <a:ext cx="4114800" cy="365125"/>
          </a:xfrm>
          <a:prstGeom prst="rect">
            <a:avLst/>
          </a:prstGeom>
        </p:spPr>
        <p:txBody>
          <a:bodyPr/>
          <a:lstStyle>
            <a:lvl1pPr algn="l">
              <a:defRPr>
                <a:solidFill>
                  <a:schemeClr val="bg1"/>
                </a:solidFill>
                <a:latin typeface="Arial" panose="020B0604020202020204" pitchFamily="34" charset="0"/>
                <a:cs typeface="Arial" panose="020B0604020202020204" pitchFamily="34" charset="0"/>
              </a:defRPr>
            </a:lvl1pPr>
          </a:lstStyle>
          <a:p>
            <a:r>
              <a:rPr lang="en-GB"/>
              <a:t>OFFICIAL SENSITIVE</a:t>
            </a:r>
          </a:p>
        </p:txBody>
      </p:sp>
      <p:sp>
        <p:nvSpPr>
          <p:cNvPr id="8" name="Slide Number Placeholder 5">
            <a:extLst>
              <a:ext uri="{FF2B5EF4-FFF2-40B4-BE49-F238E27FC236}">
                <a16:creationId xmlns:a16="http://schemas.microsoft.com/office/drawing/2014/main" id="{F9089D4F-B540-4BBB-8F10-D02BF5C25AEB}"/>
              </a:ext>
            </a:extLst>
          </p:cNvPr>
          <p:cNvSpPr>
            <a:spLocks noGrp="1"/>
          </p:cNvSpPr>
          <p:nvPr>
            <p:ph type="sldNum" sz="quarter" idx="12"/>
          </p:nvPr>
        </p:nvSpPr>
        <p:spPr>
          <a:xfrm>
            <a:off x="662400" y="6231601"/>
            <a:ext cx="501821" cy="365125"/>
          </a:xfrm>
        </p:spPr>
        <p:txBody>
          <a:bodyPr/>
          <a:lstStyle>
            <a:lvl1pPr>
              <a:defRPr>
                <a:solidFill>
                  <a:schemeClr val="bg1"/>
                </a:solidFill>
                <a:latin typeface="Arial" panose="020B0604020202020204" pitchFamily="34" charset="0"/>
                <a:cs typeface="Arial" panose="020B0604020202020204" pitchFamily="34" charset="0"/>
              </a:defRPr>
            </a:lvl1pPr>
          </a:lstStyle>
          <a:p>
            <a:fld id="{3A030DFD-335B-4480-BEA0-C8D897832E82}" type="slidenum">
              <a:rPr lang="en-GB" smtClean="0"/>
              <a:pPr/>
              <a:t>‹#›</a:t>
            </a:fld>
            <a:endParaRPr lang="en-GB"/>
          </a:p>
        </p:txBody>
      </p:sp>
    </p:spTree>
    <p:extLst>
      <p:ext uri="{BB962C8B-B14F-4D97-AF65-F5344CB8AC3E}">
        <p14:creationId xmlns:p14="http://schemas.microsoft.com/office/powerpoint/2010/main" val="39277181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D. Title Only">
    <p:spTree>
      <p:nvGrpSpPr>
        <p:cNvPr id="1" name=""/>
        <p:cNvGrpSpPr/>
        <p:nvPr/>
      </p:nvGrpSpPr>
      <p:grpSpPr>
        <a:xfrm>
          <a:off x="0" y="0"/>
          <a:ext cx="0" cy="0"/>
          <a:chOff x="0" y="0"/>
          <a:chExt cx="0" cy="0"/>
        </a:xfrm>
      </p:grpSpPr>
      <p:sp>
        <p:nvSpPr>
          <p:cNvPr id="57" name="Date Placeholder 56"/>
          <p:cNvSpPr>
            <a:spLocks noGrp="1"/>
          </p:cNvSpPr>
          <p:nvPr>
            <p:ph type="dt" sz="half" idx="14"/>
          </p:nvPr>
        </p:nvSpPr>
        <p:spPr/>
        <p:txBody>
          <a:bodyPr/>
          <a:lstStyle>
            <a:lvl1pPr>
              <a:defRPr>
                <a:solidFill>
                  <a:schemeClr val="bg1">
                    <a:lumMod val="50000"/>
                  </a:schemeClr>
                </a:solidFill>
                <a:latin typeface="+mn-lt"/>
                <a:sym typeface="Trebuchet MS" panose="020B0603020202020204" pitchFamily="34" charset="0"/>
              </a:defRPr>
            </a:lvl1pPr>
          </a:lstStyle>
          <a:p>
            <a:endParaRPr lang="en-US"/>
          </a:p>
        </p:txBody>
      </p:sp>
      <p:sp>
        <p:nvSpPr>
          <p:cNvPr id="8" name="Title 7"/>
          <p:cNvSpPr>
            <a:spLocks noGrp="1"/>
          </p:cNvSpPr>
          <p:nvPr>
            <p:ph type="title" hasCustomPrompt="1"/>
          </p:nvPr>
        </p:nvSpPr>
        <p:spPr>
          <a:xfrm>
            <a:off x="775384" y="622801"/>
            <a:ext cx="10642708" cy="332399"/>
          </a:xfrm>
        </p:spPr>
        <p:txBody>
          <a:bodyPr/>
          <a:lstStyle>
            <a:lvl1pPr>
              <a:defRPr>
                <a:latin typeface="+mj-lt"/>
                <a:sym typeface="Trebuchet MS" panose="020B0603020202020204" pitchFamily="34" charset="0"/>
              </a:defRPr>
            </a:lvl1pPr>
          </a:lstStyle>
          <a:p>
            <a:r>
              <a:rPr lang="en-US"/>
              <a:t>Click to add title</a:t>
            </a:r>
          </a:p>
        </p:txBody>
      </p:sp>
      <p:sp>
        <p:nvSpPr>
          <p:cNvPr id="10" name="FooterSimple" hidden="1"/>
          <p:cNvSpPr txBox="1"/>
          <p:nvPr userDrawn="1">
            <p:custDataLst>
              <p:tags r:id="rId1"/>
            </p:custDataLst>
          </p:nvPr>
        </p:nvSpPr>
        <p:spPr>
          <a:xfrm rot="16200000">
            <a:off x="10500711" y="5117885"/>
            <a:ext cx="2743200" cy="96950"/>
          </a:xfrm>
          <a:prstGeom prst="rect">
            <a:avLst/>
          </a:prstGeom>
          <a:noFill/>
        </p:spPr>
        <p:txBody>
          <a:bodyPr wrap="square" lIns="0" tIns="0" rIns="0" bIns="0" rtlCol="0" anchor="b">
            <a:spAutoFit/>
          </a:bodyPr>
          <a:lstStyle/>
          <a:p>
            <a:pPr>
              <a:lnSpc>
                <a:spcPct val="90000"/>
              </a:lnSpc>
              <a:spcAft>
                <a:spcPts val="600"/>
              </a:spcAft>
            </a:pPr>
            <a:r>
              <a:rPr lang="en-GB" sz="700">
                <a:solidFill>
                  <a:schemeClr val="bg1">
                    <a:lumMod val="50000"/>
                  </a:schemeClr>
                </a:solidFill>
                <a:latin typeface="+mn-lt"/>
                <a:sym typeface="Trebuchet MS" panose="020B0603020202020204" pitchFamily="34" charset="0"/>
              </a:rPr>
              <a:t>200403 Economic impact of Covid-19 BEIS v1.4.pptx</a:t>
            </a:r>
            <a:endParaRPr lang="en-US" sz="700">
              <a:solidFill>
                <a:schemeClr val="bg1">
                  <a:lumMod val="50000"/>
                </a:schemeClr>
              </a:solidFill>
              <a:latin typeface="+mn-lt"/>
              <a:sym typeface="Trebuchet MS" panose="020B0603020202020204" pitchFamily="34" charset="0"/>
            </a:endParaRPr>
          </a:p>
        </p:txBody>
      </p:sp>
      <p:sp>
        <p:nvSpPr>
          <p:cNvPr id="6" name="TextBox 5"/>
          <p:cNvSpPr txBox="1"/>
          <p:nvPr userDrawn="1"/>
        </p:nvSpPr>
        <p:spPr>
          <a:xfrm>
            <a:off x="9471567" y="246486"/>
            <a:ext cx="2165227" cy="276999"/>
          </a:xfrm>
          <a:prstGeom prst="rect">
            <a:avLst/>
          </a:prstGeom>
          <a:noFill/>
        </p:spPr>
        <p:txBody>
          <a:bodyPr wrap="square" rtlCol="0">
            <a:spAutoFit/>
          </a:bodyPr>
          <a:lstStyle/>
          <a:p>
            <a:pPr algn="ctr"/>
            <a:r>
              <a:rPr lang="en-GB" sz="1200" b="1">
                <a:solidFill>
                  <a:srgbClr val="133370"/>
                </a:solidFill>
                <a:cs typeface="Arial" panose="020B0604020202020204" pitchFamily="34" charset="0"/>
              </a:rPr>
              <a:t>OFFICIAL-SENSITIVE</a:t>
            </a:r>
          </a:p>
        </p:txBody>
      </p:sp>
      <p:pic>
        <p:nvPicPr>
          <p:cNvPr id="7" name="Picture 6"/>
          <p:cNvPicPr>
            <a:picLocks noChangeAspect="1"/>
          </p:cNvPicPr>
          <p:nvPr userDrawn="1">
            <p:custDataLst>
              <p:tags r:id="rId2"/>
            </p:custDataLst>
          </p:nvPr>
        </p:nvPicPr>
        <p:blipFill>
          <a:blip r:embed="rId4"/>
          <a:stretch>
            <a:fillRect/>
          </a:stretch>
        </p:blipFill>
        <p:spPr>
          <a:xfrm>
            <a:off x="5341972" y="6583681"/>
            <a:ext cx="1508057" cy="191773"/>
          </a:xfrm>
          <a:prstGeom prst="rect">
            <a:avLst/>
          </a:prstGeom>
        </p:spPr>
      </p:pic>
    </p:spTree>
    <p:extLst>
      <p:ext uri="{BB962C8B-B14F-4D97-AF65-F5344CB8AC3E}">
        <p14:creationId xmlns:p14="http://schemas.microsoft.com/office/powerpoint/2010/main" val="2853773931"/>
      </p:ext>
    </p:extLst>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Imag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CB4287E-D309-4A9A-9002-06097225DF41}"/>
              </a:ext>
            </a:extLst>
          </p:cNvPr>
          <p:cNvSpPr/>
          <p:nvPr userDrawn="1"/>
        </p:nvSpPr>
        <p:spPr>
          <a:xfrm>
            <a:off x="0" y="-1"/>
            <a:ext cx="12192000" cy="59147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207000" indent="0" algn="ctr"/>
            <a:r>
              <a:rPr lang="en-GB" sz="1800">
                <a:solidFill>
                  <a:srgbClr val="868686"/>
                </a:solidFill>
              </a:rPr>
              <a:t>Insert image</a:t>
            </a:r>
          </a:p>
          <a:p>
            <a:pPr marL="5207000" marR="0" lvl="0" indent="0" algn="ctr" defTabSz="457200" rtl="0" eaLnBrk="1" fontAlgn="auto" latinLnBrk="0" hangingPunct="1">
              <a:lnSpc>
                <a:spcPct val="100000"/>
              </a:lnSpc>
              <a:spcBef>
                <a:spcPts val="0"/>
              </a:spcBef>
              <a:spcAft>
                <a:spcPts val="0"/>
              </a:spcAft>
              <a:buClrTx/>
              <a:buSzTx/>
              <a:buFontTx/>
              <a:buNone/>
              <a:tabLst/>
              <a:defRPr/>
            </a:pPr>
            <a:r>
              <a:rPr lang="en-GB" sz="1200">
                <a:solidFill>
                  <a:srgbClr val="868686"/>
                </a:solidFill>
              </a:rPr>
              <a:t>(Send backwards until  image appears </a:t>
            </a:r>
            <a:br>
              <a:rPr lang="en-GB" sz="1200">
                <a:solidFill>
                  <a:srgbClr val="868686"/>
                </a:solidFill>
              </a:rPr>
            </a:br>
            <a:r>
              <a:rPr lang="en-GB" sz="1200">
                <a:solidFill>
                  <a:srgbClr val="868686"/>
                </a:solidFill>
              </a:rPr>
              <a:t>behind title. Do not cover the footer banner.)</a:t>
            </a:r>
          </a:p>
        </p:txBody>
      </p:sp>
      <p:sp>
        <p:nvSpPr>
          <p:cNvPr id="2" name="Title 1">
            <a:extLst>
              <a:ext uri="{FF2B5EF4-FFF2-40B4-BE49-F238E27FC236}">
                <a16:creationId xmlns:a16="http://schemas.microsoft.com/office/drawing/2014/main" id="{18F1FD84-7B67-4FAE-A470-DFFD0DD8C33E}"/>
              </a:ext>
            </a:extLst>
          </p:cNvPr>
          <p:cNvSpPr>
            <a:spLocks noGrp="1"/>
          </p:cNvSpPr>
          <p:nvPr>
            <p:ph type="ctrTitle"/>
          </p:nvPr>
        </p:nvSpPr>
        <p:spPr>
          <a:xfrm>
            <a:off x="-2757" y="1944130"/>
            <a:ext cx="6098757" cy="1565833"/>
          </a:xfrm>
          <a:solidFill>
            <a:srgbClr val="003478">
              <a:alpha val="71765"/>
            </a:srgbClr>
          </a:solidFill>
        </p:spPr>
        <p:txBody>
          <a:bodyPr anchor="b">
            <a:normAutofit/>
          </a:bodyPr>
          <a:lstStyle>
            <a:lvl1pPr marL="361950" indent="0" algn="l">
              <a:defRPr sz="4000">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48783805-D76F-465F-AD1D-C024A738623A}"/>
              </a:ext>
            </a:extLst>
          </p:cNvPr>
          <p:cNvSpPr>
            <a:spLocks noGrp="1"/>
          </p:cNvSpPr>
          <p:nvPr>
            <p:ph type="subTitle" idx="1"/>
          </p:nvPr>
        </p:nvSpPr>
        <p:spPr>
          <a:xfrm>
            <a:off x="-2753" y="3503183"/>
            <a:ext cx="6098753" cy="904061"/>
          </a:xfrm>
          <a:solidFill>
            <a:srgbClr val="003478">
              <a:alpha val="72000"/>
            </a:srgbClr>
          </a:solidFill>
        </p:spPr>
        <p:txBody>
          <a:bodyPr/>
          <a:lstStyle>
            <a:lvl1pPr marL="36195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7" name="Date Placeholder 3">
            <a:extLst>
              <a:ext uri="{FF2B5EF4-FFF2-40B4-BE49-F238E27FC236}">
                <a16:creationId xmlns:a16="http://schemas.microsoft.com/office/drawing/2014/main" id="{5D9E296F-03BB-4CE0-AFAE-F535A6CBB143}"/>
              </a:ext>
            </a:extLst>
          </p:cNvPr>
          <p:cNvSpPr txBox="1">
            <a:spLocks/>
          </p:cNvSpPr>
          <p:nvPr userDrawn="1"/>
        </p:nvSpPr>
        <p:spPr>
          <a:xfrm>
            <a:off x="465600" y="6231601"/>
            <a:ext cx="2743200" cy="365125"/>
          </a:xfrm>
          <a:prstGeom prst="rect">
            <a:avLst/>
          </a:prstGeom>
        </p:spPr>
        <p:txBody>
          <a:bodyPr anchor="ctr" anchorCtr="0"/>
          <a:lstStyle>
            <a:defPPr>
              <a:defRPr lang="en-US"/>
            </a:defPPr>
            <a:lvl1pPr marL="0" algn="l" defTabSz="457200" rtl="0" eaLnBrk="1" latinLnBrk="0" hangingPunct="1">
              <a:defRPr sz="1800" kern="1200">
                <a:solidFill>
                  <a:schemeClr val="bg1"/>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DC20618-E5D9-4E5B-AE98-0F53F165EA74}" type="datetime3">
              <a:rPr lang="en-GB" sz="1200" smtClean="0"/>
              <a:pPr algn="l"/>
              <a:t>20 July, 2020</a:t>
            </a:fld>
            <a:endParaRPr lang="en-GB" sz="1200"/>
          </a:p>
        </p:txBody>
      </p:sp>
    </p:spTree>
    <p:extLst>
      <p:ext uri="{BB962C8B-B14F-4D97-AF65-F5344CB8AC3E}">
        <p14:creationId xmlns:p14="http://schemas.microsoft.com/office/powerpoint/2010/main" val="1475040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C35B7-437D-4BE6-9B66-ED0B9A0A930B}"/>
              </a:ext>
            </a:extLst>
          </p:cNvPr>
          <p:cNvSpPr>
            <a:spLocks noGrp="1"/>
          </p:cNvSpPr>
          <p:nvPr>
            <p:ph type="title"/>
          </p:nvPr>
        </p:nvSpPr>
        <p:spPr>
          <a:xfrm>
            <a:off x="838200" y="365126"/>
            <a:ext cx="10515600" cy="259907"/>
          </a:xfrm>
        </p:spPr>
        <p:txBody>
          <a:bodyPr>
            <a:noAutofit/>
          </a:bodyPr>
          <a:lstStyle>
            <a:lvl1pPr>
              <a:defRPr sz="2800" b="1"/>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37D09F8-429B-4557-A486-27A5770CB020}"/>
              </a:ext>
            </a:extLst>
          </p:cNvPr>
          <p:cNvSpPr>
            <a:spLocks noGrp="1"/>
          </p:cNvSpPr>
          <p:nvPr>
            <p:ph idx="1"/>
          </p:nvPr>
        </p:nvSpPr>
        <p:spPr>
          <a:xfrm>
            <a:off x="838200" y="879676"/>
            <a:ext cx="10515600" cy="4886811"/>
          </a:xfrm>
        </p:spPr>
        <p:txBody>
          <a:bodyPr>
            <a:normAutofit/>
          </a:bodyPr>
          <a:lstStyle>
            <a:lvl1pPr marL="228600" indent="-228600">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a16="http://schemas.microsoft.com/office/drawing/2014/main" id="{D510A885-BAA2-4890-9018-4D60866D65DD}"/>
              </a:ext>
            </a:extLst>
          </p:cNvPr>
          <p:cNvSpPr>
            <a:spLocks noGrp="1"/>
          </p:cNvSpPr>
          <p:nvPr>
            <p:ph type="ftr" sz="quarter" idx="11"/>
          </p:nvPr>
        </p:nvSpPr>
        <p:spPr>
          <a:xfrm>
            <a:off x="1142400" y="6231601"/>
            <a:ext cx="4114800" cy="365125"/>
          </a:xfrm>
          <a:prstGeom prst="rect">
            <a:avLst/>
          </a:prstGeom>
        </p:spPr>
        <p:txBody>
          <a:bodyPr/>
          <a:lstStyle>
            <a:lvl1pPr algn="l">
              <a:defRPr>
                <a:solidFill>
                  <a:schemeClr val="bg1"/>
                </a:solidFill>
                <a:latin typeface="Arial" panose="020B0604020202020204" pitchFamily="34" charset="0"/>
                <a:cs typeface="Arial" panose="020B0604020202020204" pitchFamily="34" charset="0"/>
              </a:defRPr>
            </a:lvl1pPr>
          </a:lstStyle>
          <a:p>
            <a:r>
              <a:rPr lang="en-GB"/>
              <a:t>OFFICIAL SENSITIVE</a:t>
            </a:r>
          </a:p>
        </p:txBody>
      </p:sp>
      <p:sp>
        <p:nvSpPr>
          <p:cNvPr id="6" name="Slide Number Placeholder 5">
            <a:extLst>
              <a:ext uri="{FF2B5EF4-FFF2-40B4-BE49-F238E27FC236}">
                <a16:creationId xmlns:a16="http://schemas.microsoft.com/office/drawing/2014/main" id="{D1F82590-118A-4F46-A2EA-2A85E3977EA2}"/>
              </a:ext>
            </a:extLst>
          </p:cNvPr>
          <p:cNvSpPr>
            <a:spLocks noGrp="1"/>
          </p:cNvSpPr>
          <p:nvPr>
            <p:ph type="sldNum" sz="quarter" idx="12"/>
          </p:nvPr>
        </p:nvSpPr>
        <p:spPr>
          <a:xfrm>
            <a:off x="662400" y="6231601"/>
            <a:ext cx="501821" cy="365125"/>
          </a:xfrm>
        </p:spPr>
        <p:txBody>
          <a:bodyPr/>
          <a:lstStyle>
            <a:lvl1pPr>
              <a:defRPr>
                <a:solidFill>
                  <a:schemeClr val="bg1"/>
                </a:solidFill>
                <a:latin typeface="Arial" panose="020B0604020202020204" pitchFamily="34" charset="0"/>
                <a:cs typeface="Arial" panose="020B0604020202020204" pitchFamily="34" charset="0"/>
              </a:defRPr>
            </a:lvl1pPr>
          </a:lstStyle>
          <a:p>
            <a:fld id="{3A030DFD-335B-4480-BEA0-C8D897832E82}" type="slidenum">
              <a:rPr lang="en-GB" smtClean="0"/>
              <a:pPr/>
              <a:t>‹#›</a:t>
            </a:fld>
            <a:endParaRPr lang="en-GB"/>
          </a:p>
        </p:txBody>
      </p:sp>
    </p:spTree>
    <p:extLst>
      <p:ext uri="{BB962C8B-B14F-4D97-AF65-F5344CB8AC3E}">
        <p14:creationId xmlns:p14="http://schemas.microsoft.com/office/powerpoint/2010/main" val="3013634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light blu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3ED73D2-2BAE-432F-94C8-38438D372807}"/>
              </a:ext>
            </a:extLst>
          </p:cNvPr>
          <p:cNvSpPr/>
          <p:nvPr userDrawn="1"/>
        </p:nvSpPr>
        <p:spPr>
          <a:xfrm>
            <a:off x="0" y="5909661"/>
            <a:ext cx="12192000" cy="954000"/>
          </a:xfrm>
          <a:prstGeom prst="rect">
            <a:avLst/>
          </a:prstGeom>
          <a:solidFill>
            <a:srgbClr val="1C9CD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800"/>
          </a:p>
        </p:txBody>
      </p:sp>
      <p:sp>
        <p:nvSpPr>
          <p:cNvPr id="2" name="Title 1">
            <a:extLst>
              <a:ext uri="{FF2B5EF4-FFF2-40B4-BE49-F238E27FC236}">
                <a16:creationId xmlns:a16="http://schemas.microsoft.com/office/drawing/2014/main" id="{168C35B7-437D-4BE6-9B66-ED0B9A0A930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37D09F8-429B-4557-A486-27A5770CB020}"/>
              </a:ext>
            </a:extLst>
          </p:cNvPr>
          <p:cNvSpPr>
            <a:spLocks noGrp="1"/>
          </p:cNvSpPr>
          <p:nvPr>
            <p:ph idx="1"/>
          </p:nvPr>
        </p:nvSpPr>
        <p:spPr>
          <a:xfrm>
            <a:off x="838200" y="1825626"/>
            <a:ext cx="10515600" cy="3940861"/>
          </a:xfrm>
        </p:spPr>
        <p:txBody>
          <a:bodyPr/>
          <a:lstStyle>
            <a:lvl1pPr marL="228600" indent="-228600">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a16="http://schemas.microsoft.com/office/drawing/2014/main" id="{D510A885-BAA2-4890-9018-4D60866D65DD}"/>
              </a:ext>
            </a:extLst>
          </p:cNvPr>
          <p:cNvSpPr>
            <a:spLocks noGrp="1"/>
          </p:cNvSpPr>
          <p:nvPr>
            <p:ph type="ftr" sz="quarter" idx="11"/>
          </p:nvPr>
        </p:nvSpPr>
        <p:spPr>
          <a:xfrm>
            <a:off x="1142400" y="6231601"/>
            <a:ext cx="4114800" cy="365125"/>
          </a:xfrm>
          <a:prstGeom prst="rect">
            <a:avLst/>
          </a:prstGeom>
        </p:spPr>
        <p:txBody>
          <a:bodyPr/>
          <a:lstStyle>
            <a:lvl1pPr algn="l">
              <a:defRPr>
                <a:solidFill>
                  <a:schemeClr val="bg1"/>
                </a:solidFill>
                <a:latin typeface="Arial" panose="020B0604020202020204" pitchFamily="34" charset="0"/>
                <a:cs typeface="Arial" panose="020B0604020202020204" pitchFamily="34" charset="0"/>
              </a:defRPr>
            </a:lvl1pPr>
          </a:lstStyle>
          <a:p>
            <a:r>
              <a:rPr lang="en-GB"/>
              <a:t>OFFICIAL SENSITIVE</a:t>
            </a:r>
          </a:p>
        </p:txBody>
      </p:sp>
      <p:sp>
        <p:nvSpPr>
          <p:cNvPr id="6" name="Slide Number Placeholder 5">
            <a:extLst>
              <a:ext uri="{FF2B5EF4-FFF2-40B4-BE49-F238E27FC236}">
                <a16:creationId xmlns:a16="http://schemas.microsoft.com/office/drawing/2014/main" id="{D1F82590-118A-4F46-A2EA-2A85E3977EA2}"/>
              </a:ext>
            </a:extLst>
          </p:cNvPr>
          <p:cNvSpPr>
            <a:spLocks noGrp="1"/>
          </p:cNvSpPr>
          <p:nvPr>
            <p:ph type="sldNum" sz="quarter" idx="12"/>
          </p:nvPr>
        </p:nvSpPr>
        <p:spPr>
          <a:xfrm>
            <a:off x="662400" y="6231601"/>
            <a:ext cx="501821" cy="365125"/>
          </a:xfrm>
        </p:spPr>
        <p:txBody>
          <a:bodyPr/>
          <a:lstStyle>
            <a:lvl1pPr>
              <a:defRPr>
                <a:solidFill>
                  <a:schemeClr val="bg1"/>
                </a:solidFill>
                <a:latin typeface="Arial" panose="020B0604020202020204" pitchFamily="34" charset="0"/>
                <a:cs typeface="Arial" panose="020B0604020202020204" pitchFamily="34" charset="0"/>
              </a:defRPr>
            </a:lvl1pPr>
          </a:lstStyle>
          <a:p>
            <a:fld id="{3A030DFD-335B-4480-BEA0-C8D897832E82}" type="slidenum">
              <a:rPr lang="en-GB" smtClean="0"/>
              <a:pPr/>
              <a:t>‹#›</a:t>
            </a:fld>
            <a:endParaRPr lang="en-GB"/>
          </a:p>
        </p:txBody>
      </p:sp>
      <p:pic>
        <p:nvPicPr>
          <p:cNvPr id="8" name="Picture 7" descr="Department for Business, Energy and Industrial Strategy crest" title="Department for Business, Energy and Industrial Strategy">
            <a:extLst>
              <a:ext uri="{FF2B5EF4-FFF2-40B4-BE49-F238E27FC236}">
                <a16:creationId xmlns:a16="http://schemas.microsoft.com/office/drawing/2014/main" id="{0C95B566-EAE7-4876-848B-98228D5F9D7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64000" y="6093296"/>
            <a:ext cx="1196930" cy="635708"/>
          </a:xfrm>
          <a:prstGeom prst="rect">
            <a:avLst/>
          </a:prstGeom>
        </p:spPr>
      </p:pic>
    </p:spTree>
    <p:extLst>
      <p:ext uri="{BB962C8B-B14F-4D97-AF65-F5344CB8AC3E}">
        <p14:creationId xmlns:p14="http://schemas.microsoft.com/office/powerpoint/2010/main" val="1340806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green)">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3ED73D2-2BAE-432F-94C8-38438D372807}"/>
              </a:ext>
            </a:extLst>
          </p:cNvPr>
          <p:cNvSpPr/>
          <p:nvPr userDrawn="1"/>
        </p:nvSpPr>
        <p:spPr>
          <a:xfrm>
            <a:off x="0" y="5909661"/>
            <a:ext cx="12192000" cy="954000"/>
          </a:xfrm>
          <a:prstGeom prst="rect">
            <a:avLst/>
          </a:prstGeom>
          <a:solidFill>
            <a:srgbClr val="73B72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800"/>
          </a:p>
        </p:txBody>
      </p:sp>
      <p:sp>
        <p:nvSpPr>
          <p:cNvPr id="2" name="Title 1">
            <a:extLst>
              <a:ext uri="{FF2B5EF4-FFF2-40B4-BE49-F238E27FC236}">
                <a16:creationId xmlns:a16="http://schemas.microsoft.com/office/drawing/2014/main" id="{168C35B7-437D-4BE6-9B66-ED0B9A0A930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37D09F8-429B-4557-A486-27A5770CB020}"/>
              </a:ext>
            </a:extLst>
          </p:cNvPr>
          <p:cNvSpPr>
            <a:spLocks noGrp="1"/>
          </p:cNvSpPr>
          <p:nvPr>
            <p:ph idx="1"/>
          </p:nvPr>
        </p:nvSpPr>
        <p:spPr>
          <a:xfrm>
            <a:off x="838200" y="1825626"/>
            <a:ext cx="10515600" cy="3940861"/>
          </a:xfrm>
        </p:spPr>
        <p:txBody>
          <a:bodyPr/>
          <a:lstStyle>
            <a:lvl1pPr marL="228600" indent="-228600">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a16="http://schemas.microsoft.com/office/drawing/2014/main" id="{D510A885-BAA2-4890-9018-4D60866D65DD}"/>
              </a:ext>
            </a:extLst>
          </p:cNvPr>
          <p:cNvSpPr>
            <a:spLocks noGrp="1"/>
          </p:cNvSpPr>
          <p:nvPr>
            <p:ph type="ftr" sz="quarter" idx="11"/>
          </p:nvPr>
        </p:nvSpPr>
        <p:spPr>
          <a:xfrm>
            <a:off x="1142400" y="6231601"/>
            <a:ext cx="4114800" cy="365125"/>
          </a:xfrm>
          <a:prstGeom prst="rect">
            <a:avLst/>
          </a:prstGeom>
        </p:spPr>
        <p:txBody>
          <a:bodyPr/>
          <a:lstStyle>
            <a:lvl1pPr algn="l">
              <a:defRPr>
                <a:solidFill>
                  <a:schemeClr val="bg1"/>
                </a:solidFill>
                <a:latin typeface="Arial" panose="020B0604020202020204" pitchFamily="34" charset="0"/>
                <a:cs typeface="Arial" panose="020B0604020202020204" pitchFamily="34" charset="0"/>
              </a:defRPr>
            </a:lvl1pPr>
          </a:lstStyle>
          <a:p>
            <a:r>
              <a:rPr lang="en-GB"/>
              <a:t>OFFICIAL SENSITIVE</a:t>
            </a:r>
          </a:p>
        </p:txBody>
      </p:sp>
      <p:sp>
        <p:nvSpPr>
          <p:cNvPr id="6" name="Slide Number Placeholder 5">
            <a:extLst>
              <a:ext uri="{FF2B5EF4-FFF2-40B4-BE49-F238E27FC236}">
                <a16:creationId xmlns:a16="http://schemas.microsoft.com/office/drawing/2014/main" id="{D1F82590-118A-4F46-A2EA-2A85E3977EA2}"/>
              </a:ext>
            </a:extLst>
          </p:cNvPr>
          <p:cNvSpPr>
            <a:spLocks noGrp="1"/>
          </p:cNvSpPr>
          <p:nvPr>
            <p:ph type="sldNum" sz="quarter" idx="12"/>
          </p:nvPr>
        </p:nvSpPr>
        <p:spPr>
          <a:xfrm>
            <a:off x="662400" y="6231601"/>
            <a:ext cx="501821" cy="365125"/>
          </a:xfrm>
        </p:spPr>
        <p:txBody>
          <a:bodyPr/>
          <a:lstStyle>
            <a:lvl1pPr>
              <a:defRPr>
                <a:solidFill>
                  <a:schemeClr val="bg1"/>
                </a:solidFill>
                <a:latin typeface="Arial" panose="020B0604020202020204" pitchFamily="34" charset="0"/>
                <a:cs typeface="Arial" panose="020B0604020202020204" pitchFamily="34" charset="0"/>
              </a:defRPr>
            </a:lvl1pPr>
          </a:lstStyle>
          <a:p>
            <a:fld id="{3A030DFD-335B-4480-BEA0-C8D897832E82}" type="slidenum">
              <a:rPr lang="en-GB" smtClean="0"/>
              <a:pPr/>
              <a:t>‹#›</a:t>
            </a:fld>
            <a:endParaRPr lang="en-GB"/>
          </a:p>
        </p:txBody>
      </p:sp>
      <p:pic>
        <p:nvPicPr>
          <p:cNvPr id="8" name="Picture 7" descr="Department for Business, Energy and Industrial Strategy crest" title="Department for Business, Energy and Industrial Strategy">
            <a:extLst>
              <a:ext uri="{FF2B5EF4-FFF2-40B4-BE49-F238E27FC236}">
                <a16:creationId xmlns:a16="http://schemas.microsoft.com/office/drawing/2014/main" id="{6F8DEABF-AA32-4F61-9113-507A9AC680E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64000" y="6093296"/>
            <a:ext cx="1196930" cy="635708"/>
          </a:xfrm>
          <a:prstGeom prst="rect">
            <a:avLst/>
          </a:prstGeom>
        </p:spPr>
      </p:pic>
    </p:spTree>
    <p:extLst>
      <p:ext uri="{BB962C8B-B14F-4D97-AF65-F5344CB8AC3E}">
        <p14:creationId xmlns:p14="http://schemas.microsoft.com/office/powerpoint/2010/main" val="4219710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orang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3ED73D2-2BAE-432F-94C8-38438D372807}"/>
              </a:ext>
            </a:extLst>
          </p:cNvPr>
          <p:cNvSpPr/>
          <p:nvPr userDrawn="1"/>
        </p:nvSpPr>
        <p:spPr>
          <a:xfrm>
            <a:off x="0" y="5909661"/>
            <a:ext cx="12192000" cy="954000"/>
          </a:xfrm>
          <a:prstGeom prst="rect">
            <a:avLst/>
          </a:prstGeom>
          <a:solidFill>
            <a:srgbClr val="F9AE2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800"/>
          </a:p>
        </p:txBody>
      </p:sp>
      <p:sp>
        <p:nvSpPr>
          <p:cNvPr id="2" name="Title 1">
            <a:extLst>
              <a:ext uri="{FF2B5EF4-FFF2-40B4-BE49-F238E27FC236}">
                <a16:creationId xmlns:a16="http://schemas.microsoft.com/office/drawing/2014/main" id="{168C35B7-437D-4BE6-9B66-ED0B9A0A930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37D09F8-429B-4557-A486-27A5770CB020}"/>
              </a:ext>
            </a:extLst>
          </p:cNvPr>
          <p:cNvSpPr>
            <a:spLocks noGrp="1"/>
          </p:cNvSpPr>
          <p:nvPr>
            <p:ph idx="1"/>
          </p:nvPr>
        </p:nvSpPr>
        <p:spPr>
          <a:xfrm>
            <a:off x="838200" y="1825626"/>
            <a:ext cx="10515600" cy="3940861"/>
          </a:xfrm>
        </p:spPr>
        <p:txBody>
          <a:bodyPr/>
          <a:lstStyle>
            <a:lvl1pPr marL="228600" indent="-228600">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a16="http://schemas.microsoft.com/office/drawing/2014/main" id="{D510A885-BAA2-4890-9018-4D60866D65DD}"/>
              </a:ext>
            </a:extLst>
          </p:cNvPr>
          <p:cNvSpPr>
            <a:spLocks noGrp="1"/>
          </p:cNvSpPr>
          <p:nvPr>
            <p:ph type="ftr" sz="quarter" idx="11"/>
          </p:nvPr>
        </p:nvSpPr>
        <p:spPr>
          <a:xfrm>
            <a:off x="1142400" y="6231601"/>
            <a:ext cx="4114800" cy="365125"/>
          </a:xfrm>
          <a:prstGeom prst="rect">
            <a:avLst/>
          </a:prstGeom>
        </p:spPr>
        <p:txBody>
          <a:bodyPr/>
          <a:lstStyle>
            <a:lvl1pPr algn="l">
              <a:defRPr>
                <a:solidFill>
                  <a:schemeClr val="bg1"/>
                </a:solidFill>
                <a:latin typeface="Arial" panose="020B0604020202020204" pitchFamily="34" charset="0"/>
                <a:cs typeface="Arial" panose="020B0604020202020204" pitchFamily="34" charset="0"/>
              </a:defRPr>
            </a:lvl1pPr>
          </a:lstStyle>
          <a:p>
            <a:r>
              <a:rPr lang="en-GB"/>
              <a:t>OFFICIAL SENSITIVE</a:t>
            </a:r>
          </a:p>
        </p:txBody>
      </p:sp>
      <p:sp>
        <p:nvSpPr>
          <p:cNvPr id="6" name="Slide Number Placeholder 5">
            <a:extLst>
              <a:ext uri="{FF2B5EF4-FFF2-40B4-BE49-F238E27FC236}">
                <a16:creationId xmlns:a16="http://schemas.microsoft.com/office/drawing/2014/main" id="{D1F82590-118A-4F46-A2EA-2A85E3977EA2}"/>
              </a:ext>
            </a:extLst>
          </p:cNvPr>
          <p:cNvSpPr>
            <a:spLocks noGrp="1"/>
          </p:cNvSpPr>
          <p:nvPr>
            <p:ph type="sldNum" sz="quarter" idx="12"/>
          </p:nvPr>
        </p:nvSpPr>
        <p:spPr>
          <a:xfrm>
            <a:off x="662400" y="6231601"/>
            <a:ext cx="501821" cy="365125"/>
          </a:xfrm>
        </p:spPr>
        <p:txBody>
          <a:bodyPr/>
          <a:lstStyle>
            <a:lvl1pPr>
              <a:defRPr>
                <a:solidFill>
                  <a:schemeClr val="bg1"/>
                </a:solidFill>
                <a:latin typeface="Arial" panose="020B0604020202020204" pitchFamily="34" charset="0"/>
                <a:cs typeface="Arial" panose="020B0604020202020204" pitchFamily="34" charset="0"/>
              </a:defRPr>
            </a:lvl1pPr>
          </a:lstStyle>
          <a:p>
            <a:fld id="{3A030DFD-335B-4480-BEA0-C8D897832E82}" type="slidenum">
              <a:rPr lang="en-GB" smtClean="0"/>
              <a:pPr/>
              <a:t>‹#›</a:t>
            </a:fld>
            <a:endParaRPr lang="en-GB"/>
          </a:p>
        </p:txBody>
      </p:sp>
      <p:pic>
        <p:nvPicPr>
          <p:cNvPr id="8" name="Picture 7" descr="Department for Business, Energy and Industrial Strategy crest" title="Department for Business, Energy and Industrial Strategy">
            <a:extLst>
              <a:ext uri="{FF2B5EF4-FFF2-40B4-BE49-F238E27FC236}">
                <a16:creationId xmlns:a16="http://schemas.microsoft.com/office/drawing/2014/main" id="{FC09D322-24DB-4E08-98A6-C423583B65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64000" y="6093296"/>
            <a:ext cx="1196930" cy="635708"/>
          </a:xfrm>
          <a:prstGeom prst="rect">
            <a:avLst/>
          </a:prstGeom>
        </p:spPr>
      </p:pic>
    </p:spTree>
    <p:extLst>
      <p:ext uri="{BB962C8B-B14F-4D97-AF65-F5344CB8AC3E}">
        <p14:creationId xmlns:p14="http://schemas.microsoft.com/office/powerpoint/2010/main" val="1999942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viole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3ED73D2-2BAE-432F-94C8-38438D372807}"/>
              </a:ext>
            </a:extLst>
          </p:cNvPr>
          <p:cNvSpPr/>
          <p:nvPr userDrawn="1"/>
        </p:nvSpPr>
        <p:spPr>
          <a:xfrm>
            <a:off x="0" y="5909661"/>
            <a:ext cx="12192000" cy="954000"/>
          </a:xfrm>
          <a:prstGeom prst="rect">
            <a:avLst/>
          </a:prstGeom>
          <a:solidFill>
            <a:srgbClr val="AA158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800"/>
          </a:p>
        </p:txBody>
      </p:sp>
      <p:sp>
        <p:nvSpPr>
          <p:cNvPr id="2" name="Title 1">
            <a:extLst>
              <a:ext uri="{FF2B5EF4-FFF2-40B4-BE49-F238E27FC236}">
                <a16:creationId xmlns:a16="http://schemas.microsoft.com/office/drawing/2014/main" id="{168C35B7-437D-4BE6-9B66-ED0B9A0A930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37D09F8-429B-4557-A486-27A5770CB020}"/>
              </a:ext>
            </a:extLst>
          </p:cNvPr>
          <p:cNvSpPr>
            <a:spLocks noGrp="1"/>
          </p:cNvSpPr>
          <p:nvPr>
            <p:ph idx="1"/>
          </p:nvPr>
        </p:nvSpPr>
        <p:spPr>
          <a:xfrm>
            <a:off x="838200" y="1825626"/>
            <a:ext cx="10515600" cy="3940861"/>
          </a:xfrm>
        </p:spPr>
        <p:txBody>
          <a:bodyPr/>
          <a:lstStyle>
            <a:lvl1pPr marL="228600" indent="-228600">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a16="http://schemas.microsoft.com/office/drawing/2014/main" id="{D510A885-BAA2-4890-9018-4D60866D65DD}"/>
              </a:ext>
            </a:extLst>
          </p:cNvPr>
          <p:cNvSpPr>
            <a:spLocks noGrp="1"/>
          </p:cNvSpPr>
          <p:nvPr>
            <p:ph type="ftr" sz="quarter" idx="11"/>
          </p:nvPr>
        </p:nvSpPr>
        <p:spPr>
          <a:xfrm>
            <a:off x="1142400" y="6231601"/>
            <a:ext cx="4114800" cy="365125"/>
          </a:xfrm>
          <a:prstGeom prst="rect">
            <a:avLst/>
          </a:prstGeom>
        </p:spPr>
        <p:txBody>
          <a:bodyPr/>
          <a:lstStyle>
            <a:lvl1pPr algn="l">
              <a:defRPr>
                <a:solidFill>
                  <a:schemeClr val="bg1"/>
                </a:solidFill>
                <a:latin typeface="Arial" panose="020B0604020202020204" pitchFamily="34" charset="0"/>
                <a:cs typeface="Arial" panose="020B0604020202020204" pitchFamily="34" charset="0"/>
              </a:defRPr>
            </a:lvl1pPr>
          </a:lstStyle>
          <a:p>
            <a:r>
              <a:rPr lang="en-GB"/>
              <a:t>OFFICIAL SENSITIVE</a:t>
            </a:r>
          </a:p>
        </p:txBody>
      </p:sp>
      <p:sp>
        <p:nvSpPr>
          <p:cNvPr id="6" name="Slide Number Placeholder 5">
            <a:extLst>
              <a:ext uri="{FF2B5EF4-FFF2-40B4-BE49-F238E27FC236}">
                <a16:creationId xmlns:a16="http://schemas.microsoft.com/office/drawing/2014/main" id="{D1F82590-118A-4F46-A2EA-2A85E3977EA2}"/>
              </a:ext>
            </a:extLst>
          </p:cNvPr>
          <p:cNvSpPr>
            <a:spLocks noGrp="1"/>
          </p:cNvSpPr>
          <p:nvPr>
            <p:ph type="sldNum" sz="quarter" idx="12"/>
          </p:nvPr>
        </p:nvSpPr>
        <p:spPr>
          <a:xfrm>
            <a:off x="662400" y="6231601"/>
            <a:ext cx="501821" cy="365125"/>
          </a:xfrm>
        </p:spPr>
        <p:txBody>
          <a:bodyPr/>
          <a:lstStyle>
            <a:lvl1pPr>
              <a:defRPr>
                <a:solidFill>
                  <a:schemeClr val="bg1"/>
                </a:solidFill>
                <a:latin typeface="Arial" panose="020B0604020202020204" pitchFamily="34" charset="0"/>
                <a:cs typeface="Arial" panose="020B0604020202020204" pitchFamily="34" charset="0"/>
              </a:defRPr>
            </a:lvl1pPr>
          </a:lstStyle>
          <a:p>
            <a:fld id="{3A030DFD-335B-4480-BEA0-C8D897832E82}" type="slidenum">
              <a:rPr lang="en-GB" smtClean="0"/>
              <a:pPr/>
              <a:t>‹#›</a:t>
            </a:fld>
            <a:endParaRPr lang="en-GB"/>
          </a:p>
        </p:txBody>
      </p:sp>
      <p:pic>
        <p:nvPicPr>
          <p:cNvPr id="8" name="Picture 7" descr="Department for Business, Energy and Industrial Strategy crest" title="Department for Business, Energy and Industrial Strategy">
            <a:extLst>
              <a:ext uri="{FF2B5EF4-FFF2-40B4-BE49-F238E27FC236}">
                <a16:creationId xmlns:a16="http://schemas.microsoft.com/office/drawing/2014/main" id="{E62F3C83-B271-477C-90E2-1DE95981F47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64000" y="6093296"/>
            <a:ext cx="1196930" cy="635708"/>
          </a:xfrm>
          <a:prstGeom prst="rect">
            <a:avLst/>
          </a:prstGeom>
        </p:spPr>
      </p:pic>
    </p:spTree>
    <p:extLst>
      <p:ext uri="{BB962C8B-B14F-4D97-AF65-F5344CB8AC3E}">
        <p14:creationId xmlns:p14="http://schemas.microsoft.com/office/powerpoint/2010/main" val="2240125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Light blue - gradi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3ED73D2-2BAE-432F-94C8-38438D372807}"/>
              </a:ext>
            </a:extLst>
          </p:cNvPr>
          <p:cNvSpPr/>
          <p:nvPr userDrawn="1"/>
        </p:nvSpPr>
        <p:spPr>
          <a:xfrm>
            <a:off x="0" y="5909661"/>
            <a:ext cx="12192000" cy="954000"/>
          </a:xfrm>
          <a:prstGeom prst="rect">
            <a:avLst/>
          </a:prstGeom>
          <a:gradFill>
            <a:gsLst>
              <a:gs pos="0">
                <a:srgbClr val="004A7F"/>
              </a:gs>
              <a:gs pos="100000">
                <a:srgbClr val="1C9CD9"/>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800"/>
          </a:p>
        </p:txBody>
      </p:sp>
      <p:sp>
        <p:nvSpPr>
          <p:cNvPr id="2" name="Title 1">
            <a:extLst>
              <a:ext uri="{FF2B5EF4-FFF2-40B4-BE49-F238E27FC236}">
                <a16:creationId xmlns:a16="http://schemas.microsoft.com/office/drawing/2014/main" id="{168C35B7-437D-4BE6-9B66-ED0B9A0A930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37D09F8-429B-4557-A486-27A5770CB020}"/>
              </a:ext>
            </a:extLst>
          </p:cNvPr>
          <p:cNvSpPr>
            <a:spLocks noGrp="1"/>
          </p:cNvSpPr>
          <p:nvPr>
            <p:ph idx="1"/>
          </p:nvPr>
        </p:nvSpPr>
        <p:spPr>
          <a:xfrm>
            <a:off x="838200" y="1825626"/>
            <a:ext cx="10515600" cy="3940861"/>
          </a:xfrm>
        </p:spPr>
        <p:txBody>
          <a:bodyPr/>
          <a:lstStyle>
            <a:lvl1pPr marL="228600" indent="-228600">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a16="http://schemas.microsoft.com/office/drawing/2014/main" id="{D510A885-BAA2-4890-9018-4D60866D65DD}"/>
              </a:ext>
            </a:extLst>
          </p:cNvPr>
          <p:cNvSpPr>
            <a:spLocks noGrp="1"/>
          </p:cNvSpPr>
          <p:nvPr>
            <p:ph type="ftr" sz="quarter" idx="11"/>
          </p:nvPr>
        </p:nvSpPr>
        <p:spPr>
          <a:xfrm>
            <a:off x="1142400" y="6231601"/>
            <a:ext cx="4114800" cy="365125"/>
          </a:xfrm>
          <a:prstGeom prst="rect">
            <a:avLst/>
          </a:prstGeom>
        </p:spPr>
        <p:txBody>
          <a:bodyPr/>
          <a:lstStyle>
            <a:lvl1pPr algn="l">
              <a:defRPr>
                <a:solidFill>
                  <a:schemeClr val="bg1"/>
                </a:solidFill>
                <a:latin typeface="Arial" panose="020B0604020202020204" pitchFamily="34" charset="0"/>
                <a:cs typeface="Arial" panose="020B0604020202020204" pitchFamily="34" charset="0"/>
              </a:defRPr>
            </a:lvl1pPr>
          </a:lstStyle>
          <a:p>
            <a:r>
              <a:rPr lang="en-GB"/>
              <a:t>OFFICIAL SENSITIVE</a:t>
            </a:r>
          </a:p>
        </p:txBody>
      </p:sp>
      <p:sp>
        <p:nvSpPr>
          <p:cNvPr id="6" name="Slide Number Placeholder 5">
            <a:extLst>
              <a:ext uri="{FF2B5EF4-FFF2-40B4-BE49-F238E27FC236}">
                <a16:creationId xmlns:a16="http://schemas.microsoft.com/office/drawing/2014/main" id="{D1F82590-118A-4F46-A2EA-2A85E3977EA2}"/>
              </a:ext>
            </a:extLst>
          </p:cNvPr>
          <p:cNvSpPr>
            <a:spLocks noGrp="1"/>
          </p:cNvSpPr>
          <p:nvPr>
            <p:ph type="sldNum" sz="quarter" idx="12"/>
          </p:nvPr>
        </p:nvSpPr>
        <p:spPr>
          <a:xfrm>
            <a:off x="662400" y="6231601"/>
            <a:ext cx="501821" cy="365125"/>
          </a:xfrm>
        </p:spPr>
        <p:txBody>
          <a:bodyPr/>
          <a:lstStyle>
            <a:lvl1pPr>
              <a:defRPr>
                <a:solidFill>
                  <a:schemeClr val="bg1"/>
                </a:solidFill>
                <a:latin typeface="Arial" panose="020B0604020202020204" pitchFamily="34" charset="0"/>
                <a:cs typeface="Arial" panose="020B0604020202020204" pitchFamily="34" charset="0"/>
              </a:defRPr>
            </a:lvl1pPr>
          </a:lstStyle>
          <a:p>
            <a:fld id="{3A030DFD-335B-4480-BEA0-C8D897832E82}" type="slidenum">
              <a:rPr lang="en-GB" smtClean="0"/>
              <a:pPr/>
              <a:t>‹#›</a:t>
            </a:fld>
            <a:endParaRPr lang="en-GB"/>
          </a:p>
        </p:txBody>
      </p:sp>
      <p:pic>
        <p:nvPicPr>
          <p:cNvPr id="8" name="Picture 7" descr="Department for Business, Energy and Industrial Strategy crest" title="Department for Business, Energy and Industrial Strategy">
            <a:extLst>
              <a:ext uri="{FF2B5EF4-FFF2-40B4-BE49-F238E27FC236}">
                <a16:creationId xmlns:a16="http://schemas.microsoft.com/office/drawing/2014/main" id="{48F195AA-D0DA-49E7-84E2-8D2880E5D8E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64000" y="6093296"/>
            <a:ext cx="1196930" cy="635708"/>
          </a:xfrm>
          <a:prstGeom prst="rect">
            <a:avLst/>
          </a:prstGeom>
        </p:spPr>
      </p:pic>
    </p:spTree>
    <p:extLst>
      <p:ext uri="{BB962C8B-B14F-4D97-AF65-F5344CB8AC3E}">
        <p14:creationId xmlns:p14="http://schemas.microsoft.com/office/powerpoint/2010/main" val="4248773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green - gradi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C35B7-437D-4BE6-9B66-ED0B9A0A930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37D09F8-429B-4557-A486-27A5770CB020}"/>
              </a:ext>
            </a:extLst>
          </p:cNvPr>
          <p:cNvSpPr>
            <a:spLocks noGrp="1"/>
          </p:cNvSpPr>
          <p:nvPr>
            <p:ph idx="1"/>
          </p:nvPr>
        </p:nvSpPr>
        <p:spPr>
          <a:xfrm>
            <a:off x="838200" y="1825626"/>
            <a:ext cx="10515600" cy="3940861"/>
          </a:xfrm>
        </p:spPr>
        <p:txBody>
          <a:bodyPr/>
          <a:lstStyle>
            <a:lvl1pPr marL="228600" indent="-228600">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Footer Placeholder 4">
            <a:extLst>
              <a:ext uri="{FF2B5EF4-FFF2-40B4-BE49-F238E27FC236}">
                <a16:creationId xmlns:a16="http://schemas.microsoft.com/office/drawing/2014/main" id="{C0E277DE-69E1-40E5-8363-40ED817AE4B3}"/>
              </a:ext>
            </a:extLst>
          </p:cNvPr>
          <p:cNvSpPr txBox="1">
            <a:spLocks/>
          </p:cNvSpPr>
          <p:nvPr userDrawn="1"/>
        </p:nvSpPr>
        <p:spPr>
          <a:xfrm>
            <a:off x="0" y="5909661"/>
            <a:ext cx="12192000" cy="952500"/>
          </a:xfrm>
          <a:prstGeom prst="rect">
            <a:avLst/>
          </a:prstGeom>
          <a:gradFill>
            <a:gsLst>
              <a:gs pos="0">
                <a:srgbClr val="73B72B"/>
              </a:gs>
              <a:gs pos="100000">
                <a:srgbClr val="BCCF00"/>
              </a:gs>
            </a:gsLst>
            <a:lin ang="2700000" scaled="0"/>
          </a:gradFill>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GB" sz="1200">
              <a:solidFill>
                <a:srgbClr val="004A7F"/>
              </a:solidFill>
            </a:endParaRPr>
          </a:p>
        </p:txBody>
      </p:sp>
      <p:sp>
        <p:nvSpPr>
          <p:cNvPr id="5" name="Footer Placeholder 4">
            <a:extLst>
              <a:ext uri="{FF2B5EF4-FFF2-40B4-BE49-F238E27FC236}">
                <a16:creationId xmlns:a16="http://schemas.microsoft.com/office/drawing/2014/main" id="{D510A885-BAA2-4890-9018-4D60866D65DD}"/>
              </a:ext>
            </a:extLst>
          </p:cNvPr>
          <p:cNvSpPr>
            <a:spLocks noGrp="1"/>
          </p:cNvSpPr>
          <p:nvPr>
            <p:ph type="ftr" sz="quarter" idx="11"/>
          </p:nvPr>
        </p:nvSpPr>
        <p:spPr>
          <a:xfrm>
            <a:off x="1142400" y="6231601"/>
            <a:ext cx="4114800" cy="365125"/>
          </a:xfrm>
          <a:prstGeom prst="rect">
            <a:avLst/>
          </a:prstGeom>
        </p:spPr>
        <p:txBody>
          <a:bodyPr/>
          <a:lstStyle>
            <a:lvl1pPr algn="l">
              <a:defRPr>
                <a:solidFill>
                  <a:schemeClr val="bg1"/>
                </a:solidFill>
                <a:latin typeface="Arial" panose="020B0604020202020204" pitchFamily="34" charset="0"/>
                <a:cs typeface="Arial" panose="020B0604020202020204" pitchFamily="34" charset="0"/>
              </a:defRPr>
            </a:lvl1pPr>
          </a:lstStyle>
          <a:p>
            <a:r>
              <a:rPr lang="en-GB"/>
              <a:t>OFFICIAL SENSITIVE</a:t>
            </a:r>
          </a:p>
        </p:txBody>
      </p:sp>
      <p:sp>
        <p:nvSpPr>
          <p:cNvPr id="6" name="Slide Number Placeholder 5">
            <a:extLst>
              <a:ext uri="{FF2B5EF4-FFF2-40B4-BE49-F238E27FC236}">
                <a16:creationId xmlns:a16="http://schemas.microsoft.com/office/drawing/2014/main" id="{D1F82590-118A-4F46-A2EA-2A85E3977EA2}"/>
              </a:ext>
            </a:extLst>
          </p:cNvPr>
          <p:cNvSpPr>
            <a:spLocks noGrp="1"/>
          </p:cNvSpPr>
          <p:nvPr>
            <p:ph type="sldNum" sz="quarter" idx="12"/>
          </p:nvPr>
        </p:nvSpPr>
        <p:spPr>
          <a:xfrm>
            <a:off x="662400" y="6231601"/>
            <a:ext cx="501821" cy="365125"/>
          </a:xfrm>
        </p:spPr>
        <p:txBody>
          <a:bodyPr/>
          <a:lstStyle>
            <a:lvl1pPr>
              <a:defRPr>
                <a:solidFill>
                  <a:schemeClr val="bg1"/>
                </a:solidFill>
                <a:latin typeface="Arial" panose="020B0604020202020204" pitchFamily="34" charset="0"/>
                <a:cs typeface="Arial" panose="020B0604020202020204" pitchFamily="34" charset="0"/>
              </a:defRPr>
            </a:lvl1pPr>
          </a:lstStyle>
          <a:p>
            <a:fld id="{3A030DFD-335B-4480-BEA0-C8D897832E82}" type="slidenum">
              <a:rPr lang="en-GB" smtClean="0"/>
              <a:pPr/>
              <a:t>‹#›</a:t>
            </a:fld>
            <a:endParaRPr lang="en-GB"/>
          </a:p>
        </p:txBody>
      </p:sp>
      <p:pic>
        <p:nvPicPr>
          <p:cNvPr id="10" name="Picture 9" descr="Department for Business, Energy and Industrial Strategy crest" title="Department for Business, Energy and Industrial Strategy">
            <a:extLst>
              <a:ext uri="{FF2B5EF4-FFF2-40B4-BE49-F238E27FC236}">
                <a16:creationId xmlns:a16="http://schemas.microsoft.com/office/drawing/2014/main" id="{F3FA3194-03CD-404A-82B7-B498EDECCCB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64000" y="6093296"/>
            <a:ext cx="1196930" cy="635708"/>
          </a:xfrm>
          <a:prstGeom prst="rect">
            <a:avLst/>
          </a:prstGeom>
        </p:spPr>
      </p:pic>
    </p:spTree>
    <p:extLst>
      <p:ext uri="{BB962C8B-B14F-4D97-AF65-F5344CB8AC3E}">
        <p14:creationId xmlns:p14="http://schemas.microsoft.com/office/powerpoint/2010/main" val="3624358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1CC29F5-9D38-4F92-9787-5C69E638BD2C}"/>
              </a:ext>
            </a:extLst>
          </p:cNvPr>
          <p:cNvSpPr/>
          <p:nvPr userDrawn="1"/>
        </p:nvSpPr>
        <p:spPr>
          <a:xfrm>
            <a:off x="0" y="5910106"/>
            <a:ext cx="12192000" cy="954000"/>
          </a:xfrm>
          <a:prstGeom prst="rect">
            <a:avLst/>
          </a:prstGeom>
          <a:solidFill>
            <a:srgbClr val="004A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2" name="Title Placeholder 1">
            <a:extLst>
              <a:ext uri="{FF2B5EF4-FFF2-40B4-BE49-F238E27FC236}">
                <a16:creationId xmlns:a16="http://schemas.microsoft.com/office/drawing/2014/main" id="{65C08958-870B-4E65-B32D-F274CCFBB2B9}"/>
              </a:ext>
            </a:extLst>
          </p:cNvPr>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3D40D6-D6CF-4338-B18C-CBFA3AA7CB9E}"/>
              </a:ext>
            </a:extLst>
          </p:cNvPr>
          <p:cNvSpPr>
            <a:spLocks noGrp="1"/>
          </p:cNvSpPr>
          <p:nvPr>
            <p:ph type="body" idx="1"/>
          </p:nvPr>
        </p:nvSpPr>
        <p:spPr>
          <a:xfrm>
            <a:off x="838200" y="1825626"/>
            <a:ext cx="10515600" cy="375962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171A119-C713-44E6-AEAE-A3327772BD86}"/>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86F5BD9-F13F-4A14-ACDE-7BA62DF8EC0D}"/>
              </a:ext>
            </a:extLst>
          </p:cNvPr>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030DFD-335B-4480-BEA0-C8D897832E82}" type="slidenum">
              <a:rPr lang="en-GB" smtClean="0"/>
              <a:t>‹#›</a:t>
            </a:fld>
            <a:endParaRPr lang="en-GB"/>
          </a:p>
        </p:txBody>
      </p:sp>
      <p:sp>
        <p:nvSpPr>
          <p:cNvPr id="8" name="Footer Placeholder 7">
            <a:extLst>
              <a:ext uri="{FF2B5EF4-FFF2-40B4-BE49-F238E27FC236}">
                <a16:creationId xmlns:a16="http://schemas.microsoft.com/office/drawing/2014/main" id="{04B135CC-373B-4BC2-BBB7-26394D4E692D}"/>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OFFICIAL SENSITIVE</a:t>
            </a:r>
          </a:p>
        </p:txBody>
      </p:sp>
      <p:pic>
        <p:nvPicPr>
          <p:cNvPr id="10" name="Picture 9" descr="Department for Business, Energy and Industrial Strategy crest" title="Department for Business, Energy and Industrial Strategy">
            <a:extLst>
              <a:ext uri="{FF2B5EF4-FFF2-40B4-BE49-F238E27FC236}">
                <a16:creationId xmlns:a16="http://schemas.microsoft.com/office/drawing/2014/main" id="{D47B0A10-0077-4F3E-8FA9-D8FE9B3760C4}"/>
              </a:ext>
            </a:extLst>
          </p:cNvPr>
          <p:cNvPicPr>
            <a:picLocks noChangeAspect="1"/>
          </p:cNvPicPr>
          <p:nvPr userDrawn="1"/>
        </p:nvPicPr>
        <p:blipFill>
          <a:blip r:embed="rId21" cstate="print">
            <a:extLst>
              <a:ext uri="{28A0092B-C50C-407E-A947-70E740481C1C}">
                <a14:useLocalDpi xmlns:a14="http://schemas.microsoft.com/office/drawing/2010/main" val="0"/>
              </a:ext>
            </a:extLst>
          </a:blip>
          <a:stretch>
            <a:fillRect/>
          </a:stretch>
        </p:blipFill>
        <p:spPr>
          <a:xfrm>
            <a:off x="10764000" y="6093296"/>
            <a:ext cx="1196930" cy="635708"/>
          </a:xfrm>
          <a:prstGeom prst="rect">
            <a:avLst/>
          </a:prstGeom>
        </p:spPr>
      </p:pic>
    </p:spTree>
    <p:extLst>
      <p:ext uri="{BB962C8B-B14F-4D97-AF65-F5344CB8AC3E}">
        <p14:creationId xmlns:p14="http://schemas.microsoft.com/office/powerpoint/2010/main" val="137255029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 id="2147483691" r:id="rId19"/>
  </p:sldLayoutIdLst>
  <p:hf sldNum="0" hdr="0" dt="0"/>
  <p:txStyles>
    <p:titleStyle>
      <a:lvl1pPr algn="l" defTabSz="914400" rtl="0" eaLnBrk="1" latinLnBrk="0" hangingPunct="1">
        <a:lnSpc>
          <a:spcPct val="90000"/>
        </a:lnSpc>
        <a:spcBef>
          <a:spcPct val="0"/>
        </a:spcBef>
        <a:buNone/>
        <a:defRPr sz="4400" kern="1200">
          <a:solidFill>
            <a:srgbClr val="041E4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
	<Relationship Id="rId2" Type="http://schemas.openxmlformats.org/officeDocument/2006/relationships/hyperlink" Target="http://?" TargetMode="External"/>
	<Relationship Id="rId1" Type="http://schemas.openxmlformats.org/officeDocument/2006/relationships/slideLayout" Target="../slideLayouts/slideLayout3.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6CBD9-0496-456C-A076-9F49C6958799}"/>
              </a:ext>
            </a:extLst>
          </p:cNvPr>
          <p:cNvSpPr>
            <a:spLocks noGrp="1"/>
          </p:cNvSpPr>
          <p:nvPr>
            <p:ph type="ctrTitle"/>
          </p:nvPr>
        </p:nvSpPr>
        <p:spPr>
          <a:xfrm>
            <a:off x="1524000" y="1175248"/>
            <a:ext cx="9144000" cy="2387600"/>
          </a:xfrm>
        </p:spPr>
        <p:txBody>
          <a:bodyPr>
            <a:normAutofit fontScale="90000"/>
          </a:bodyPr>
          <a:lstStyle/>
          <a:p>
            <a:r>
              <a:rPr lang="en-GB"/>
              <a:t>Peer Networks </a:t>
            </a:r>
            <a:br>
              <a:rPr lang="en-GB"/>
            </a:br>
            <a:r>
              <a:rPr lang="en-GB"/>
              <a:t>to support SME recovery from COVID-19</a:t>
            </a:r>
          </a:p>
        </p:txBody>
      </p:sp>
    </p:spTree>
    <p:extLst>
      <p:ext uri="{BB962C8B-B14F-4D97-AF65-F5344CB8AC3E}">
        <p14:creationId xmlns:p14="http://schemas.microsoft.com/office/powerpoint/2010/main" val="537324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37FE649-4B72-4DE3-8E17-531C720472A7}"/>
              </a:ext>
            </a:extLst>
          </p:cNvPr>
          <p:cNvSpPr txBox="1"/>
          <p:nvPr/>
        </p:nvSpPr>
        <p:spPr>
          <a:xfrm>
            <a:off x="395591" y="774697"/>
            <a:ext cx="11497286" cy="555536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600" b="1">
                <a:cs typeface="Arial" panose="020B0604020202020204" pitchFamily="34" charset="0"/>
              </a:rPr>
              <a:t>Background</a:t>
            </a:r>
          </a:p>
          <a:p>
            <a:pPr marL="171450" indent="-171450">
              <a:buFont typeface="Arial" panose="020B0604020202020204" pitchFamily="34" charset="0"/>
              <a:buChar char="•"/>
            </a:pPr>
            <a:r>
              <a:rPr lang="en-GB" sz="1600">
                <a:cs typeface="Arial" panose="020B0604020202020204" pitchFamily="34" charset="0"/>
              </a:rPr>
              <a:t>The </a:t>
            </a:r>
            <a:r>
              <a:rPr lang="en-GB" sz="1600">
                <a:cs typeface="Arial" panose="020B0604020202020204" pitchFamily="34" charset="0"/>
              </a:rPr>
              <a:t>Business Productivity Review</a:t>
            </a:r>
            <a:r>
              <a:rPr lang="en-GB" sz="1600">
                <a:cs typeface="Arial" panose="020B0604020202020204" pitchFamily="34" charset="0"/>
              </a:rPr>
              <a:t> found that those businesses that adopt formal management practices are more likely to achieve higher turnover, employment and productivity growth. </a:t>
            </a:r>
          </a:p>
          <a:p>
            <a:pPr marL="171450" indent="-171450">
              <a:buFont typeface="Arial" panose="020B0604020202020204" pitchFamily="34" charset="0"/>
              <a:buChar char="•"/>
            </a:pPr>
            <a:r>
              <a:rPr lang="en-GB" sz="1600">
                <a:cs typeface="Arial" panose="020B0604020202020204" pitchFamily="34" charset="0"/>
              </a:rPr>
              <a:t>Businesses that seek external advice or undertake formal training are more likely to improve their performance.</a:t>
            </a:r>
          </a:p>
          <a:p>
            <a:pPr marL="171450" indent="-171450">
              <a:buFont typeface="Arial" panose="020B0604020202020204" pitchFamily="34" charset="0"/>
              <a:buChar char="•"/>
            </a:pPr>
            <a:r>
              <a:rPr lang="en-GB" sz="1600">
                <a:cs typeface="Arial" panose="020B0604020202020204" pitchFamily="34" charset="0"/>
              </a:rPr>
              <a:t>Whilst there is a large private sector market for advice and training, SMEs report issues with a lack of awareness of the help available and a lack of trust in the quality of provision. </a:t>
            </a:r>
          </a:p>
          <a:p>
            <a:pPr marL="171450" indent="-171450">
              <a:buFont typeface="Arial" panose="020B0604020202020204" pitchFamily="34" charset="0"/>
              <a:buChar char="•"/>
            </a:pPr>
            <a:r>
              <a:rPr lang="en-GB" sz="1600">
                <a:cs typeface="Arial"/>
              </a:rPr>
              <a:t>Evidence to the review provided by the OECD supports previous findings that businesses prefer to take advice from trusted sources, including as their peers, particularly when presented with external challenges and opportunities. </a:t>
            </a:r>
            <a:endParaRPr lang="en-GB" sz="1600">
              <a:cs typeface="Arial" panose="020B0604020202020204" pitchFamily="34" charset="0"/>
            </a:endParaRPr>
          </a:p>
          <a:p>
            <a:pPr marL="171450" indent="-171450">
              <a:buFont typeface="Arial" panose="020B0604020202020204" pitchFamily="34" charset="0"/>
              <a:buChar char="•"/>
            </a:pPr>
            <a:r>
              <a:rPr lang="en-GB" sz="1600">
                <a:cs typeface="Arial"/>
              </a:rPr>
              <a:t>Evidence indicates that Peer Networks can result in 2.5% higher labour productivity (PLATO).  </a:t>
            </a:r>
            <a:endParaRPr lang="en-GB" sz="1600">
              <a:cs typeface="Arial" panose="020B0604020202020204" pitchFamily="34" charset="0"/>
            </a:endParaRPr>
          </a:p>
          <a:p>
            <a:pPr marL="171450" indent="-171450">
              <a:buFont typeface="Arial" panose="020B0604020202020204" pitchFamily="34" charset="0"/>
              <a:buChar char="•"/>
            </a:pPr>
            <a:endParaRPr lang="en-GB" sz="1600">
              <a:cs typeface="Arial" panose="020B0604020202020204" pitchFamily="34" charset="0"/>
            </a:endParaRPr>
          </a:p>
          <a:p>
            <a:r>
              <a:rPr lang="en-GB" sz="1600" b="1">
                <a:cs typeface="Arial" panose="020B0604020202020204" pitchFamily="34" charset="0"/>
              </a:rPr>
              <a:t>The importance of investing in Peer Networks now </a:t>
            </a:r>
          </a:p>
          <a:p>
            <a:pPr marL="171450" indent="-171450">
              <a:buFont typeface="Arial" panose="020B0604020202020204" pitchFamily="34" charset="0"/>
              <a:buChar char="•"/>
            </a:pPr>
            <a:r>
              <a:rPr lang="en-GB" sz="1600">
                <a:cs typeface="Arial" panose="020B0604020202020204" pitchFamily="34" charset="0"/>
              </a:rPr>
              <a:t>The first place most businesses turn to for advice on how to overcome a challenge or get new ideas is others within the business world. Businesses want to hear from trusted sources and peers that look and feel like them (e.g. similar challenges, size, industry etc) and have successfully navigated the challenge they face. This is particularly true for businesses facing a trigger point, such as COVID-19. </a:t>
            </a:r>
          </a:p>
          <a:p>
            <a:pPr marL="171450" indent="-171450">
              <a:buFont typeface="Arial" panose="020B0604020202020204" pitchFamily="34" charset="0"/>
              <a:buChar char="•"/>
            </a:pPr>
            <a:r>
              <a:rPr lang="en-GB" sz="1600">
                <a:cs typeface="Arial" panose="020B0604020202020204" pitchFamily="34" charset="0"/>
              </a:rPr>
              <a:t>Intelligence gathered from an extensive range of external stakeholders have indicated that there is unmet demand for peer to peer support.  </a:t>
            </a:r>
          </a:p>
          <a:p>
            <a:pPr marL="171450" indent="-171450">
              <a:buFont typeface="Arial" panose="020B0604020202020204" pitchFamily="34" charset="0"/>
              <a:buChar char="•"/>
            </a:pPr>
            <a:r>
              <a:rPr lang="en-GB" sz="1600">
                <a:cs typeface="Arial" panose="020B0604020202020204" pitchFamily="34" charset="0"/>
              </a:rPr>
              <a:t>Whilst the long term objective of these initiatives is to drive up productivity and help close the gap with our competitors, this is exactly the support businesses need now to develop the skills to tackle issues they face in relation to COVID-19.</a:t>
            </a:r>
          </a:p>
          <a:p>
            <a:pPr marL="171450" indent="-171450">
              <a:buFont typeface="Arial" panose="020B0604020202020204" pitchFamily="34" charset="0"/>
              <a:buChar char="•"/>
            </a:pPr>
            <a:r>
              <a:rPr lang="en-GB" sz="1600">
                <a:cs typeface="Arial" panose="020B0604020202020204" pitchFamily="34" charset="0"/>
              </a:rPr>
              <a:t>As these networks will continue at least to end March it is expected that they will be useful in preparing SMEs for the end of the transition period.</a:t>
            </a:r>
          </a:p>
          <a:p>
            <a:pPr marL="171450" indent="-171450">
              <a:buFont typeface="Arial" panose="020B0604020202020204" pitchFamily="34" charset="0"/>
              <a:buChar char="•"/>
            </a:pPr>
            <a:endParaRPr lang="en-GB" sz="1400">
              <a:cs typeface="Calibri" panose="020F0502020204030204"/>
            </a:endParaRPr>
          </a:p>
          <a:p>
            <a:pPr marL="171450" indent="-171450">
              <a:buFont typeface="Arial" panose="020B0604020202020204" pitchFamily="34" charset="0"/>
              <a:buChar char="•"/>
            </a:pPr>
            <a:endParaRPr lang="en-GB" sz="1050" b="1">
              <a:cs typeface="Calibri" panose="020F0502020204030204"/>
            </a:endParaRPr>
          </a:p>
          <a:p>
            <a:endParaRPr lang="en-US" sz="1050" b="1">
              <a:cs typeface="Calibri" panose="020F0502020204030204"/>
            </a:endParaRPr>
          </a:p>
        </p:txBody>
      </p:sp>
      <p:sp>
        <p:nvSpPr>
          <p:cNvPr id="6" name="Title 1">
            <a:extLst>
              <a:ext uri="{FF2B5EF4-FFF2-40B4-BE49-F238E27FC236}">
                <a16:creationId xmlns:a16="http://schemas.microsoft.com/office/drawing/2014/main" id="{EAD9A1CC-70E1-404A-93A5-5212A4215946}"/>
              </a:ext>
            </a:extLst>
          </p:cNvPr>
          <p:cNvSpPr>
            <a:spLocks noGrp="1"/>
          </p:cNvSpPr>
          <p:nvPr>
            <p:ph type="title"/>
          </p:nvPr>
        </p:nvSpPr>
        <p:spPr>
          <a:xfrm>
            <a:off x="220683" y="208233"/>
            <a:ext cx="10515600" cy="476177"/>
          </a:xfrm>
        </p:spPr>
        <p:txBody>
          <a:bodyPr/>
          <a:lstStyle/>
          <a:p>
            <a:r>
              <a:rPr lang="en-GB"/>
              <a:t>Peer Networks</a:t>
            </a:r>
          </a:p>
        </p:txBody>
      </p:sp>
    </p:spTree>
    <p:extLst>
      <p:ext uri="{BB962C8B-B14F-4D97-AF65-F5344CB8AC3E}">
        <p14:creationId xmlns:p14="http://schemas.microsoft.com/office/powerpoint/2010/main" val="3542188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6F821-6A6D-4F41-9A3A-13E771FD96D3}"/>
              </a:ext>
            </a:extLst>
          </p:cNvPr>
          <p:cNvSpPr>
            <a:spLocks noGrp="1"/>
          </p:cNvSpPr>
          <p:nvPr>
            <p:ph type="title"/>
          </p:nvPr>
        </p:nvSpPr>
        <p:spPr>
          <a:xfrm>
            <a:off x="838200" y="148856"/>
            <a:ext cx="10515600" cy="476177"/>
          </a:xfrm>
        </p:spPr>
        <p:txBody>
          <a:bodyPr/>
          <a:lstStyle/>
          <a:p>
            <a:r>
              <a:rPr lang="en-GB"/>
              <a:t>What does BEIS mean by Peer Networks? </a:t>
            </a:r>
          </a:p>
        </p:txBody>
      </p:sp>
      <p:sp>
        <p:nvSpPr>
          <p:cNvPr id="3" name="Content Placeholder 2">
            <a:extLst>
              <a:ext uri="{FF2B5EF4-FFF2-40B4-BE49-F238E27FC236}">
                <a16:creationId xmlns:a16="http://schemas.microsoft.com/office/drawing/2014/main" id="{E8DD7C9C-A7A1-4BBE-A866-A0AD9D100CB8}"/>
              </a:ext>
            </a:extLst>
          </p:cNvPr>
          <p:cNvSpPr>
            <a:spLocks noGrp="1"/>
          </p:cNvSpPr>
          <p:nvPr>
            <p:ph idx="1"/>
          </p:nvPr>
        </p:nvSpPr>
        <p:spPr>
          <a:xfrm>
            <a:off x="838200" y="749300"/>
            <a:ext cx="10515600" cy="5017187"/>
          </a:xfrm>
        </p:spPr>
        <p:txBody>
          <a:bodyPr vert="horz" lIns="91440" tIns="45720" rIns="91440" bIns="45720" rtlCol="0" anchor="t">
            <a:normAutofit/>
          </a:bodyPr>
          <a:lstStyle/>
          <a:p>
            <a:pPr marL="171450" indent="-171450"/>
            <a:r>
              <a:rPr lang="en-GB" sz="1800">
                <a:latin typeface="+mn-lt"/>
                <a:cs typeface="Arial"/>
              </a:rPr>
              <a:t>In this context peer networks are groups in which peers come together with the support of a trained facilitator to discuss challenges and identify workable solutions.  </a:t>
            </a:r>
          </a:p>
          <a:p>
            <a:pPr marL="171450" indent="-171450"/>
            <a:r>
              <a:rPr lang="en-GB" sz="1800">
                <a:latin typeface="+mn-lt"/>
                <a:cs typeface="Arial"/>
              </a:rPr>
              <a:t>Relationships of trust will be essential for success. </a:t>
            </a:r>
          </a:p>
          <a:p>
            <a:pPr marL="171450" indent="-171450"/>
            <a:r>
              <a:rPr lang="en-GB" sz="1800">
                <a:latin typeface="+mn-lt"/>
                <a:cs typeface="Arial"/>
              </a:rPr>
              <a:t>Evidence demonstrates that peer learning is most effective with the support of a trained facilitator using an action learning style. </a:t>
            </a:r>
          </a:p>
          <a:p>
            <a:pPr marL="171450" indent="-171450"/>
            <a:r>
              <a:rPr lang="en-GB" sz="1800">
                <a:latin typeface="+mn-lt"/>
                <a:cs typeface="Arial"/>
              </a:rPr>
              <a:t>Action learning is a process in which a real-life problem is worked through with a group that promotes enquiry and reflection, and which results in tangible actions or solutions. </a:t>
            </a:r>
          </a:p>
          <a:p>
            <a:pPr marL="0" indent="0">
              <a:buNone/>
            </a:pPr>
            <a:endParaRPr lang="en-GB" sz="1600">
              <a:latin typeface="+mn-lt"/>
              <a:cs typeface="Arial"/>
            </a:endParaRPr>
          </a:p>
          <a:p>
            <a:pPr marL="0" indent="0">
              <a:buNone/>
            </a:pPr>
            <a:r>
              <a:rPr lang="en-GB" sz="2800" b="1">
                <a:solidFill>
                  <a:srgbClr val="041E42"/>
                </a:solidFill>
                <a:ea typeface="+mj-ea"/>
              </a:rPr>
              <a:t>How does BEIS see this working?</a:t>
            </a:r>
          </a:p>
          <a:p>
            <a:r>
              <a:rPr lang="en-GB" sz="1800">
                <a:latin typeface="+mn-lt"/>
                <a:cs typeface="Arial"/>
              </a:rPr>
              <a:t>Given COVID-19 restrictions, sessions would need to be delivered virtually, but should move to face to face as soon as was feasible, subject to demand for this approach.</a:t>
            </a:r>
          </a:p>
          <a:p>
            <a:r>
              <a:rPr lang="en-GB" sz="1800">
                <a:latin typeface="+mn-lt"/>
                <a:cs typeface="Arial"/>
              </a:rPr>
              <a:t>In order to learn from existing best practice BEIS will work with LEPs and delivery partners and existing networking organisations to develop a ‘Playbook’ – a practical ‘how to’ toolkit to support them and facilitators in implementing new local groups. </a:t>
            </a:r>
          </a:p>
          <a:p>
            <a:r>
              <a:rPr lang="en-GB" sz="1800">
                <a:latin typeface="+mn-lt"/>
                <a:cs typeface="Arial"/>
              </a:rPr>
              <a:t>Delivery can be outsourced by LEPs to existing networks or delivery partners. </a:t>
            </a:r>
          </a:p>
          <a:p>
            <a:endParaRPr lang="en-GB" sz="1800">
              <a:latin typeface="Arial"/>
              <a:cs typeface="Arial"/>
            </a:endParaRPr>
          </a:p>
        </p:txBody>
      </p:sp>
    </p:spTree>
    <p:extLst>
      <p:ext uri="{BB962C8B-B14F-4D97-AF65-F5344CB8AC3E}">
        <p14:creationId xmlns:p14="http://schemas.microsoft.com/office/powerpoint/2010/main" val="1961466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26DF8-D16C-4110-8AE4-5462967B9511}"/>
              </a:ext>
            </a:extLst>
          </p:cNvPr>
          <p:cNvSpPr>
            <a:spLocks noGrp="1"/>
          </p:cNvSpPr>
          <p:nvPr>
            <p:ph type="title"/>
          </p:nvPr>
        </p:nvSpPr>
        <p:spPr/>
        <p:txBody>
          <a:bodyPr/>
          <a:lstStyle/>
          <a:p>
            <a:r>
              <a:rPr lang="en-US">
                <a:latin typeface="Arial"/>
                <a:cs typeface="Arial"/>
              </a:rPr>
              <a:t>Action Learning Sets (ALSs)</a:t>
            </a:r>
            <a:endParaRPr lang="en-US"/>
          </a:p>
        </p:txBody>
      </p:sp>
      <p:sp>
        <p:nvSpPr>
          <p:cNvPr id="3" name="Content Placeholder 2">
            <a:extLst>
              <a:ext uri="{FF2B5EF4-FFF2-40B4-BE49-F238E27FC236}">
                <a16:creationId xmlns:a16="http://schemas.microsoft.com/office/drawing/2014/main" id="{0E3CF3D4-8A68-4384-9DF3-085A33F4655E}"/>
              </a:ext>
            </a:extLst>
          </p:cNvPr>
          <p:cNvSpPr>
            <a:spLocks noGrp="1"/>
          </p:cNvSpPr>
          <p:nvPr>
            <p:ph idx="1"/>
          </p:nvPr>
        </p:nvSpPr>
        <p:spPr>
          <a:xfrm>
            <a:off x="838200" y="817123"/>
            <a:ext cx="10515600" cy="5123233"/>
          </a:xfrm>
        </p:spPr>
        <p:txBody>
          <a:bodyPr>
            <a:normAutofit fontScale="25000" lnSpcReduction="20000"/>
          </a:bodyPr>
          <a:lstStyle/>
          <a:p>
            <a:pPr marL="0" indent="0">
              <a:lnSpc>
                <a:spcPct val="120000"/>
              </a:lnSpc>
              <a:spcBef>
                <a:spcPts val="0"/>
              </a:spcBef>
              <a:buNone/>
            </a:pPr>
            <a:r>
              <a:rPr lang="en-GB" sz="6800" b="1">
                <a:effectLst/>
                <a:latin typeface="+mn-lt"/>
                <a:ea typeface="Calibri" panose="020F0502020204030204" pitchFamily="34" charset="0"/>
                <a:cs typeface="Arial" panose="020B0604020202020204" pitchFamily="34" charset="0"/>
              </a:rPr>
              <a:t>Action learning</a:t>
            </a:r>
            <a:r>
              <a:rPr lang="en-GB" sz="6800">
                <a:effectLst/>
                <a:latin typeface="+mn-lt"/>
                <a:ea typeface="Calibri" panose="020F0502020204030204" pitchFamily="34" charset="0"/>
                <a:cs typeface="Arial" panose="020B0604020202020204" pitchFamily="34" charset="0"/>
              </a:rPr>
              <a:t> is a process in which a real-life problem is worked through with a facilitator with a group that promotes enquiry and reflection, and that results in tangible actions or solutions. </a:t>
            </a:r>
          </a:p>
          <a:p>
            <a:pPr marL="0" indent="0">
              <a:lnSpc>
                <a:spcPct val="100000"/>
              </a:lnSpc>
              <a:spcBef>
                <a:spcPts val="0"/>
              </a:spcBef>
              <a:buNone/>
            </a:pPr>
            <a:endParaRPr lang="en-GB" sz="6800">
              <a:effectLst/>
              <a:latin typeface="+mn-lt"/>
              <a:ea typeface="Calibri" panose="020F0502020204030204" pitchFamily="34" charset="0"/>
              <a:cs typeface="Arial" panose="020B0604020202020204" pitchFamily="34" charset="0"/>
            </a:endParaRPr>
          </a:p>
          <a:p>
            <a:pPr marL="0" indent="0">
              <a:lnSpc>
                <a:spcPct val="100000"/>
              </a:lnSpc>
              <a:spcBef>
                <a:spcPts val="0"/>
              </a:spcBef>
              <a:buNone/>
            </a:pPr>
            <a:endParaRPr lang="en-GB" sz="6800" b="1">
              <a:latin typeface="+mn-lt"/>
              <a:ea typeface="Calibri" panose="020F0502020204030204" pitchFamily="34" charset="0"/>
            </a:endParaRPr>
          </a:p>
          <a:p>
            <a:pPr marL="0" indent="0">
              <a:lnSpc>
                <a:spcPct val="100000"/>
              </a:lnSpc>
              <a:spcBef>
                <a:spcPts val="0"/>
              </a:spcBef>
              <a:buNone/>
            </a:pPr>
            <a:r>
              <a:rPr lang="en-GB" sz="6800" b="1">
                <a:effectLst/>
                <a:latin typeface="+mn-lt"/>
                <a:ea typeface="Calibri" panose="020F0502020204030204" pitchFamily="34" charset="0"/>
                <a:cs typeface="Arial" panose="020B0604020202020204" pitchFamily="34" charset="0"/>
              </a:rPr>
              <a:t>What will happen in Covid-19 Peer Network ALSs?</a:t>
            </a:r>
          </a:p>
          <a:p>
            <a:pPr>
              <a:lnSpc>
                <a:spcPct val="120000"/>
              </a:lnSpc>
              <a:spcBef>
                <a:spcPts val="0"/>
              </a:spcBef>
            </a:pPr>
            <a:r>
              <a:rPr lang="en-US" sz="6800">
                <a:effectLst/>
                <a:latin typeface="+mn-lt"/>
                <a:ea typeface="Calibri" panose="020F0502020204030204" pitchFamily="34" charset="0"/>
              </a:rPr>
              <a:t>Up to 11 participants (per group) will discuss how to tackle problems they face within their business, and learn from others, consider how they might attempt to change things.  In particular, there will be a focus on responding to the impact of Covid-19.</a:t>
            </a:r>
            <a:r>
              <a:rPr lang="en-GB" sz="6800">
                <a:effectLst/>
                <a:latin typeface="+mn-lt"/>
                <a:ea typeface="Calibri" panose="020F0502020204030204" pitchFamily="34" charset="0"/>
                <a:cs typeface="Arial" panose="020B0604020202020204" pitchFamily="34" charset="0"/>
              </a:rPr>
              <a:t> </a:t>
            </a:r>
          </a:p>
          <a:p>
            <a:pPr>
              <a:lnSpc>
                <a:spcPct val="120000"/>
              </a:lnSpc>
              <a:spcBef>
                <a:spcPts val="0"/>
              </a:spcBef>
            </a:pPr>
            <a:r>
              <a:rPr lang="en-US" sz="6800">
                <a:effectLst/>
                <a:latin typeface="+mn-lt"/>
                <a:ea typeface="Calibri" panose="020F0502020204030204" pitchFamily="34" charset="0"/>
              </a:rPr>
              <a:t>Each individual will be supported, challenged and encouraged by the facilitator - working with the group - to take action on their own challenges and learn from this process.</a:t>
            </a:r>
          </a:p>
          <a:p>
            <a:pPr>
              <a:lnSpc>
                <a:spcPct val="120000"/>
              </a:lnSpc>
              <a:spcBef>
                <a:spcPts val="0"/>
              </a:spcBef>
            </a:pPr>
            <a:r>
              <a:rPr lang="en-GB" sz="6800">
                <a:effectLst/>
                <a:latin typeface="+mn-lt"/>
                <a:ea typeface="Calibri" panose="020F0502020204030204" pitchFamily="34" charset="0"/>
              </a:rPr>
              <a:t>Learning will be driven by the businesses’ practical needs.  </a:t>
            </a:r>
            <a:r>
              <a:rPr lang="en-GB" sz="6800">
                <a:latin typeface="+mn-lt"/>
                <a:ea typeface="Calibri" panose="020F0502020204030204" pitchFamily="34" charset="0"/>
              </a:rPr>
              <a:t>They will</a:t>
            </a:r>
            <a:r>
              <a:rPr lang="en-GB" sz="6800">
                <a:effectLst/>
                <a:latin typeface="+mn-lt"/>
                <a:ea typeface="Calibri" panose="020F0502020204030204" pitchFamily="34" charset="0"/>
              </a:rPr>
              <a:t> share experiences, to learn from others’ problems and explore practical solutions to their own problems.</a:t>
            </a:r>
          </a:p>
          <a:p>
            <a:pPr>
              <a:lnSpc>
                <a:spcPct val="120000"/>
              </a:lnSpc>
              <a:spcBef>
                <a:spcPts val="0"/>
              </a:spcBef>
            </a:pPr>
            <a:r>
              <a:rPr lang="en-US" sz="6800">
                <a:solidFill>
                  <a:srgbClr val="000000"/>
                </a:solidFill>
                <a:latin typeface="+mn-lt"/>
                <a:ea typeface="Calibri" panose="020F0502020204030204" pitchFamily="34" charset="0"/>
              </a:rPr>
              <a:t>The content of the sessions will draw on a list of potential topics provided as part of the learning framework (playbook) but tailored to focus on the areas that participants in each group particularly want to explore, including wider issues that may be affecting their sector, locality or business model. </a:t>
            </a:r>
          </a:p>
          <a:p>
            <a:pPr>
              <a:lnSpc>
                <a:spcPct val="120000"/>
              </a:lnSpc>
              <a:spcBef>
                <a:spcPts val="0"/>
              </a:spcBef>
            </a:pPr>
            <a:r>
              <a:rPr lang="en-US" sz="6800">
                <a:effectLst/>
                <a:latin typeface="+mn-lt"/>
                <a:ea typeface="MS Gothic" panose="020B0609070205080204" pitchFamily="49" charset="-128"/>
              </a:rPr>
              <a:t>The project will initially be delivered virtually.  Face to face delivery will begin if restrictions are loosened. </a:t>
            </a:r>
          </a:p>
          <a:p>
            <a:pPr>
              <a:lnSpc>
                <a:spcPct val="120000"/>
              </a:lnSpc>
              <a:spcBef>
                <a:spcPts val="0"/>
              </a:spcBef>
            </a:pPr>
            <a:r>
              <a:rPr lang="en-US" sz="6800">
                <a:latin typeface="+mn-lt"/>
                <a:ea typeface="MS Gothic" panose="020B0609070205080204" pitchFamily="49" charset="-128"/>
              </a:rPr>
              <a:t>A key requirement is trust and all participants must agree to treat any information shared with the group in confidence.</a:t>
            </a:r>
            <a:endParaRPr lang="en-US" sz="6800">
              <a:effectLst/>
              <a:latin typeface="+mn-lt"/>
              <a:ea typeface="MS Gothic" panose="020B0609070205080204" pitchFamily="49" charset="-128"/>
            </a:endParaRPr>
          </a:p>
          <a:p>
            <a:pPr marL="0" indent="0">
              <a:spcBef>
                <a:spcPts val="600"/>
              </a:spcBef>
              <a:buNone/>
            </a:pPr>
            <a:endParaRPr lang="en-US" sz="6800">
              <a:solidFill>
                <a:srgbClr val="000000"/>
              </a:solidFill>
              <a:effectLst/>
              <a:latin typeface="+mn-lt"/>
              <a:ea typeface="Calibri" panose="020F0502020204030204" pitchFamily="34" charset="0"/>
              <a:cs typeface="Arial" panose="020B0604020202020204" pitchFamily="34" charset="0"/>
            </a:endParaRPr>
          </a:p>
          <a:p>
            <a:pPr marL="0" indent="0">
              <a:spcBef>
                <a:spcPts val="600"/>
              </a:spcBef>
              <a:buNone/>
            </a:pPr>
            <a:r>
              <a:rPr lang="en-US" sz="6800">
                <a:solidFill>
                  <a:srgbClr val="000000"/>
                </a:solidFill>
                <a:effectLst/>
                <a:latin typeface="+mn-lt"/>
                <a:ea typeface="Calibri" panose="020F0502020204030204" pitchFamily="34" charset="0"/>
                <a:cs typeface="Arial" panose="020B0604020202020204" pitchFamily="34" charset="0"/>
              </a:rPr>
              <a:t>The ALSs will be supplemented with the offer of coaching for each participant on a one to one basis.   </a:t>
            </a:r>
            <a:endParaRPr lang="en-GB" sz="6800">
              <a:effectLst/>
              <a:latin typeface="+mn-lt"/>
              <a:ea typeface="Calibri" panose="020F0502020204030204" pitchFamily="34" charset="0"/>
              <a:cs typeface="Arial" panose="020B0604020202020204" pitchFamily="34" charset="0"/>
            </a:endParaRPr>
          </a:p>
          <a:p>
            <a:pPr>
              <a:spcBef>
                <a:spcPts val="600"/>
              </a:spcBef>
            </a:pPr>
            <a:endParaRPr lang="en-US"/>
          </a:p>
        </p:txBody>
      </p:sp>
      <p:sp>
        <p:nvSpPr>
          <p:cNvPr id="4" name="Footer Placeholder 3">
            <a:extLst>
              <a:ext uri="{FF2B5EF4-FFF2-40B4-BE49-F238E27FC236}">
                <a16:creationId xmlns:a16="http://schemas.microsoft.com/office/drawing/2014/main" id="{B86C2DB1-D191-4A16-AC02-2E84220FAF03}"/>
              </a:ext>
            </a:extLst>
          </p:cNvPr>
          <p:cNvSpPr>
            <a:spLocks noGrp="1"/>
          </p:cNvSpPr>
          <p:nvPr>
            <p:ph type="ftr" sz="quarter" idx="11"/>
          </p:nvPr>
        </p:nvSpPr>
        <p:spPr/>
        <p:txBody>
          <a:bodyPr/>
          <a:lstStyle/>
          <a:p>
            <a:r>
              <a:rPr lang="en-GB"/>
              <a:t>OFFICIAL SENSITIVE</a:t>
            </a:r>
          </a:p>
        </p:txBody>
      </p:sp>
    </p:spTree>
    <p:extLst>
      <p:ext uri="{BB962C8B-B14F-4D97-AF65-F5344CB8AC3E}">
        <p14:creationId xmlns:p14="http://schemas.microsoft.com/office/powerpoint/2010/main" val="514944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6F821-6A6D-4F41-9A3A-13E771FD96D3}"/>
              </a:ext>
            </a:extLst>
          </p:cNvPr>
          <p:cNvSpPr>
            <a:spLocks noGrp="1"/>
          </p:cNvSpPr>
          <p:nvPr>
            <p:ph type="title"/>
          </p:nvPr>
        </p:nvSpPr>
        <p:spPr/>
        <p:txBody>
          <a:bodyPr/>
          <a:lstStyle/>
          <a:p>
            <a:r>
              <a:rPr lang="en-GB"/>
              <a:t>Draft aims and objectives</a:t>
            </a:r>
          </a:p>
        </p:txBody>
      </p:sp>
      <p:sp>
        <p:nvSpPr>
          <p:cNvPr id="3" name="Content Placeholder 2">
            <a:extLst>
              <a:ext uri="{FF2B5EF4-FFF2-40B4-BE49-F238E27FC236}">
                <a16:creationId xmlns:a16="http://schemas.microsoft.com/office/drawing/2014/main" id="{E8DD7C9C-A7A1-4BBE-A866-A0AD9D100CB8}"/>
              </a:ext>
            </a:extLst>
          </p:cNvPr>
          <p:cNvSpPr>
            <a:spLocks noGrp="1"/>
          </p:cNvSpPr>
          <p:nvPr>
            <p:ph idx="1"/>
          </p:nvPr>
        </p:nvSpPr>
        <p:spPr/>
        <p:txBody>
          <a:bodyPr>
            <a:normAutofit/>
          </a:bodyPr>
          <a:lstStyle/>
          <a:p>
            <a:endParaRPr lang="en-GB" sz="1800"/>
          </a:p>
          <a:p>
            <a:endParaRPr lang="en-GB" sz="1800"/>
          </a:p>
        </p:txBody>
      </p:sp>
      <p:sp>
        <p:nvSpPr>
          <p:cNvPr id="6" name="TextBox 5">
            <a:extLst>
              <a:ext uri="{FF2B5EF4-FFF2-40B4-BE49-F238E27FC236}">
                <a16:creationId xmlns:a16="http://schemas.microsoft.com/office/drawing/2014/main" id="{8EE9CBCA-F075-48A0-AFAE-211B289D6388}"/>
              </a:ext>
            </a:extLst>
          </p:cNvPr>
          <p:cNvSpPr txBox="1"/>
          <p:nvPr/>
        </p:nvSpPr>
        <p:spPr>
          <a:xfrm>
            <a:off x="838200" y="787400"/>
            <a:ext cx="10934700" cy="5078313"/>
          </a:xfrm>
          <a:prstGeom prst="rect">
            <a:avLst/>
          </a:prstGeom>
          <a:noFill/>
        </p:spPr>
        <p:txBody>
          <a:bodyPr wrap="square" rtlCol="0" anchor="t">
            <a:spAutoFit/>
          </a:bodyPr>
          <a:lstStyle/>
          <a:p>
            <a:r>
              <a:rPr lang="en-GB" b="1"/>
              <a:t>Peer Networks will form an important component of the Government’s economic response to Covid-19</a:t>
            </a:r>
          </a:p>
          <a:p>
            <a:r>
              <a:rPr lang="en-GB"/>
              <a:t>The aim is to improve SME’s capability to adapt their business models to the “new normal”, position themselves for future success and drive longer term productivity gains through improved leadership and management skills and tech adoption. </a:t>
            </a:r>
          </a:p>
          <a:p>
            <a:endParaRPr lang="en-GB" b="1"/>
          </a:p>
          <a:p>
            <a:r>
              <a:rPr lang="en-GB" b="1"/>
              <a:t>Possible objectives:</a:t>
            </a:r>
          </a:p>
          <a:p>
            <a:r>
              <a:rPr lang="en-GB"/>
              <a:t>To provide support to SMEs as they move into and through the Recovery phase of COVID-19 response. Success will be measured by: </a:t>
            </a:r>
          </a:p>
          <a:p>
            <a:pPr marL="742950" lvl="1" indent="-285750">
              <a:buFont typeface="Arial" panose="020B0604020202020204" pitchFamily="34" charset="0"/>
              <a:buChar char="•"/>
            </a:pPr>
            <a:r>
              <a:rPr lang="en-GB"/>
              <a:t>Firm survival</a:t>
            </a:r>
          </a:p>
          <a:p>
            <a:pPr marL="742950" lvl="1" indent="-285750">
              <a:buFont typeface="Arial" panose="020B0604020202020204" pitchFamily="34" charset="0"/>
              <a:buChar char="•"/>
            </a:pPr>
            <a:r>
              <a:rPr lang="en-GB"/>
              <a:t>Growth in value added as an indicator of recovery from COVID-19 </a:t>
            </a:r>
          </a:p>
          <a:p>
            <a:pPr marL="742950" lvl="1" indent="-285750">
              <a:buFont typeface="Arial" panose="020B0604020202020204" pitchFamily="34" charset="0"/>
              <a:buChar char="•"/>
            </a:pPr>
            <a:r>
              <a:rPr lang="en-GB"/>
              <a:t>Improvements in labour productivity </a:t>
            </a:r>
          </a:p>
          <a:p>
            <a:pPr marL="742950" lvl="1" indent="-285750">
              <a:buFont typeface="Arial" panose="020B0604020202020204" pitchFamily="34" charset="0"/>
              <a:buChar char="•"/>
            </a:pPr>
            <a:r>
              <a:rPr lang="en-GB"/>
              <a:t>Participant views on the resilience of their SME</a:t>
            </a:r>
          </a:p>
          <a:p>
            <a:pPr marL="742950" lvl="1" indent="-285750">
              <a:buFont typeface="Arial" panose="020B0604020202020204" pitchFamily="34" charset="0"/>
              <a:buChar char="•"/>
            </a:pPr>
            <a:r>
              <a:rPr lang="en-GB"/>
              <a:t>Participant views on their leadership and management skills</a:t>
            </a:r>
          </a:p>
          <a:p>
            <a:pPr marL="742950" lvl="1" indent="-285750">
              <a:buFont typeface="Arial" panose="020B0604020202020204" pitchFamily="34" charset="0"/>
              <a:buChar char="•"/>
            </a:pPr>
            <a:r>
              <a:rPr lang="en-GB"/>
              <a:t>The SME’s ability to recruit and retain staff where appropriate</a:t>
            </a:r>
          </a:p>
          <a:p>
            <a:pPr marL="742950" lvl="1" indent="-285750">
              <a:buFont typeface="Arial" panose="020B0604020202020204" pitchFamily="34" charset="0"/>
              <a:buChar char="•"/>
            </a:pPr>
            <a:r>
              <a:rPr lang="en-GB"/>
              <a:t>The SME’s ability to access cash to continue trading</a:t>
            </a:r>
          </a:p>
          <a:p>
            <a:pPr marL="742950" lvl="1" indent="-285750">
              <a:buFont typeface="Arial" panose="020B0604020202020204" pitchFamily="34" charset="0"/>
              <a:buChar char="•"/>
            </a:pPr>
            <a:r>
              <a:rPr lang="en-GB"/>
              <a:t>Changes in the SME’s adoption of technology</a:t>
            </a:r>
          </a:p>
          <a:p>
            <a:endParaRPr lang="en-GB" sz="1600"/>
          </a:p>
          <a:p>
            <a:endParaRPr lang="en-GB" sz="2000"/>
          </a:p>
        </p:txBody>
      </p:sp>
      <p:sp>
        <p:nvSpPr>
          <p:cNvPr id="5" name="Rectangle 4">
            <a:extLst>
              <a:ext uri="{FF2B5EF4-FFF2-40B4-BE49-F238E27FC236}">
                <a16:creationId xmlns:a16="http://schemas.microsoft.com/office/drawing/2014/main" id="{973D5919-B5C0-45E3-9C9A-9E121318795C}"/>
              </a:ext>
            </a:extLst>
          </p:cNvPr>
          <p:cNvSpPr/>
          <p:nvPr/>
        </p:nvSpPr>
        <p:spPr>
          <a:xfrm>
            <a:off x="5974813" y="3244334"/>
            <a:ext cx="242374" cy="369332"/>
          </a:xfrm>
          <a:prstGeom prst="rect">
            <a:avLst/>
          </a:prstGeom>
        </p:spPr>
        <p:txBody>
          <a:bodyPr wrap="none">
            <a:spAutoFit/>
          </a:bodyPr>
          <a:lstStyle/>
          <a:p>
            <a:r>
              <a:rPr lang="en-GB">
                <a:solidFill>
                  <a:srgbClr val="000000"/>
                </a:solidFill>
                <a:latin typeface="Times New Roman" panose="02020603050405020304" pitchFamily="18" charset="0"/>
              </a:rPr>
              <a:t> </a:t>
            </a:r>
            <a:endParaRPr lang="en-GB"/>
          </a:p>
        </p:txBody>
      </p:sp>
    </p:spTree>
    <p:extLst>
      <p:ext uri="{BB962C8B-B14F-4D97-AF65-F5344CB8AC3E}">
        <p14:creationId xmlns:p14="http://schemas.microsoft.com/office/powerpoint/2010/main" val="1523788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6F821-6A6D-4F41-9A3A-13E771FD96D3}"/>
              </a:ext>
            </a:extLst>
          </p:cNvPr>
          <p:cNvSpPr>
            <a:spLocks noGrp="1"/>
          </p:cNvSpPr>
          <p:nvPr>
            <p:ph type="title"/>
          </p:nvPr>
        </p:nvSpPr>
        <p:spPr>
          <a:xfrm>
            <a:off x="838200" y="387160"/>
            <a:ext cx="10515600" cy="259907"/>
          </a:xfrm>
        </p:spPr>
        <p:txBody>
          <a:bodyPr/>
          <a:lstStyle/>
          <a:p>
            <a:r>
              <a:rPr lang="en-GB"/>
              <a:t>Target Audience 			Delivery Format</a:t>
            </a:r>
          </a:p>
        </p:txBody>
      </p:sp>
      <p:sp>
        <p:nvSpPr>
          <p:cNvPr id="3" name="Content Placeholder 2">
            <a:extLst>
              <a:ext uri="{FF2B5EF4-FFF2-40B4-BE49-F238E27FC236}">
                <a16:creationId xmlns:a16="http://schemas.microsoft.com/office/drawing/2014/main" id="{E8DD7C9C-A7A1-4BBE-A866-A0AD9D100CB8}"/>
              </a:ext>
            </a:extLst>
          </p:cNvPr>
          <p:cNvSpPr>
            <a:spLocks noGrp="1"/>
          </p:cNvSpPr>
          <p:nvPr>
            <p:ph idx="1"/>
          </p:nvPr>
        </p:nvSpPr>
        <p:spPr>
          <a:xfrm>
            <a:off x="446314" y="985594"/>
            <a:ext cx="5282457" cy="4886811"/>
          </a:xfrm>
        </p:spPr>
        <p:txBody>
          <a:bodyPr vert="horz" lIns="91440" tIns="45720" rIns="91440" bIns="45720" rtlCol="0" anchor="t">
            <a:normAutofit/>
          </a:bodyPr>
          <a:lstStyle/>
          <a:p>
            <a:pPr marL="457200" lvl="1" indent="0">
              <a:buNone/>
            </a:pPr>
            <a:r>
              <a:rPr lang="en-GB" sz="1800" b="1">
                <a:latin typeface="+mn-lt"/>
                <a:cs typeface="Arial"/>
              </a:rPr>
              <a:t>Aim</a:t>
            </a:r>
          </a:p>
          <a:p>
            <a:pPr marL="457200" lvl="1" indent="0">
              <a:buNone/>
            </a:pPr>
            <a:r>
              <a:rPr lang="en-GB" sz="1800">
                <a:latin typeface="+mn-lt"/>
                <a:cs typeface="Arial"/>
              </a:rPr>
              <a:t>The programme will aim to target 6,000 participants nationally in 2020-21, spread across 38 LEPs in line with local demand and capacity to deliver.</a:t>
            </a:r>
          </a:p>
          <a:p>
            <a:pPr marL="457200" lvl="1" indent="0">
              <a:buNone/>
            </a:pPr>
            <a:r>
              <a:rPr lang="en-GB" sz="1800">
                <a:latin typeface="+mn-lt"/>
                <a:cs typeface="Arial"/>
              </a:rPr>
              <a:t>LEPs will have discretion in recruiting and assembling SME cohorts, but a preference should be given to SMEs fitting the profile shown below. </a:t>
            </a:r>
            <a:endParaRPr lang="en-GB" sz="1800">
              <a:latin typeface="+mn-lt"/>
            </a:endParaRPr>
          </a:p>
          <a:p>
            <a:pPr marL="457200" lvl="1" indent="0">
              <a:buNone/>
            </a:pPr>
            <a:endParaRPr lang="en-GB" sz="1800">
              <a:latin typeface="+mn-lt"/>
            </a:endParaRPr>
          </a:p>
          <a:p>
            <a:pPr marL="457200" lvl="1" indent="0">
              <a:buNone/>
            </a:pPr>
            <a:r>
              <a:rPr lang="en-GB" sz="1800" b="1">
                <a:latin typeface="+mn-lt"/>
                <a:cs typeface="Arial"/>
              </a:rPr>
              <a:t>Target SMEs profile</a:t>
            </a:r>
            <a:r>
              <a:rPr lang="en-GB" sz="1800">
                <a:latin typeface="+mn-lt"/>
                <a:cs typeface="Arial"/>
              </a:rPr>
              <a:t>:</a:t>
            </a:r>
          </a:p>
          <a:p>
            <a:pPr lvl="1"/>
            <a:r>
              <a:rPr lang="en-GB" sz="1800">
                <a:latin typeface="+mn-lt"/>
                <a:cs typeface="Arial"/>
              </a:rPr>
              <a:t>In operation for 1 year+;​</a:t>
            </a:r>
          </a:p>
          <a:p>
            <a:pPr lvl="1"/>
            <a:r>
              <a:rPr lang="en-GB" sz="1800">
                <a:latin typeface="+mn-lt"/>
                <a:cs typeface="Arial"/>
              </a:rPr>
              <a:t>At least 5 employees; ​</a:t>
            </a:r>
          </a:p>
          <a:p>
            <a:pPr lvl="1"/>
            <a:r>
              <a:rPr lang="en-GB" sz="1800">
                <a:latin typeface="+mn-lt"/>
                <a:cs typeface="Arial"/>
              </a:rPr>
              <a:t>An aspiration to improve; ​</a:t>
            </a:r>
          </a:p>
          <a:p>
            <a:pPr lvl="1"/>
            <a:r>
              <a:rPr lang="en-GB" sz="1800">
                <a:latin typeface="+mn-lt"/>
                <a:cs typeface="Arial"/>
              </a:rPr>
              <a:t>A turnover of at least £100,000​;</a:t>
            </a:r>
          </a:p>
          <a:p>
            <a:pPr lvl="1"/>
            <a:r>
              <a:rPr lang="en-GB" sz="1800">
                <a:latin typeface="+mn-lt"/>
                <a:cs typeface="Arial"/>
              </a:rPr>
              <a:t>Scale ups; and</a:t>
            </a:r>
          </a:p>
          <a:p>
            <a:pPr lvl="1"/>
            <a:r>
              <a:rPr lang="en-GB" sz="1800">
                <a:latin typeface="+mn-lt"/>
                <a:cs typeface="Arial"/>
              </a:rPr>
              <a:t>Exporters/potential exporters</a:t>
            </a:r>
          </a:p>
        </p:txBody>
      </p:sp>
      <p:sp>
        <p:nvSpPr>
          <p:cNvPr id="5" name="Rectangle 4">
            <a:extLst>
              <a:ext uri="{FF2B5EF4-FFF2-40B4-BE49-F238E27FC236}">
                <a16:creationId xmlns:a16="http://schemas.microsoft.com/office/drawing/2014/main" id="{973D5919-B5C0-45E3-9C9A-9E121318795C}"/>
              </a:ext>
            </a:extLst>
          </p:cNvPr>
          <p:cNvSpPr/>
          <p:nvPr/>
        </p:nvSpPr>
        <p:spPr>
          <a:xfrm>
            <a:off x="5974813" y="3244334"/>
            <a:ext cx="242374" cy="369332"/>
          </a:xfrm>
          <a:prstGeom prst="rect">
            <a:avLst/>
          </a:prstGeom>
        </p:spPr>
        <p:txBody>
          <a:bodyPr wrap="none">
            <a:spAutoFit/>
          </a:bodyPr>
          <a:lstStyle/>
          <a:p>
            <a:r>
              <a:rPr lang="en-GB">
                <a:solidFill>
                  <a:srgbClr val="000000"/>
                </a:solidFill>
                <a:latin typeface="Times New Roman" panose="02020603050405020304" pitchFamily="18" charset="0"/>
              </a:rPr>
              <a:t> </a:t>
            </a:r>
            <a:endParaRPr lang="en-GB"/>
          </a:p>
        </p:txBody>
      </p:sp>
      <p:sp>
        <p:nvSpPr>
          <p:cNvPr id="6" name="Content Placeholder 2">
            <a:extLst>
              <a:ext uri="{FF2B5EF4-FFF2-40B4-BE49-F238E27FC236}">
                <a16:creationId xmlns:a16="http://schemas.microsoft.com/office/drawing/2014/main" id="{ABDB349D-2F7D-41D4-995C-CA3411834C23}"/>
              </a:ext>
            </a:extLst>
          </p:cNvPr>
          <p:cNvSpPr txBox="1">
            <a:spLocks/>
          </p:cNvSpPr>
          <p:nvPr/>
        </p:nvSpPr>
        <p:spPr>
          <a:xfrm>
            <a:off x="5728771" y="685210"/>
            <a:ext cx="5387380" cy="5187195"/>
          </a:xfrm>
          <a:prstGeom prst="rect">
            <a:avLst/>
          </a:prstGeom>
        </p:spPr>
        <p:txBody>
          <a:bodyPr vert="horz" lIns="91440" tIns="45720" rIns="91440" bIns="45720" rtlCol="0" anchor="t">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None/>
            </a:pPr>
            <a:endParaRPr lang="en-GB" sz="1600">
              <a:latin typeface="+mn-lt"/>
            </a:endParaRPr>
          </a:p>
          <a:p>
            <a:pPr marL="457200" lvl="1" indent="0">
              <a:buNone/>
            </a:pPr>
            <a:r>
              <a:rPr lang="en-GB" sz="1800" b="1">
                <a:latin typeface="+mn-lt"/>
                <a:cs typeface="Arial"/>
              </a:rPr>
              <a:t>Model</a:t>
            </a:r>
          </a:p>
          <a:p>
            <a:pPr lvl="1"/>
            <a:r>
              <a:rPr lang="en-GB" sz="1800" b="1">
                <a:latin typeface="+mn-lt"/>
                <a:cs typeface="Arial"/>
              </a:rPr>
              <a:t>Cohort size</a:t>
            </a:r>
            <a:r>
              <a:rPr lang="en-GB" sz="1800">
                <a:latin typeface="+mn-lt"/>
                <a:cs typeface="Arial"/>
              </a:rPr>
              <a:t>: of c11 owners/managers (anticipate some drop out)</a:t>
            </a:r>
          </a:p>
          <a:p>
            <a:pPr lvl="1"/>
            <a:r>
              <a:rPr lang="en-GB" sz="1800" b="1">
                <a:latin typeface="+mn-lt"/>
                <a:cs typeface="Arial"/>
              </a:rPr>
              <a:t>Number of sessions:</a:t>
            </a:r>
            <a:r>
              <a:rPr lang="en-GB" sz="1800">
                <a:latin typeface="+mn-lt"/>
                <a:cs typeface="Arial"/>
              </a:rPr>
              <a:t> 18 hours of action learning set support plus at least half a day of 1:1 support</a:t>
            </a:r>
          </a:p>
          <a:p>
            <a:pPr lvl="1"/>
            <a:r>
              <a:rPr lang="en-GB" sz="1800" b="1">
                <a:latin typeface="+mn-lt"/>
                <a:cs typeface="Arial"/>
              </a:rPr>
              <a:t>Frequency of sessions</a:t>
            </a:r>
            <a:r>
              <a:rPr lang="en-GB" sz="1800">
                <a:latin typeface="+mn-lt"/>
                <a:cs typeface="Arial"/>
              </a:rPr>
              <a:t>: To be determined by delivery partners</a:t>
            </a:r>
          </a:p>
          <a:p>
            <a:pPr lvl="1"/>
            <a:r>
              <a:rPr lang="en-GB" sz="1800" b="1">
                <a:latin typeface="+mn-lt"/>
                <a:cs typeface="Arial"/>
              </a:rPr>
              <a:t>Topic selection</a:t>
            </a:r>
            <a:r>
              <a:rPr lang="en-GB" sz="1800">
                <a:latin typeface="+mn-lt"/>
                <a:cs typeface="Arial"/>
              </a:rPr>
              <a:t>: Participants will determine what subjects will be discussed, but we anticipate these may include:</a:t>
            </a:r>
          </a:p>
          <a:p>
            <a:pPr marL="914400" lvl="2" indent="0">
              <a:buNone/>
            </a:pPr>
            <a:r>
              <a:rPr lang="en-GB" sz="1800">
                <a:latin typeface="+mn-lt"/>
                <a:cs typeface="Arial"/>
              </a:rPr>
              <a:t>Finance; HR; Sales and Marketing; Adjusting to social distancing; Business Model Innovation; Change Management; Embedding formal management processes and systems; Digital (</a:t>
            </a:r>
            <a:r>
              <a:rPr lang="en-GB" sz="1800" err="1">
                <a:latin typeface="+mn-lt"/>
                <a:cs typeface="Arial"/>
              </a:rPr>
              <a:t>incl</a:t>
            </a:r>
            <a:r>
              <a:rPr lang="en-GB" sz="1800">
                <a:latin typeface="+mn-lt"/>
                <a:cs typeface="Arial"/>
              </a:rPr>
              <a:t> adoption and implementation of technology, cyber security); Use of data to drive value in the business; EU transition; Net zero</a:t>
            </a:r>
          </a:p>
          <a:p>
            <a:pPr lvl="1"/>
            <a:r>
              <a:rPr lang="en-GB" sz="1800" b="1">
                <a:latin typeface="+mn-lt"/>
                <a:cs typeface="Arial"/>
              </a:rPr>
              <a:t>Added support</a:t>
            </a:r>
            <a:r>
              <a:rPr lang="en-GB" sz="1800">
                <a:latin typeface="+mn-lt"/>
                <a:cs typeface="Arial"/>
              </a:rPr>
              <a:t>: one to one coaching/mentoring per participant (potentially leveraging existing mentoring provision)</a:t>
            </a:r>
            <a:endParaRPr lang="en-GB" sz="1800">
              <a:latin typeface="+mn-lt"/>
            </a:endParaRPr>
          </a:p>
        </p:txBody>
      </p:sp>
    </p:spTree>
    <p:extLst>
      <p:ext uri="{BB962C8B-B14F-4D97-AF65-F5344CB8AC3E}">
        <p14:creationId xmlns:p14="http://schemas.microsoft.com/office/powerpoint/2010/main" val="3118663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6F821-6A6D-4F41-9A3A-13E771FD96D3}"/>
              </a:ext>
            </a:extLst>
          </p:cNvPr>
          <p:cNvSpPr>
            <a:spLocks noGrp="1"/>
          </p:cNvSpPr>
          <p:nvPr>
            <p:ph type="title"/>
          </p:nvPr>
        </p:nvSpPr>
        <p:spPr>
          <a:xfrm>
            <a:off x="838200" y="365126"/>
            <a:ext cx="10515600" cy="970806"/>
          </a:xfrm>
        </p:spPr>
        <p:txBody>
          <a:bodyPr/>
          <a:lstStyle/>
          <a:p>
            <a:r>
              <a:rPr lang="en-GB"/>
              <a:t>Key responsibilities for each </a:t>
            </a:r>
            <a:r>
              <a:rPr lang="en-GB">
                <a:solidFill>
                  <a:schemeClr val="tx1"/>
                </a:solidFill>
              </a:rPr>
              <a:t>LEP delivery partner (funded by BEIS)</a:t>
            </a:r>
          </a:p>
        </p:txBody>
      </p:sp>
      <p:sp>
        <p:nvSpPr>
          <p:cNvPr id="5" name="Rectangle 4">
            <a:extLst>
              <a:ext uri="{FF2B5EF4-FFF2-40B4-BE49-F238E27FC236}">
                <a16:creationId xmlns:a16="http://schemas.microsoft.com/office/drawing/2014/main" id="{973D5919-B5C0-45E3-9C9A-9E121318795C}"/>
              </a:ext>
            </a:extLst>
          </p:cNvPr>
          <p:cNvSpPr/>
          <p:nvPr/>
        </p:nvSpPr>
        <p:spPr>
          <a:xfrm>
            <a:off x="5974813" y="3244334"/>
            <a:ext cx="242374" cy="369332"/>
          </a:xfrm>
          <a:prstGeom prst="rect">
            <a:avLst/>
          </a:prstGeom>
        </p:spPr>
        <p:txBody>
          <a:bodyPr wrap="none">
            <a:spAutoFit/>
          </a:bodyPr>
          <a:lstStyle/>
          <a:p>
            <a:r>
              <a:rPr lang="en-GB">
                <a:solidFill>
                  <a:srgbClr val="000000"/>
                </a:solidFill>
                <a:latin typeface="Times New Roman" panose="02020603050405020304" pitchFamily="18" charset="0"/>
              </a:rPr>
              <a:t> </a:t>
            </a:r>
            <a:endParaRPr lang="en-GB"/>
          </a:p>
        </p:txBody>
      </p:sp>
      <p:sp>
        <p:nvSpPr>
          <p:cNvPr id="10" name="TextBox 9">
            <a:extLst>
              <a:ext uri="{FF2B5EF4-FFF2-40B4-BE49-F238E27FC236}">
                <a16:creationId xmlns:a16="http://schemas.microsoft.com/office/drawing/2014/main" id="{73A16BB6-67E2-4F1F-970C-6FC1B04E340F}"/>
              </a:ext>
            </a:extLst>
          </p:cNvPr>
          <p:cNvSpPr txBox="1"/>
          <p:nvPr/>
        </p:nvSpPr>
        <p:spPr>
          <a:xfrm>
            <a:off x="873291" y="1397458"/>
            <a:ext cx="10687792" cy="4524315"/>
          </a:xfrm>
          <a:prstGeom prst="rect">
            <a:avLst/>
          </a:prstGeom>
          <a:noFill/>
        </p:spPr>
        <p:txBody>
          <a:bodyPr wrap="square" rtlCol="0">
            <a:spAutoFit/>
          </a:bodyPr>
          <a:lstStyle/>
          <a:p>
            <a:pPr marL="285750" indent="-285750">
              <a:buFont typeface="Arial" panose="020B0604020202020204" pitchFamily="34" charset="0"/>
              <a:buChar char="•"/>
            </a:pPr>
            <a:r>
              <a:rPr lang="en-GB" sz="1600"/>
              <a:t>Peer Network Delivery</a:t>
            </a:r>
          </a:p>
          <a:p>
            <a:pPr marL="742950" lvl="1" indent="-285750">
              <a:buFont typeface="Arial" panose="020B0604020202020204" pitchFamily="34" charset="0"/>
              <a:buChar char="•"/>
            </a:pPr>
            <a:r>
              <a:rPr lang="en-GB" sz="1600"/>
              <a:t>Recruitment of SMEs</a:t>
            </a:r>
          </a:p>
          <a:p>
            <a:pPr marL="742950" lvl="1" indent="-285750">
              <a:buFont typeface="Arial" panose="020B0604020202020204" pitchFamily="34" charset="0"/>
              <a:buChar char="•"/>
            </a:pPr>
            <a:r>
              <a:rPr lang="en-GB" sz="1600"/>
              <a:t>Onboarding </a:t>
            </a:r>
          </a:p>
          <a:p>
            <a:pPr marL="742950" lvl="1" indent="-285750">
              <a:buFont typeface="Arial" panose="020B0604020202020204" pitchFamily="34" charset="0"/>
              <a:buChar char="•"/>
            </a:pPr>
            <a:r>
              <a:rPr lang="en-GB" sz="1600"/>
              <a:t>Recruitment and management of facilitators and coaches</a:t>
            </a:r>
          </a:p>
          <a:p>
            <a:pPr marL="285750" indent="-285750">
              <a:buFont typeface="Arial" panose="020B0604020202020204" pitchFamily="34" charset="0"/>
              <a:buChar char="•"/>
            </a:pPr>
            <a:endParaRPr lang="en-GB" sz="1600"/>
          </a:p>
          <a:p>
            <a:pPr marL="285750" indent="-285750">
              <a:buFont typeface="Arial" panose="020B0604020202020204" pitchFamily="34" charset="0"/>
              <a:buChar char="•"/>
            </a:pPr>
            <a:r>
              <a:rPr lang="en-GB" sz="1600"/>
              <a:t>Marketing and Comms</a:t>
            </a:r>
          </a:p>
          <a:p>
            <a:pPr marL="742950" lvl="1" indent="-285750">
              <a:buFont typeface="Arial" panose="020B0604020202020204" pitchFamily="34" charset="0"/>
              <a:buChar char="•"/>
            </a:pPr>
            <a:r>
              <a:rPr lang="en-GB" sz="1600"/>
              <a:t>Application of project branding to common assets</a:t>
            </a:r>
          </a:p>
          <a:p>
            <a:pPr marL="742950" lvl="1" indent="-285750">
              <a:buFont typeface="Arial" panose="020B0604020202020204" pitchFamily="34" charset="0"/>
              <a:buChar char="•"/>
            </a:pPr>
            <a:r>
              <a:rPr lang="en-GB" sz="1600"/>
              <a:t>Local level marketing</a:t>
            </a:r>
          </a:p>
          <a:p>
            <a:pPr lvl="1"/>
            <a:r>
              <a:rPr lang="en-GB" sz="1600" u="sng"/>
              <a:t>Note: </a:t>
            </a:r>
            <a:r>
              <a:rPr lang="en-GB" sz="1600"/>
              <a:t>All marketing and recruitment will be carried out locally. There will not be any central national marketing campaign driven by BEIS, but BEIS will develop a comms plan to support local messaging at a national level</a:t>
            </a:r>
          </a:p>
          <a:p>
            <a:pPr marL="742950" lvl="1" indent="-285750">
              <a:buFont typeface="Arial" panose="020B0604020202020204" pitchFamily="34" charset="0"/>
              <a:buChar char="•"/>
            </a:pPr>
            <a:endParaRPr lang="en-GB" sz="1600"/>
          </a:p>
          <a:p>
            <a:pPr marL="285750" indent="-285750">
              <a:buFont typeface="Arial" panose="020B0604020202020204" pitchFamily="34" charset="0"/>
              <a:buChar char="•"/>
            </a:pPr>
            <a:r>
              <a:rPr lang="en-GB" sz="1600"/>
              <a:t>Evidence base-input to independent evaluation</a:t>
            </a:r>
          </a:p>
          <a:p>
            <a:pPr marL="742950" lvl="1" indent="-285750">
              <a:buFont typeface="Arial" panose="020B0604020202020204" pitchFamily="34" charset="0"/>
              <a:buChar char="•"/>
            </a:pPr>
            <a:r>
              <a:rPr lang="en-GB" sz="1600"/>
              <a:t>Individual SME participant baseline data</a:t>
            </a:r>
          </a:p>
          <a:p>
            <a:pPr marL="742950" lvl="1" indent="-285750">
              <a:buFont typeface="Arial" panose="020B0604020202020204" pitchFamily="34" charset="0"/>
              <a:buChar char="•"/>
            </a:pPr>
            <a:r>
              <a:rPr lang="en-GB" sz="1600"/>
              <a:t>Group session records (</a:t>
            </a:r>
            <a:r>
              <a:rPr lang="en-GB" sz="1600" err="1"/>
              <a:t>eg</a:t>
            </a:r>
            <a:r>
              <a:rPr lang="en-GB" sz="1600"/>
              <a:t> attendance, topics discussed)</a:t>
            </a:r>
          </a:p>
          <a:p>
            <a:r>
              <a:rPr lang="en-GB" sz="1600"/>
              <a:t>      </a:t>
            </a:r>
            <a:r>
              <a:rPr lang="en-GB" sz="1600" u="sng"/>
              <a:t>Note</a:t>
            </a:r>
            <a:r>
              <a:rPr lang="en-GB" sz="1600"/>
              <a:t>: The evaluation of the programme will be funded separately by BEIS</a:t>
            </a:r>
          </a:p>
          <a:p>
            <a:pPr lvl="1"/>
            <a:endParaRPr lang="en-GB" sz="1600"/>
          </a:p>
          <a:p>
            <a:pPr marL="285750" indent="-285750">
              <a:buFont typeface="Arial" panose="020B0604020202020204" pitchFamily="34" charset="0"/>
              <a:buChar char="•"/>
            </a:pPr>
            <a:r>
              <a:rPr lang="en-GB" sz="1600"/>
              <a:t>Reporting</a:t>
            </a:r>
          </a:p>
          <a:p>
            <a:pPr marL="742950" lvl="1" indent="-285750">
              <a:buFont typeface="Arial" panose="020B0604020202020204" pitchFamily="34" charset="0"/>
              <a:buChar char="•"/>
            </a:pPr>
            <a:r>
              <a:rPr lang="en-GB" sz="1600"/>
              <a:t>Inputting of local performance data. We would anticipate this to be monthly.</a:t>
            </a:r>
            <a:endParaRPr lang="en-GB" sz="1600">
              <a:solidFill>
                <a:srgbClr val="FF0000"/>
              </a:solidFill>
            </a:endParaRPr>
          </a:p>
        </p:txBody>
      </p:sp>
    </p:spTree>
    <p:extLst>
      <p:ext uri="{BB962C8B-B14F-4D97-AF65-F5344CB8AC3E}">
        <p14:creationId xmlns:p14="http://schemas.microsoft.com/office/powerpoint/2010/main" val="39157777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6F821-6A6D-4F41-9A3A-13E771FD96D3}"/>
              </a:ext>
            </a:extLst>
          </p:cNvPr>
          <p:cNvSpPr>
            <a:spLocks noGrp="1"/>
          </p:cNvSpPr>
          <p:nvPr>
            <p:ph type="title"/>
          </p:nvPr>
        </p:nvSpPr>
        <p:spPr/>
        <p:txBody>
          <a:bodyPr/>
          <a:lstStyle/>
          <a:p>
            <a:r>
              <a:rPr lang="en-GB"/>
              <a:t>Funding</a:t>
            </a:r>
          </a:p>
        </p:txBody>
      </p:sp>
      <p:sp>
        <p:nvSpPr>
          <p:cNvPr id="3" name="Content Placeholder 2">
            <a:extLst>
              <a:ext uri="{FF2B5EF4-FFF2-40B4-BE49-F238E27FC236}">
                <a16:creationId xmlns:a16="http://schemas.microsoft.com/office/drawing/2014/main" id="{E8DD7C9C-A7A1-4BBE-A866-A0AD9D100CB8}"/>
              </a:ext>
            </a:extLst>
          </p:cNvPr>
          <p:cNvSpPr>
            <a:spLocks noGrp="1"/>
          </p:cNvSpPr>
          <p:nvPr>
            <p:ph idx="1"/>
          </p:nvPr>
        </p:nvSpPr>
        <p:spPr>
          <a:xfrm>
            <a:off x="600551" y="800927"/>
            <a:ext cx="10515600" cy="4886811"/>
          </a:xfrm>
        </p:spPr>
        <p:txBody>
          <a:bodyPr vert="horz" lIns="91440" tIns="45720" rIns="91440" bIns="45720" rtlCol="0" anchor="t">
            <a:normAutofit/>
          </a:bodyPr>
          <a:lstStyle/>
          <a:p>
            <a:pPr lvl="1"/>
            <a:endParaRPr lang="en-GB" sz="1600">
              <a:solidFill>
                <a:srgbClr val="FF0000"/>
              </a:solidFill>
              <a:latin typeface="+mn-lt"/>
            </a:endParaRPr>
          </a:p>
          <a:p>
            <a:pPr lvl="1"/>
            <a:r>
              <a:rPr lang="en-GB" sz="1600">
                <a:latin typeface="Arial"/>
                <a:cs typeface="Arial"/>
              </a:rPr>
              <a:t>Funding per cohort will be £15,000 for 18 hours of action learning sets and at least half a day of 1:1 support for each participant</a:t>
            </a:r>
          </a:p>
          <a:p>
            <a:pPr lvl="1"/>
            <a:r>
              <a:rPr lang="en-GB" sz="1600">
                <a:latin typeface="Arial"/>
                <a:cs typeface="Arial"/>
              </a:rPr>
              <a:t>Funding will be allocated in line with LEP commitments. Limited additional funding will be available for LEPs which are able to deliver more cohorts.</a:t>
            </a:r>
          </a:p>
          <a:p>
            <a:pPr lvl="1"/>
            <a:r>
              <a:rPr lang="en-GB" sz="1600">
                <a:latin typeface="Arial"/>
                <a:cs typeface="Arial"/>
              </a:rPr>
              <a:t>Delivery will be supported by a common ‘playbook’ which will include a set of tools for use by facilitators</a:t>
            </a:r>
          </a:p>
          <a:p>
            <a:pPr lvl="1"/>
            <a:r>
              <a:rPr lang="en-GB" sz="1600">
                <a:latin typeface="Arial"/>
                <a:cs typeface="Arial"/>
              </a:rPr>
              <a:t>Additional funding will be made available for Cluster Leads to support the development of the playbook and common assets with Manchester leading this work.</a:t>
            </a:r>
          </a:p>
          <a:p>
            <a:pPr lvl="1"/>
            <a:endParaRPr lang="en-GB" sz="1600">
              <a:solidFill>
                <a:srgbClr val="FF0000"/>
              </a:solidFill>
              <a:latin typeface="+mn-lt"/>
            </a:endParaRPr>
          </a:p>
        </p:txBody>
      </p:sp>
      <p:sp>
        <p:nvSpPr>
          <p:cNvPr id="5" name="Rectangle 4">
            <a:extLst>
              <a:ext uri="{FF2B5EF4-FFF2-40B4-BE49-F238E27FC236}">
                <a16:creationId xmlns:a16="http://schemas.microsoft.com/office/drawing/2014/main" id="{973D5919-B5C0-45E3-9C9A-9E121318795C}"/>
              </a:ext>
            </a:extLst>
          </p:cNvPr>
          <p:cNvSpPr/>
          <p:nvPr/>
        </p:nvSpPr>
        <p:spPr>
          <a:xfrm>
            <a:off x="5974813" y="3244334"/>
            <a:ext cx="242374" cy="369332"/>
          </a:xfrm>
          <a:prstGeom prst="rect">
            <a:avLst/>
          </a:prstGeom>
        </p:spPr>
        <p:txBody>
          <a:bodyPr wrap="none">
            <a:spAutoFit/>
          </a:bodyPr>
          <a:lstStyle/>
          <a:p>
            <a:r>
              <a:rPr lang="en-GB">
                <a:solidFill>
                  <a:srgbClr val="000000"/>
                </a:solidFill>
                <a:latin typeface="Times New Roman" panose="02020603050405020304" pitchFamily="18" charset="0"/>
              </a:rPr>
              <a:t> </a:t>
            </a:r>
            <a:endParaRPr lang="en-GB"/>
          </a:p>
        </p:txBody>
      </p:sp>
    </p:spTree>
    <p:extLst>
      <p:ext uri="{BB962C8B-B14F-4D97-AF65-F5344CB8AC3E}">
        <p14:creationId xmlns:p14="http://schemas.microsoft.com/office/powerpoint/2010/main" val="36725738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E4P_INTELLIGENT_ELEMENT" val="{Name}"/>
</p:tagLst>
</file>

<file path=ppt/tags/tag2.xml><?xml version="1.0" encoding="utf-8"?>
<p:tagLst xmlns:a="http://schemas.openxmlformats.org/drawingml/2006/main" xmlns:r="http://schemas.openxmlformats.org/officeDocument/2006/relationships" xmlns:p="http://schemas.openxmlformats.org/presentationml/2006/main">
  <p:tag name="EE4P_MASTERWIZARD" val="Draft"/>
</p:tagLst>
</file>

<file path=ppt/theme/theme1.xml><?xml version="1.0" encoding="utf-8"?>
<a:theme xmlns:a="http://schemas.openxmlformats.org/drawingml/2006/main" name="BEIS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eis-16-9-ppt-template-new" id="{0A47BFCA-58C2-4AAE-9099-74CB4F566F67}" vid="{41C32BE1-7776-408D-8E73-BFBD179B446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0063f72e-ace3-48fb-9c1f-5b513408b31f">2QFN7KK647Q6-1985800226-189343</_dlc_DocId>
    <_dlc_DocIdUrl xmlns="0063f72e-ace3-48fb-9c1f-5b513408b31f">
      <Url>https://beisgov.sharepoint.com/sites/beis/262/_layouts/15/DocIdRedir.aspx?ID=2QFN7KK647Q6-1985800226-189343</Url>
      <Description>2QFN7KK647Q6-1985800226-189343</Description>
    </_dlc_DocIdUrl>
    <SharedWithUsers xmlns="0063f72e-ace3-48fb-9c1f-5b513408b31f">
      <UserInfo>
        <DisplayName>Drennan, Bill (BEIS)</DisplayName>
        <AccountId>120933</AccountId>
        <AccountType/>
      </UserInfo>
      <UserInfo>
        <DisplayName>Rees, James (Business Growth)</DisplayName>
        <AccountId>8742</AccountId>
        <AccountType/>
      </UserInfo>
      <UserInfo>
        <DisplayName>Hayer, Poonam (BEIS)</DisplayName>
        <AccountId>8738</AccountId>
        <AccountType/>
      </UserInfo>
      <UserInfo>
        <DisplayName>Stevenson Hyde, Auryn (Business Growth)</DisplayName>
        <AccountId>10061</AccountId>
        <AccountType/>
      </UserInfo>
      <UserInfo>
        <DisplayName>Lugt, Ellie (Business Growth)</DisplayName>
        <AccountId>24748</AccountId>
        <AccountType/>
      </UserInfo>
      <UserInfo>
        <DisplayName>Harrison, Daniel (Business Growth)</DisplayName>
        <AccountId>7170</AccountId>
        <AccountType/>
      </UserInfo>
      <UserInfo>
        <DisplayName>Paterson, Andrew (Business Growth)</DisplayName>
        <AccountId>7212</AccountId>
        <AccountType/>
      </UserInfo>
      <UserInfo>
        <DisplayName>Davie, Natalia (Business Growth)</DisplayName>
        <AccountId>10196</AccountId>
        <AccountType/>
      </UserInfo>
      <UserInfo>
        <DisplayName>Savic, Maja (Business Growth)</DisplayName>
        <AccountId>79061</AccountId>
        <AccountType/>
      </UserInfo>
      <UserInfo>
        <DisplayName>Stoyanov, Mike (Business Growth)</DisplayName>
        <AccountId>25819</AccountId>
        <AccountType/>
      </UserInfo>
      <UserInfo>
        <DisplayName>Sharp, Kevin (Business Growth)</DisplayName>
        <AccountId>8797</AccountId>
        <AccountType/>
      </UserInfo>
      <UserInfo>
        <DisplayName>Peck, Gemma (BEIS)</DisplayName>
        <AccountId>117496</AccountId>
        <AccountType/>
      </UserInfo>
      <UserInfo>
        <DisplayName>Peck Evernden (Jobshare)</DisplayName>
        <AccountId>124706</AccountId>
        <AccountType/>
      </UserInfo>
      <UserInfo>
        <DisplayName>Leedale, Joshua (Business Growth)</DisplayName>
        <AccountId>5251</AccountId>
        <AccountType/>
      </UserInfo>
      <UserInfo>
        <DisplayName>Ranson, Leon (Business Growth)</DisplayName>
        <AccountId>63538</AccountId>
        <AccountType/>
      </UserInfo>
      <UserInfo>
        <DisplayName>Law, Alicia (Cities &amp; Local Growth)</DisplayName>
        <AccountId>14778</AccountId>
        <AccountType/>
      </UserInfo>
      <UserInfo>
        <DisplayName>Woods, Alan (Cities &amp; Local Growth)</DisplayName>
        <AccountId>9059</AccountId>
        <AccountType/>
      </UserInfo>
      <UserInfo>
        <DisplayName>Owen, Kate (Business Growth)</DisplayName>
        <AccountId>36662</AccountId>
        <AccountType/>
      </UserInfo>
      <UserInfo>
        <DisplayName>Leigh, Karen (Cities &amp; Local Growth)</DisplayName>
        <AccountId>11355</AccountId>
        <AccountType/>
      </UserInfo>
      <UserInfo>
        <DisplayName>Conlon, Maureen (BEIS)</DisplayName>
        <AccountId>4480</AccountId>
        <AccountType/>
      </UserInfo>
    </SharedWithUsers>
    <Government_x0020_Body xmlns="b413c3fd-5a3b-4239-b985-69032e371c04">BEIS</Government_x0020_Body>
    <Date_x0020_Opened xmlns="b413c3fd-5a3b-4239-b985-69032e371c04">2020-06-19T12:51:47+00:00</Date_x0020_Opened>
    <LegacyRecordCategoryIdentifier xmlns="b67a7830-db79-4a49-bf27-2aff92a2201a" xsi:nil="true"/>
    <LegacyDateFileRequested xmlns="a172083e-e40c-4314-b43a-827352a1ed2c" xsi:nil="true"/>
    <_Flow_SignoffStatus xmlns="91cba422-3532-468d-a84d-8f6439baebad" xsi:nil="true"/>
    <LegacyFolderType xmlns="b67a7830-db79-4a49-bf27-2aff92a2201a" xsi:nil="true"/>
    <LegacyRecordFolderIdentifier xmlns="b67a7830-db79-4a49-bf27-2aff92a2201a" xsi:nil="true"/>
    <LegacyFolder xmlns="b67a7830-db79-4a49-bf27-2aff92a2201a" xsi:nil="true"/>
    <LegacyMP xmlns="a172083e-e40c-4314-b43a-827352a1ed2c" xsi:nil="true"/>
    <LegacyDocumentID xmlns="a172083e-e40c-4314-b43a-827352a1ed2c" xsi:nil="true"/>
    <LegacyFolderDocumentID xmlns="a172083e-e40c-4314-b43a-827352a1ed2c" xsi:nil="true"/>
    <ExternallyShared xmlns="b67a7830-db79-4a49-bf27-2aff92a2201a" xsi:nil="true"/>
    <Descriptor xmlns="0063f72e-ace3-48fb-9c1f-5b513408b31f" xsi:nil="true"/>
    <LegacyDateFileReceived xmlns="a172083e-e40c-4314-b43a-827352a1ed2c" xsi:nil="true"/>
    <LegacyFolderLink xmlns="b67a7830-db79-4a49-bf27-2aff92a2201a" xsi:nil="true"/>
    <Document_x0020_Notes xmlns="b413c3fd-5a3b-4239-b985-69032e371c04" xsi:nil="true"/>
    <LegacyAdditionalAuthors xmlns="b67a7830-db79-4a49-bf27-2aff92a2201a" xsi:nil="true"/>
    <LegacyDocumentLink xmlns="b67a7830-db79-4a49-bf27-2aff92a2201a" xsi:nil="true"/>
    <CIRRUSPreviousLocation xmlns="b413c3fd-5a3b-4239-b985-69032e371c04" xsi:nil="true"/>
    <LegacyPhysicalItemLocation xmlns="a172083e-e40c-4314-b43a-827352a1ed2c" xsi:nil="true"/>
    <LegacyRequestType xmlns="a172083e-e40c-4314-b43a-827352a1ed2c" xsi:nil="true"/>
    <LegacyDescriptor xmlns="a172083e-e40c-4314-b43a-827352a1ed2c" xsi:nil="true"/>
    <IconOverlay xmlns="http://schemas.microsoft.com/sharepoint/v4" xsi:nil="true"/>
    <LegacyLastModifiedDate xmlns="b67a7830-db79-4a49-bf27-2aff92a2201a" xsi:nil="true"/>
    <LegacyDateClosed xmlns="b67a7830-db79-4a49-bf27-2aff92a2201a" xsi:nil="true"/>
    <LegacyHomeLocation xmlns="b67a7830-db79-4a49-bf27-2aff92a2201a" xsi:nil="true"/>
    <LegacyExpiryReviewDate xmlns="b67a7830-db79-4a49-bf27-2aff92a2201a" xsi:nil="true"/>
    <LegacyPhysicalFormat xmlns="a172083e-e40c-4314-b43a-827352a1ed2c">false</LegacyPhysicalFormat>
    <LegacyDocumentType xmlns="b67a7830-db79-4a49-bf27-2aff92a2201a" xsi:nil="true"/>
    <LegacyReferencesFromOtherItems xmlns="b67a7830-db79-4a49-bf27-2aff92a2201a" xsi:nil="true"/>
    <LegacyCaseReferenceNumber xmlns="91cba422-3532-468d-a84d-8f6439baebad" xsi:nil="true"/>
    <LegacyLastActionDate xmlns="b67a7830-db79-4a49-bf27-2aff92a2201a" xsi:nil="true"/>
    <m975189f4ba442ecbf67d4147307b177 xmlns="c963a4c1-1bb4-49f2-a011-9c776a7eed2a">
      <Terms xmlns="http://schemas.microsoft.com/office/infopath/2007/PartnerControls">
        <TermInfo xmlns="http://schemas.microsoft.com/office/infopath/2007/PartnerControls">
          <TermName xmlns="http://schemas.microsoft.com/office/infopath/2007/PartnerControls">SME Policy</TermName>
          <TermId xmlns="http://schemas.microsoft.com/office/infopath/2007/PartnerControls">f11b784d-5c55-4150-b567-17655cbbdd9c</TermId>
        </TermInfo>
      </Terms>
    </m975189f4ba442ecbf67d4147307b177>
    <CIRRUSPreviousRetentionPolicy xmlns="91cba422-3532-468d-a84d-8f6439baebad" xsi:nil="true"/>
    <Security_x0020_Classification xmlns="0063f72e-ace3-48fb-9c1f-5b513408b31f">OFFICIAL</Security_x0020_Classification>
    <CIRRUSPreviousID xmlns="b413c3fd-5a3b-4239-b985-69032e371c04" xsi:nil="true"/>
    <LegacyModifier xmlns="b67a7830-db79-4a49-bf27-2aff92a2201a">
      <UserInfo>
        <DisplayName/>
        <AccountId xsi:nil="true"/>
        <AccountType/>
      </UserInfo>
    </LegacyModifier>
    <LegacyStatusonTransfer xmlns="b67a7830-db79-4a49-bf27-2aff92a2201a" xsi:nil="true"/>
    <LegacyDispositionAsOfDate xmlns="b67a7830-db79-4a49-bf27-2aff92a2201a" xsi:nil="true"/>
    <LegacyMinister xmlns="a172083e-e40c-4314-b43a-827352a1ed2c" xsi:nil="true"/>
    <LegacyFileplanTarget xmlns="b67a7830-db79-4a49-bf27-2aff92a2201a" xsi:nil="true"/>
    <LegacyContentType xmlns="b67a7830-db79-4a49-bf27-2aff92a2201a" xsi:nil="true"/>
    <LegacyCustodian xmlns="b67a7830-db79-4a49-bf27-2aff92a2201a" xsi:nil="true"/>
    <National_x0020_Caveat xmlns="0063f72e-ace3-48fb-9c1f-5b513408b31f" xsi:nil="true"/>
    <LegacyProtectiveMarking xmlns="b67a7830-db79-4a49-bf27-2aff92a2201a" xsi:nil="true"/>
    <LegacyDateFileReturned xmlns="a172083e-e40c-4314-b43a-827352a1ed2c" xsi:nil="true"/>
    <LegacyReferencesToOtherItems xmlns="b67a7830-db79-4a49-bf27-2aff92a2201a" xsi:nil="true"/>
    <Retention_x0020_Label xmlns="a8f60570-4bd3-4f2b-950b-a996de8ab151">Corp PPP Review</Retention_x0020_Label>
    <LegacyCopyright xmlns="b67a7830-db79-4a49-bf27-2aff92a2201a" xsi:nil="true"/>
    <Handling_x0020_Instructions xmlns="b413c3fd-5a3b-4239-b985-69032e371c04" xsi:nil="true"/>
    <Date_x0020_Closed xmlns="b413c3fd-5a3b-4239-b985-69032e371c04" xsi:nil="true"/>
    <LegacyTags xmlns="b67a7830-db79-4a49-bf27-2aff92a2201a" xsi:nil="true"/>
    <LegacyFolderNotes xmlns="a172083e-e40c-4314-b43a-827352a1ed2c" xsi:nil="true"/>
    <TaxCatchAll xmlns="0063f72e-ace3-48fb-9c1f-5b513408b31f">
      <Value>473</Value>
    </TaxCatchAll>
    <LegacyNumericClass xmlns="b67a7830-db79-4a49-bf27-2aff92a2201a" xsi:nil="true"/>
    <LegacyCurrentLocation xmlns="b67a7830-db79-4a49-bf27-2aff92a2201a"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FE7E0B5AAAE8148AB93712A673EEFD9" ma:contentTypeVersion="18081" ma:contentTypeDescription="Create a new document." ma:contentTypeScope="" ma:versionID="fd3406bbd205ca0b8a20fed24062956f">
  <xsd:schema xmlns:xsd="http://www.w3.org/2001/XMLSchema" xmlns:xs="http://www.w3.org/2001/XMLSchema" xmlns:p="http://schemas.microsoft.com/office/2006/metadata/properties" xmlns:ns1="http://schemas.microsoft.com/sharepoint/v3" xmlns:ns2="b67a7830-db79-4a49-bf27-2aff92a2201a" xmlns:ns3="b413c3fd-5a3b-4239-b985-69032e371c04" xmlns:ns4="0063f72e-ace3-48fb-9c1f-5b513408b31f" xmlns:ns5="a8f60570-4bd3-4f2b-950b-a996de8ab151" xmlns:ns6="a172083e-e40c-4314-b43a-827352a1ed2c" xmlns:ns7="c963a4c1-1bb4-49f2-a011-9c776a7eed2a" xmlns:ns8="91cba422-3532-468d-a84d-8f6439baebad" xmlns:ns9="http://schemas.microsoft.com/sharepoint/v4" targetNamespace="http://schemas.microsoft.com/office/2006/metadata/properties" ma:root="true" ma:fieldsID="98bf788f2d10400c69aa230fd347aa26" ns1:_="" ns2:_="" ns3:_="" ns4:_="" ns5:_="" ns6:_="" ns7:_="" ns8:_="" ns9:_="">
    <xsd:import namespace="http://schemas.microsoft.com/sharepoint/v3"/>
    <xsd:import namespace="b67a7830-db79-4a49-bf27-2aff92a2201a"/>
    <xsd:import namespace="b413c3fd-5a3b-4239-b985-69032e371c04"/>
    <xsd:import namespace="0063f72e-ace3-48fb-9c1f-5b513408b31f"/>
    <xsd:import namespace="a8f60570-4bd3-4f2b-950b-a996de8ab151"/>
    <xsd:import namespace="a172083e-e40c-4314-b43a-827352a1ed2c"/>
    <xsd:import namespace="c963a4c1-1bb4-49f2-a011-9c776a7eed2a"/>
    <xsd:import namespace="91cba422-3532-468d-a84d-8f6439baebad"/>
    <xsd:import namespace="http://schemas.microsoft.com/sharepoint/v4"/>
    <xsd:element name="properties">
      <xsd:complexType>
        <xsd:sequence>
          <xsd:element name="documentManagement">
            <xsd:complexType>
              <xsd:all>
                <xsd:element ref="ns2:ExternallyShared" minOccurs="0"/>
                <xsd:element ref="ns3:Document_x0020_Notes" minOccurs="0"/>
                <xsd:element ref="ns4:Security_x0020_Classification" minOccurs="0"/>
                <xsd:element ref="ns3:Handling_x0020_Instructions" minOccurs="0"/>
                <xsd:element ref="ns4:Descriptor" minOccurs="0"/>
                <xsd:element ref="ns3:Government_x0020_Body" minOccurs="0"/>
                <xsd:element ref="ns5:Retention_x0020_Label" minOccurs="0"/>
                <xsd:element ref="ns3:Date_x0020_Opened" minOccurs="0"/>
                <xsd:element ref="ns3:Date_x0020_Closed" minOccurs="0"/>
                <xsd:element ref="ns4:National_x0020_Caveat" minOccurs="0"/>
                <xsd:element ref="ns3:CIRRUSPreviousLocation" minOccurs="0"/>
                <xsd:element ref="ns3:CIRRUSPreviousID" minOccurs="0"/>
                <xsd:element ref="ns2:LegacyDocumentType" minOccurs="0"/>
                <xsd:element ref="ns2:LegacyFileplanTarget" minOccurs="0"/>
                <xsd:element ref="ns2:LegacyNumericClass" minOccurs="0"/>
                <xsd:element ref="ns2:LegacyFolderType" minOccurs="0"/>
                <xsd:element ref="ns2:LegacyRecordFolderIdentifier" minOccurs="0"/>
                <xsd:element ref="ns2:LegacyCopyright" minOccurs="0"/>
                <xsd:element ref="ns2:LegacyLastModifiedDate" minOccurs="0"/>
                <xsd:element ref="ns2:LegacyModifier" minOccurs="0"/>
                <xsd:element ref="ns2:LegacyFolder" minOccurs="0"/>
                <xsd:element ref="ns2:LegacyContentType" minOccurs="0"/>
                <xsd:element ref="ns2:LegacyExpiryReviewDate" minOccurs="0"/>
                <xsd:element ref="ns2:LegacyLastActionDate" minOccurs="0"/>
                <xsd:element ref="ns2:LegacyProtectiveMarking" minOccurs="0"/>
                <xsd:element ref="ns2:LegacyTags" minOccurs="0"/>
                <xsd:element ref="ns2:LegacyReferencesFromOtherItems" minOccurs="0"/>
                <xsd:element ref="ns2:LegacyStatusonTransfer" minOccurs="0"/>
                <xsd:element ref="ns2:LegacyDateClosed" minOccurs="0"/>
                <xsd:element ref="ns2:LegacyRecordCategoryIdentifier" minOccurs="0"/>
                <xsd:element ref="ns2:LegacyDispositionAsOfDate" minOccurs="0"/>
                <xsd:element ref="ns2:LegacyHomeLocation" minOccurs="0"/>
                <xsd:element ref="ns2:LegacyCurrentLocation" minOccurs="0"/>
                <xsd:element ref="ns6:LegacyDateFileReceived" minOccurs="0"/>
                <xsd:element ref="ns6:LegacyDateFileRequested" minOccurs="0"/>
                <xsd:element ref="ns6:LegacyDateFileReturned" minOccurs="0"/>
                <xsd:element ref="ns6:LegacyMinister" minOccurs="0"/>
                <xsd:element ref="ns6:LegacyMP" minOccurs="0"/>
                <xsd:element ref="ns6:LegacyFolderNotes" minOccurs="0"/>
                <xsd:element ref="ns6:LegacyPhysicalItemLocation" minOccurs="0"/>
                <xsd:element ref="ns6:LegacyRequestType" minOccurs="0"/>
                <xsd:element ref="ns6:LegacyDescriptor" minOccurs="0"/>
                <xsd:element ref="ns6:LegacyFolderDocumentID" minOccurs="0"/>
                <xsd:element ref="ns6:LegacyDocumentID" minOccurs="0"/>
                <xsd:element ref="ns2:LegacyReferencesToOtherItems" minOccurs="0"/>
                <xsd:element ref="ns2:LegacyCustodian" minOccurs="0"/>
                <xsd:element ref="ns2:LegacyAdditionalAuthors" minOccurs="0"/>
                <xsd:element ref="ns2:LegacyDocumentLink" minOccurs="0"/>
                <xsd:element ref="ns2:LegacyFolderLink" minOccurs="0"/>
                <xsd:element ref="ns6:LegacyPhysicalFormat" minOccurs="0"/>
                <xsd:element ref="ns4:_dlc_DocIdUrl" minOccurs="0"/>
                <xsd:element ref="ns4:_dlc_DocIdPersistId" minOccurs="0"/>
                <xsd:element ref="ns7:m975189f4ba442ecbf67d4147307b177" minOccurs="0"/>
                <xsd:element ref="ns4:TaxCatchAll" minOccurs="0"/>
                <xsd:element ref="ns4:TaxCatchAllLabel" minOccurs="0"/>
                <xsd:element ref="ns4:_dlc_DocId" minOccurs="0"/>
                <xsd:element ref="ns8:MediaServiceMetadata" minOccurs="0"/>
                <xsd:element ref="ns8:MediaServiceFastMetadata" minOccurs="0"/>
                <xsd:element ref="ns8:MediaServiceDateTaken" minOccurs="0"/>
                <xsd:element ref="ns8:MediaServiceAutoTags" minOccurs="0"/>
                <xsd:element ref="ns4:SharedWithUsers" minOccurs="0"/>
                <xsd:element ref="ns4:SharedWithDetails" minOccurs="0"/>
                <xsd:element ref="ns9:IconOverlay" minOccurs="0"/>
                <xsd:element ref="ns1:_vti_ItemDeclaredRecord" minOccurs="0"/>
                <xsd:element ref="ns1:_vti_ItemHoldRecordStatus" minOccurs="0"/>
                <xsd:element ref="ns8:MediaServiceOCR" minOccurs="0"/>
                <xsd:element ref="ns8:CIRRUSPreviousRetentionPolicy" minOccurs="0"/>
                <xsd:element ref="ns8:LegacyCaseReferenceNumber" minOccurs="0"/>
                <xsd:element ref="ns8:MediaServiceEventHashCode" minOccurs="0"/>
                <xsd:element ref="ns8:MediaServiceGenerationTime" minOccurs="0"/>
                <xsd:element ref="ns8:MediaServiceLocation" minOccurs="0"/>
                <xsd:element ref="ns8:_Flow_SignoffStatus" minOccurs="0"/>
                <xsd:element ref="ns8:MediaServiceAutoKeyPoints" minOccurs="0"/>
                <xsd:element ref="ns8: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vti_ItemDeclaredRecord" ma:index="71" nillable="true" ma:displayName="Declared Record" ma:hidden="true" ma:internalName="_vti_ItemDeclaredRecord" ma:readOnly="true">
      <xsd:simpleType>
        <xsd:restriction base="dms:DateTime"/>
      </xsd:simpleType>
    </xsd:element>
    <xsd:element name="_vti_ItemHoldRecordStatus" ma:index="72" nillable="true" ma:displayName="Hold and Record Status" ma:decimals="0" ma:description="" ma:hidden="true" ma:indexed="true" ma:internalName="_vti_ItemHoldRecordStatu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67a7830-db79-4a49-bf27-2aff92a2201a" elementFormDefault="qualified">
    <xsd:import namespace="http://schemas.microsoft.com/office/2006/documentManagement/types"/>
    <xsd:import namespace="http://schemas.microsoft.com/office/infopath/2007/PartnerControls"/>
    <xsd:element name="ExternallyShared" ma:index="2" nillable="true" ma:displayName="External" ma:description="Used with SPFX field customizer, displays if the item is externally shared" ma:hidden="true" ma:internalName="ExternallyShared">
      <xsd:simpleType>
        <xsd:restriction base="dms:Text"/>
      </xsd:simpleType>
    </xsd:element>
    <xsd:element name="LegacyDocumentType" ma:index="15" nillable="true" ma:displayName="Legacy Document Type" ma:internalName="LegacyDocumentType">
      <xsd:simpleType>
        <xsd:restriction base="dms:Text">
          <xsd:maxLength value="255"/>
        </xsd:restriction>
      </xsd:simpleType>
    </xsd:element>
    <xsd:element name="LegacyFileplanTarget" ma:index="16" nillable="true" ma:displayName="Legacy Fileplan Target" ma:internalName="LegacyFileplanTarget">
      <xsd:simpleType>
        <xsd:restriction base="dms:Text">
          <xsd:maxLength value="255"/>
        </xsd:restriction>
      </xsd:simpleType>
    </xsd:element>
    <xsd:element name="LegacyNumericClass" ma:index="17" nillable="true" ma:displayName="Legacy Numeric Class" ma:internalName="LegacyNumericClass">
      <xsd:simpleType>
        <xsd:restriction base="dms:Text">
          <xsd:maxLength value="255"/>
        </xsd:restriction>
      </xsd:simpleType>
    </xsd:element>
    <xsd:element name="LegacyFolderType" ma:index="18" nillable="true" ma:displayName="Legacy Folder Type" ma:internalName="LegacyFolderType">
      <xsd:simpleType>
        <xsd:restriction base="dms:Text">
          <xsd:maxLength value="255"/>
        </xsd:restriction>
      </xsd:simpleType>
    </xsd:element>
    <xsd:element name="LegacyRecordFolderIdentifier" ma:index="19" nillable="true" ma:displayName="Legacy Record Folder Identifier" ma:internalName="LegacyRecordFolderIdentifier">
      <xsd:simpleType>
        <xsd:restriction base="dms:Text">
          <xsd:maxLength value="255"/>
        </xsd:restriction>
      </xsd:simpleType>
    </xsd:element>
    <xsd:element name="LegacyCopyright" ma:index="20" nillable="true" ma:displayName="Legacy Copyright" ma:internalName="LegacyCopyright">
      <xsd:simpleType>
        <xsd:restriction base="dms:Text">
          <xsd:maxLength value="255"/>
        </xsd:restriction>
      </xsd:simpleType>
    </xsd:element>
    <xsd:element name="LegacyLastModifiedDate" ma:index="21" nillable="true" ma:displayName="Legacy Last Modified Date" ma:format="DateTime" ma:internalName="LegacyLastModifiedDate">
      <xsd:simpleType>
        <xsd:restriction base="dms:DateTime"/>
      </xsd:simpleType>
    </xsd:element>
    <xsd:element name="LegacyModifier" ma:index="22" nillable="true" ma:displayName="Legacy Modifier" ma:SharePointGroup="0" ma:internalName="LegacyModifie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LegacyFolder" ma:index="23" nillable="true" ma:displayName="Legacy Folder" ma:internalName="LegacyFolder">
      <xsd:simpleType>
        <xsd:restriction base="dms:Note">
          <xsd:maxLength value="255"/>
        </xsd:restriction>
      </xsd:simpleType>
    </xsd:element>
    <xsd:element name="LegacyContentType" ma:index="24" nillable="true" ma:displayName="Legacy Content Type" ma:internalName="LegacyContentType">
      <xsd:simpleType>
        <xsd:restriction base="dms:Text">
          <xsd:maxLength value="255"/>
        </xsd:restriction>
      </xsd:simpleType>
    </xsd:element>
    <xsd:element name="LegacyExpiryReviewDate" ma:index="25" nillable="true" ma:displayName="Legacy Expiry Review Date" ma:format="DateTime" ma:internalName="LegacyExpiryReviewDate">
      <xsd:simpleType>
        <xsd:restriction base="dms:DateTime"/>
      </xsd:simpleType>
    </xsd:element>
    <xsd:element name="LegacyLastActionDate" ma:index="26" nillable="true" ma:displayName="Legacy Last Action Date" ma:format="DateTime" ma:internalName="LegacyLastActionDate">
      <xsd:simpleType>
        <xsd:restriction base="dms:DateTime"/>
      </xsd:simpleType>
    </xsd:element>
    <xsd:element name="LegacyProtectiveMarking" ma:index="27" nillable="true" ma:displayName="Legacy Protective Marking" ma:internalName="LegacyProtectiveMarking">
      <xsd:simpleType>
        <xsd:restriction base="dms:Text">
          <xsd:maxLength value="255"/>
        </xsd:restriction>
      </xsd:simpleType>
    </xsd:element>
    <xsd:element name="LegacyTags" ma:index="28" nillable="true" ma:displayName="Legacy Tags" ma:internalName="LegacyTags">
      <xsd:simpleType>
        <xsd:restriction base="dms:Note">
          <xsd:maxLength value="255"/>
        </xsd:restriction>
      </xsd:simpleType>
    </xsd:element>
    <xsd:element name="LegacyReferencesFromOtherItems" ma:index="29" nillable="true" ma:displayName="Legacy References From Other Items" ma:internalName="LegacyReferencesFromOtherItems">
      <xsd:simpleType>
        <xsd:restriction base="dms:Text">
          <xsd:maxLength value="255"/>
        </xsd:restriction>
      </xsd:simpleType>
    </xsd:element>
    <xsd:element name="LegacyStatusonTransfer" ma:index="30" nillable="true" ma:displayName="Legacy Status on Transfer" ma:internalName="LegacyStatusonTransfer">
      <xsd:simpleType>
        <xsd:restriction base="dms:Text">
          <xsd:maxLength value="255"/>
        </xsd:restriction>
      </xsd:simpleType>
    </xsd:element>
    <xsd:element name="LegacyDateClosed" ma:index="31" nillable="true" ma:displayName="Legacy Date Closed" ma:format="DateOnly" ma:internalName="LegacyDateClosed">
      <xsd:simpleType>
        <xsd:restriction base="dms:DateTime"/>
      </xsd:simpleType>
    </xsd:element>
    <xsd:element name="LegacyRecordCategoryIdentifier" ma:index="32" nillable="true" ma:displayName="Legacy Record Category Identifier" ma:internalName="LegacyRecordCategoryIdentifier">
      <xsd:simpleType>
        <xsd:restriction base="dms:Text">
          <xsd:maxLength value="255"/>
        </xsd:restriction>
      </xsd:simpleType>
    </xsd:element>
    <xsd:element name="LegacyDispositionAsOfDate" ma:index="33" nillable="true" ma:displayName="Legacy Disposition as of Date" ma:format="DateOnly" ma:internalName="LegacyDispositionAsOfDate">
      <xsd:simpleType>
        <xsd:restriction base="dms:DateTime"/>
      </xsd:simpleType>
    </xsd:element>
    <xsd:element name="LegacyHomeLocation" ma:index="34" nillable="true" ma:displayName="Legacy Home Location" ma:internalName="LegacyHomeLocation">
      <xsd:simpleType>
        <xsd:restriction base="dms:Text">
          <xsd:maxLength value="255"/>
        </xsd:restriction>
      </xsd:simpleType>
    </xsd:element>
    <xsd:element name="LegacyCurrentLocation" ma:index="35" nillable="true" ma:displayName="Legacy Current Location" ma:internalName="LegacyCurrentLocation">
      <xsd:simpleType>
        <xsd:restriction base="dms:Text">
          <xsd:maxLength value="255"/>
        </xsd:restriction>
      </xsd:simpleType>
    </xsd:element>
    <xsd:element name="LegacyReferencesToOtherItems" ma:index="47" nillable="true" ma:displayName="Legacy References To Other Items" ma:internalName="LegacyReferencesToOtherItems">
      <xsd:simpleType>
        <xsd:restriction base="dms:Note">
          <xsd:maxLength value="255"/>
        </xsd:restriction>
      </xsd:simpleType>
    </xsd:element>
    <xsd:element name="LegacyCustodian" ma:index="48" nillable="true" ma:displayName="Legacy Custodian" ma:internalName="LegacyCustodian">
      <xsd:simpleType>
        <xsd:restriction base="dms:Note">
          <xsd:maxLength value="255"/>
        </xsd:restriction>
      </xsd:simpleType>
    </xsd:element>
    <xsd:element name="LegacyAdditionalAuthors" ma:index="49" nillable="true" ma:displayName="Legacy Additional Authors" ma:internalName="LegacyAdditionalAuthors">
      <xsd:simpleType>
        <xsd:restriction base="dms:Note">
          <xsd:maxLength value="255"/>
        </xsd:restriction>
      </xsd:simpleType>
    </xsd:element>
    <xsd:element name="LegacyDocumentLink" ma:index="50" nillable="true" ma:displayName="Legacy Document Link" ma:internalName="LegacyDocumentLink">
      <xsd:simpleType>
        <xsd:restriction base="dms:Text">
          <xsd:maxLength value="255"/>
        </xsd:restriction>
      </xsd:simpleType>
    </xsd:element>
    <xsd:element name="LegacyFolderLink" ma:index="51" nillable="true" ma:displayName="Legacy Folder Link" ma:internalName="LegacyFolderLink">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413c3fd-5a3b-4239-b985-69032e371c04" elementFormDefault="qualified">
    <xsd:import namespace="http://schemas.microsoft.com/office/2006/documentManagement/types"/>
    <xsd:import namespace="http://schemas.microsoft.com/office/infopath/2007/PartnerControls"/>
    <xsd:element name="Document_x0020_Notes" ma:index="3" nillable="true" ma:displayName="Document Notes" ma:internalName="Document_0x0020_Notes">
      <xsd:simpleType>
        <xsd:restriction base="dms:Note">
          <xsd:maxLength value="255"/>
        </xsd:restriction>
      </xsd:simpleType>
    </xsd:element>
    <xsd:element name="Handling_x0020_Instructions" ma:index="5" nillable="true" ma:displayName="Handling Instructions" ma:internalName="Handling_x0020_Instructions">
      <xsd:simpleType>
        <xsd:restriction base="dms:Text">
          <xsd:maxLength value="255"/>
        </xsd:restriction>
      </xsd:simpleType>
    </xsd:element>
    <xsd:element name="Government_x0020_Body" ma:index="7" nillable="true" ma:displayName="Government Body" ma:default="BEIS" ma:internalName="Government_x0020_Body">
      <xsd:simpleType>
        <xsd:restriction base="dms:Text">
          <xsd:maxLength value="255"/>
        </xsd:restriction>
      </xsd:simpleType>
    </xsd:element>
    <xsd:element name="Date_x0020_Opened" ma:index="10" nillable="true" ma:displayName="Date Opened" ma:default="[Today]" ma:format="DateOnly" ma:internalName="Date_x0020_Opened">
      <xsd:simpleType>
        <xsd:restriction base="dms:DateTime"/>
      </xsd:simpleType>
    </xsd:element>
    <xsd:element name="Date_x0020_Closed" ma:index="11" nillable="true" ma:displayName="Date Closed" ma:format="DateOnly" ma:internalName="Date_x0020_Closed">
      <xsd:simpleType>
        <xsd:restriction base="dms:DateTime"/>
      </xsd:simpleType>
    </xsd:element>
    <xsd:element name="CIRRUSPreviousLocation" ma:index="13" nillable="true" ma:displayName="Previous Location" ma:description="The location the document previously resided in." ma:internalName="CIRRUSPreviousLocation">
      <xsd:simpleType>
        <xsd:restriction base="dms:Text">
          <xsd:maxLength value="255"/>
        </xsd:restriction>
      </xsd:simpleType>
    </xsd:element>
    <xsd:element name="CIRRUSPreviousID" ma:index="14" nillable="true" ma:displayName="Previous Id" ma:description="The id of the document in its previous location." ma:internalName="CIRRUSPreviousID">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063f72e-ace3-48fb-9c1f-5b513408b31f" elementFormDefault="qualified">
    <xsd:import namespace="http://schemas.microsoft.com/office/2006/documentManagement/types"/>
    <xsd:import namespace="http://schemas.microsoft.com/office/infopath/2007/PartnerControls"/>
    <xsd:element name="Security_x0020_Classification" ma:index="4" nillable="true" ma:displayName="Security Classification" ma:default="OFFICIAL" ma:format="Dropdown" ma:indexed="true" ma:internalName="Security_x0020_Classification">
      <xsd:simpleType>
        <xsd:restriction base="dms:Choice">
          <xsd:enumeration value="OFFICIAL"/>
          <xsd:enumeration value="OFFICIAL - SENSITIVE"/>
        </xsd:restriction>
      </xsd:simpleType>
    </xsd:element>
    <xsd:element name="Descriptor" ma:index="6" nillable="true" ma:displayName="Descriptor" ma:default="" ma:format="Dropdown" ma:indexed="true" ma:internalName="Descriptor">
      <xsd:simpleType>
        <xsd:restriction base="dms:Choice">
          <xsd:enumeration value="COMMERCIAL"/>
          <xsd:enumeration value="PERSONAL"/>
          <xsd:enumeration value="LOCSEN"/>
        </xsd:restriction>
      </xsd:simpleType>
    </xsd:element>
    <xsd:element name="National_x0020_Caveat" ma:index="12" nillable="true" ma:displayName="National Caveat" ma:default="" ma:format="Dropdown" ma:indexed="true" ma:internalName="National_x0020_Caveat">
      <xsd:simpleType>
        <xsd:restriction base="dms:Choice">
          <xsd:enumeration value="UK EYES ONLY"/>
        </xsd:restriction>
      </xsd:simpleType>
    </xsd:element>
    <xsd:element name="_dlc_DocIdUrl" ma:index="53"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54" nillable="true" ma:displayName="Persist ID" ma:description="Keep ID on add." ma:hidden="true" ma:internalName="_dlc_DocIdPersistId" ma:readOnly="true">
      <xsd:simpleType>
        <xsd:restriction base="dms:Boolean"/>
      </xsd:simpleType>
    </xsd:element>
    <xsd:element name="TaxCatchAll" ma:index="60" nillable="true" ma:displayName="Taxonomy Catch All Column" ma:hidden="true" ma:list="{7a443858-fa6e-4cf2-b840-4d0a346eeaf3}" ma:internalName="TaxCatchAll" ma:showField="CatchAllData" ma:web="0063f72e-ace3-48fb-9c1f-5b513408b31f">
      <xsd:complexType>
        <xsd:complexContent>
          <xsd:extension base="dms:MultiChoiceLookup">
            <xsd:sequence>
              <xsd:element name="Value" type="dms:Lookup" maxOccurs="unbounded" minOccurs="0" nillable="true"/>
            </xsd:sequence>
          </xsd:extension>
        </xsd:complexContent>
      </xsd:complexType>
    </xsd:element>
    <xsd:element name="TaxCatchAllLabel" ma:index="61" nillable="true" ma:displayName="Taxonomy Catch All Column1" ma:hidden="true" ma:list="{7a443858-fa6e-4cf2-b840-4d0a346eeaf3}" ma:internalName="TaxCatchAllLabel" ma:readOnly="true" ma:showField="CatchAllDataLabel" ma:web="0063f72e-ace3-48fb-9c1f-5b513408b31f">
      <xsd:complexType>
        <xsd:complexContent>
          <xsd:extension base="dms:MultiChoiceLookup">
            <xsd:sequence>
              <xsd:element name="Value" type="dms:Lookup" maxOccurs="unbounded" minOccurs="0" nillable="true"/>
            </xsd:sequence>
          </xsd:extension>
        </xsd:complexContent>
      </xsd:complexType>
    </xsd:element>
    <xsd:element name="_dlc_DocId" ma:index="62" nillable="true" ma:displayName="Document ID Value" ma:description="The value of the document ID assigned to this item." ma:internalName="_dlc_DocId" ma:readOnly="true">
      <xsd:simpleType>
        <xsd:restriction base="dms:Text"/>
      </xsd:simpleType>
    </xsd:element>
    <xsd:element name="SharedWithUsers" ma:index="6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6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8f60570-4bd3-4f2b-950b-a996de8ab151" elementFormDefault="qualified">
    <xsd:import namespace="http://schemas.microsoft.com/office/2006/documentManagement/types"/>
    <xsd:import namespace="http://schemas.microsoft.com/office/infopath/2007/PartnerControls"/>
    <xsd:element name="Retention_x0020_Label" ma:index="9" nillable="true" ma:displayName="Retention Label" ma:internalName="Retention_x0020_Label">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172083e-e40c-4314-b43a-827352a1ed2c" elementFormDefault="qualified">
    <xsd:import namespace="http://schemas.microsoft.com/office/2006/documentManagement/types"/>
    <xsd:import namespace="http://schemas.microsoft.com/office/infopath/2007/PartnerControls"/>
    <xsd:element name="LegacyDateFileReceived" ma:index="36" nillable="true" ma:displayName="Legacy Date File Received" ma:format="DateOnly" ma:internalName="LegacyDateFileReceived">
      <xsd:simpleType>
        <xsd:restriction base="dms:DateTime"/>
      </xsd:simpleType>
    </xsd:element>
    <xsd:element name="LegacyDateFileRequested" ma:index="37" nillable="true" ma:displayName="Legacy Date File Requested" ma:format="DateOnly" ma:internalName="LegacyDateFileRequested">
      <xsd:simpleType>
        <xsd:restriction base="dms:DateTime"/>
      </xsd:simpleType>
    </xsd:element>
    <xsd:element name="LegacyDateFileReturned" ma:index="38" nillable="true" ma:displayName="Legacy Date File Returned" ma:format="DateOnly" ma:internalName="LegacyDateFileReturned">
      <xsd:simpleType>
        <xsd:restriction base="dms:DateTime"/>
      </xsd:simpleType>
    </xsd:element>
    <xsd:element name="LegacyMinister" ma:index="39" nillable="true" ma:displayName="Legacy Minister" ma:internalName="LegacyMinister">
      <xsd:simpleType>
        <xsd:restriction base="dms:Text">
          <xsd:maxLength value="255"/>
        </xsd:restriction>
      </xsd:simpleType>
    </xsd:element>
    <xsd:element name="LegacyMP" ma:index="40" nillable="true" ma:displayName="Legacy MP" ma:internalName="LegacyMP">
      <xsd:simpleType>
        <xsd:restriction base="dms:Text">
          <xsd:maxLength value="255"/>
        </xsd:restriction>
      </xsd:simpleType>
    </xsd:element>
    <xsd:element name="LegacyFolderNotes" ma:index="41" nillable="true" ma:displayName="Legacy Folder Notes" ma:internalName="LegacyFolderNotes">
      <xsd:simpleType>
        <xsd:restriction base="dms:Note">
          <xsd:maxLength value="255"/>
        </xsd:restriction>
      </xsd:simpleType>
    </xsd:element>
    <xsd:element name="LegacyPhysicalItemLocation" ma:index="42" nillable="true" ma:displayName="Legacy Physical Item Location" ma:format="Dropdown" ma:internalName="LegacyPhysicalItemLocation">
      <xsd:simpleType>
        <xsd:restriction base="dms:Choice">
          <xsd:enumeration value="Off-Site"/>
          <xsd:enumeration value="TNA"/>
          <xsd:enumeration value="DECC"/>
        </xsd:restriction>
      </xsd:simpleType>
    </xsd:element>
    <xsd:element name="LegacyRequestType" ma:index="43" nillable="true" ma:displayName="Legacy Request Type" ma:format="Dropdown" ma:internalName="LegacyRequestType">
      <xsd:simpleType>
        <xsd:restriction base="dms:Choice">
          <xsd:enumeration value="FOI"/>
          <xsd:enumeration value="EIR"/>
          <xsd:enumeration value="PQ"/>
          <xsd:enumeration value="MC"/>
        </xsd:restriction>
      </xsd:simpleType>
    </xsd:element>
    <xsd:element name="LegacyDescriptor" ma:index="44" nillable="true" ma:displayName="Legacy Descriptor" ma:internalName="LegacyDescriptor">
      <xsd:simpleType>
        <xsd:restriction base="dms:Note">
          <xsd:maxLength value="255"/>
        </xsd:restriction>
      </xsd:simpleType>
    </xsd:element>
    <xsd:element name="LegacyFolderDocumentID" ma:index="45" nillable="true" ma:displayName="Legacy Folder Document ID" ma:internalName="LegacyFolderDocumentID">
      <xsd:simpleType>
        <xsd:restriction base="dms:Text">
          <xsd:maxLength value="255"/>
        </xsd:restriction>
      </xsd:simpleType>
    </xsd:element>
    <xsd:element name="LegacyDocumentID" ma:index="46" nillable="true" ma:displayName="Legacy Document ID" ma:internalName="LegacyDocumentID">
      <xsd:simpleType>
        <xsd:restriction base="dms:Text">
          <xsd:maxLength value="255"/>
        </xsd:restriction>
      </xsd:simpleType>
    </xsd:element>
    <xsd:element name="LegacyPhysicalFormat" ma:index="52" nillable="true" ma:displayName="Legacy Physical Format" ma:default="0" ma:internalName="LegacyPhysicalFormat">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c963a4c1-1bb4-49f2-a011-9c776a7eed2a" elementFormDefault="qualified">
    <xsd:import namespace="http://schemas.microsoft.com/office/2006/documentManagement/types"/>
    <xsd:import namespace="http://schemas.microsoft.com/office/infopath/2007/PartnerControls"/>
    <xsd:element name="m975189f4ba442ecbf67d4147307b177" ma:index="59" nillable="true" ma:taxonomy="true" ma:internalName="m975189f4ba442ecbf67d4147307b177" ma:taxonomyFieldName="Business_x0020_Unit" ma:displayName="Business Unit" ma:default="" ma:fieldId="{6975189f-4ba4-42ec-bf67-d4147307b177}" ma:sspId="9b0aeba9-2bce-41c2-8545-5d12d676a674" ma:termSetId="6f71e40e-3a2e-4baf-91d9-2069eb354530"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1cba422-3532-468d-a84d-8f6439baebad" elementFormDefault="qualified">
    <xsd:import namespace="http://schemas.microsoft.com/office/2006/documentManagement/types"/>
    <xsd:import namespace="http://schemas.microsoft.com/office/infopath/2007/PartnerControls"/>
    <xsd:element name="MediaServiceMetadata" ma:index="64" nillable="true" ma:displayName="MediaServiceMetadata" ma:hidden="true" ma:internalName="MediaServiceMetadata" ma:readOnly="true">
      <xsd:simpleType>
        <xsd:restriction base="dms:Note"/>
      </xsd:simpleType>
    </xsd:element>
    <xsd:element name="MediaServiceFastMetadata" ma:index="65" nillable="true" ma:displayName="MediaServiceFastMetadata" ma:hidden="true" ma:internalName="MediaServiceFastMetadata" ma:readOnly="true">
      <xsd:simpleType>
        <xsd:restriction base="dms:Note"/>
      </xsd:simpleType>
    </xsd:element>
    <xsd:element name="MediaServiceDateTaken" ma:index="66" nillable="true" ma:displayName="MediaServiceDateTaken" ma:hidden="true" ma:internalName="MediaServiceDateTaken" ma:readOnly="true">
      <xsd:simpleType>
        <xsd:restriction base="dms:Text"/>
      </xsd:simpleType>
    </xsd:element>
    <xsd:element name="MediaServiceAutoTags" ma:index="67" nillable="true" ma:displayName="MediaServiceAutoTags" ma:internalName="MediaServiceAutoTags" ma:readOnly="true">
      <xsd:simpleType>
        <xsd:restriction base="dms:Text"/>
      </xsd:simpleType>
    </xsd:element>
    <xsd:element name="MediaServiceOCR" ma:index="74" nillable="true" ma:displayName="MediaServiceOCR" ma:internalName="MediaServiceOCR" ma:readOnly="true">
      <xsd:simpleType>
        <xsd:restriction base="dms:Note">
          <xsd:maxLength value="255"/>
        </xsd:restriction>
      </xsd:simpleType>
    </xsd:element>
    <xsd:element name="CIRRUSPreviousRetentionPolicy" ma:index="75" nillable="true" ma:displayName="Previous Retention Policy" ma:internalName="CIRRUSPreviousRetentionPolicy">
      <xsd:simpleType>
        <xsd:restriction base="dms:Note">
          <xsd:maxLength value="255"/>
        </xsd:restriction>
      </xsd:simpleType>
    </xsd:element>
    <xsd:element name="LegacyCaseReferenceNumber" ma:index="76" nillable="true" ma:displayName="Legacy Case Reference Number" ma:internalName="LegacyCaseReferenceNumber">
      <xsd:simpleType>
        <xsd:restriction base="dms:Note">
          <xsd:maxLength value="255"/>
        </xsd:restriction>
      </xsd:simpleType>
    </xsd:element>
    <xsd:element name="MediaServiceEventHashCode" ma:index="77" nillable="true" ma:displayName="MediaServiceEventHashCode" ma:hidden="true" ma:internalName="MediaServiceEventHashCode" ma:readOnly="true">
      <xsd:simpleType>
        <xsd:restriction base="dms:Text"/>
      </xsd:simpleType>
    </xsd:element>
    <xsd:element name="MediaServiceGenerationTime" ma:index="78" nillable="true" ma:displayName="MediaServiceGenerationTime" ma:hidden="true" ma:internalName="MediaServiceGenerationTime" ma:readOnly="true">
      <xsd:simpleType>
        <xsd:restriction base="dms:Text"/>
      </xsd:simpleType>
    </xsd:element>
    <xsd:element name="MediaServiceLocation" ma:index="79" nillable="true" ma:displayName="Location" ma:internalName="MediaServiceLocation" ma:readOnly="true">
      <xsd:simpleType>
        <xsd:restriction base="dms:Text"/>
      </xsd:simpleType>
    </xsd:element>
    <xsd:element name="_Flow_SignoffStatus" ma:index="80" nillable="true" ma:displayName="Sign-off status" ma:internalName="Sign_x002d_off_x0020_status">
      <xsd:simpleType>
        <xsd:restriction base="dms:Text"/>
      </xsd:simpleType>
    </xsd:element>
    <xsd:element name="MediaServiceAutoKeyPoints" ma:index="81" nillable="true" ma:displayName="MediaServiceAutoKeyPoints" ma:hidden="true" ma:internalName="MediaServiceAutoKeyPoints" ma:readOnly="true">
      <xsd:simpleType>
        <xsd:restriction base="dms:Note"/>
      </xsd:simpleType>
    </xsd:element>
    <xsd:element name="MediaServiceKeyPoints" ma:index="82"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70"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8"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4A63C7DD-A41F-46F2-B19A-BF3994665A9F}">
  <ds:schemaRefs>
    <ds:schemaRef ds:uri="0063f72e-ace3-48fb-9c1f-5b513408b31f"/>
    <ds:schemaRef ds:uri="91cba422-3532-468d-a84d-8f6439baebad"/>
    <ds:schemaRef ds:uri="a172083e-e40c-4314-b43a-827352a1ed2c"/>
    <ds:schemaRef ds:uri="a8f60570-4bd3-4f2b-950b-a996de8ab151"/>
    <ds:schemaRef ds:uri="b413c3fd-5a3b-4239-b985-69032e371c04"/>
    <ds:schemaRef ds:uri="b67a7830-db79-4a49-bf27-2aff92a2201a"/>
    <ds:schemaRef ds:uri="c963a4c1-1bb4-49f2-a011-9c776a7eed2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microsoft.com/sharepoint/v4"/>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1ECD2FDE-4A02-4F54-B626-85DCFFF263F5}">
  <ds:schemaRefs>
    <ds:schemaRef ds:uri="0063f72e-ace3-48fb-9c1f-5b513408b31f"/>
    <ds:schemaRef ds:uri="91cba422-3532-468d-a84d-8f6439baebad"/>
    <ds:schemaRef ds:uri="a172083e-e40c-4314-b43a-827352a1ed2c"/>
    <ds:schemaRef ds:uri="a8f60570-4bd3-4f2b-950b-a996de8ab151"/>
    <ds:schemaRef ds:uri="b413c3fd-5a3b-4239-b985-69032e371c04"/>
    <ds:schemaRef ds:uri="b67a7830-db79-4a49-bf27-2aff92a2201a"/>
    <ds:schemaRef ds:uri="c963a4c1-1bb4-49f2-a011-9c776a7eed2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microsoft.com/sharepoint/v4"/>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F5572ED-1E65-43BA-893C-F8136EAAD1FC}">
  <ds:schemaRefs>
    <ds:schemaRef ds:uri="http://schemas.microsoft.com/sharepoint/v3/contenttype/forms"/>
  </ds:schemaRefs>
</ds:datastoreItem>
</file>

<file path=customXml/itemProps4.xml><?xml version="1.0" encoding="utf-8"?>
<ds:datastoreItem xmlns:ds="http://schemas.openxmlformats.org/officeDocument/2006/customXml" ds:itemID="{EA551C93-DA6D-45F7-9ED7-CE4248C1DE1B}">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8</Slides>
  <Notes>1</Notes>
  <HiddenSlides>0</HiddenSlide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BEIS theme</vt:lpstr>
      <vt:lpstr>Peer Networks  to support SME recovery from COVID-19</vt:lpstr>
      <vt:lpstr>Peer Networks</vt:lpstr>
      <vt:lpstr>What does BEIS mean by Peer Networks? </vt:lpstr>
      <vt:lpstr>Action Learning Sets (ALSs)</vt:lpstr>
      <vt:lpstr>Draft aims and objectives</vt:lpstr>
      <vt:lpstr>Target Audience    Delivery Format</vt:lpstr>
      <vt:lpstr>Key responsibilities for each LEP delivery partner (funded by BEIS)</vt:lpstr>
      <vt:lpstr>Funding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Greenhalgh, Chris (Growth Company)</dc:creator>
  <cp:revision>1</cp:revision>
  <dcterms:created xsi:type="dcterms:W3CDTF">2013-07-15T20:26:40Z</dcterms:created>
  <dcterms:modified xsi:type="dcterms:W3CDTF">2020-07-20T14:04:22Z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0x010100AFE7E0B5AAAE8148AB93712A673EEFD9</vt:lpwstr>
  </property>
  <property fmtid="{D5CDD505-2E9C-101B-9397-08002B2CF9AE}" pid="3" name="Business Unit">
    <vt:lpwstr>473;#SME Policy|f11b784d-5c55-4150-b567-17655cbbdd9c</vt:lpwstr>
  </property>
  <property fmtid="{D5CDD505-2E9C-101B-9397-08002B2CF9AE}" pid="4" name="LegacyDocumentLink">
    <vt:lpwstr>, </vt:lpwstr>
  </property>
  <property fmtid="{D5CDD505-2E9C-101B-9397-08002B2CF9AE}" pid="5" name="LegacyModifier">
    <vt:lpwstr/>
  </property>
  <property fmtid="{D5CDD505-2E9C-101B-9397-08002B2CF9AE}" pid="6" name="LegacyFolderLink">
    <vt:lpwstr>, </vt:lpwstr>
  </property>
  <property fmtid="{D5CDD505-2E9C-101B-9397-08002B2CF9AE}" pid="7" name="LegacyPhysicalFormat">
    <vt:bool>false</vt:bool>
  </property>
  <property fmtid="{D5CDD505-2E9C-101B-9397-08002B2CF9AE}" pid="8" name="MSIP_Label_700927df-381f-4b47-9442-9474f463c8ff_Enabled">
    <vt:lpwstr>True</vt:lpwstr>
  </property>
  <property fmtid="{D5CDD505-2E9C-101B-9397-08002B2CF9AE}" pid="9" name="MSIP_Label_700927df-381f-4b47-9442-9474f463c8ff_SiteId">
    <vt:lpwstr>08103169-4a6e-4778-9735-09cc96096d8f</vt:lpwstr>
  </property>
  <property fmtid="{D5CDD505-2E9C-101B-9397-08002B2CF9AE}" pid="10" name="MSIP_Label_700927df-381f-4b47-9442-9474f463c8ff_Owner">
    <vt:lpwstr>Chris.Greenhalgh@growthco.uk</vt:lpwstr>
  </property>
  <property fmtid="{D5CDD505-2E9C-101B-9397-08002B2CF9AE}" pid="11" name="MSIP_Label_700927df-381f-4b47-9442-9474f463c8ff_SetDate">
    <vt:lpwstr>2020-06-18T16:55:59.7747460Z</vt:lpwstr>
  </property>
  <property fmtid="{D5CDD505-2E9C-101B-9397-08002B2CF9AE}" pid="12" name="MSIP_Label_700927df-381f-4b47-9442-9474f463c8ff_Name">
    <vt:lpwstr>Internal Personal and Confidential</vt:lpwstr>
  </property>
  <property fmtid="{D5CDD505-2E9C-101B-9397-08002B2CF9AE}" pid="13" name="MSIP_Label_700927df-381f-4b47-9442-9474f463c8ff_Application">
    <vt:lpwstr>Microsoft Azure Information Protection</vt:lpwstr>
  </property>
  <property fmtid="{D5CDD505-2E9C-101B-9397-08002B2CF9AE}" pid="14" name="MSIP_Label_700927df-381f-4b47-9442-9474f463c8ff_ActionId">
    <vt:lpwstr>2ad1ec9a-def0-492f-9846-8a3c6227519b</vt:lpwstr>
  </property>
  <property fmtid="{D5CDD505-2E9C-101B-9397-08002B2CF9AE}" pid="15" name="MSIP_Label_700927df-381f-4b47-9442-9474f463c8ff_Extended_MSFT_Method">
    <vt:lpwstr>Automatic</vt:lpwstr>
  </property>
  <property fmtid="{D5CDD505-2E9C-101B-9397-08002B2CF9AE}" pid="16" name="MSIP_Label_ba62f585-b40f-4ab9-bafe-39150f03d124_Enabled">
    <vt:lpwstr>True</vt:lpwstr>
  </property>
  <property fmtid="{D5CDD505-2E9C-101B-9397-08002B2CF9AE}" pid="17" name="MSIP_Label_ba62f585-b40f-4ab9-bafe-39150f03d124_SiteId">
    <vt:lpwstr>cbac7005-02c1-43eb-b497-e6492d1b2dd8</vt:lpwstr>
  </property>
  <property fmtid="{D5CDD505-2E9C-101B-9397-08002B2CF9AE}" pid="18" name="MSIP_Label_ba62f585-b40f-4ab9-bafe-39150f03d124_SetDate">
    <vt:lpwstr>2020-04-15T16:51:46Z</vt:lpwstr>
  </property>
  <property fmtid="{D5CDD505-2E9C-101B-9397-08002B2CF9AE}" pid="19" name="MSIP_Label_ba62f585-b40f-4ab9-bafe-39150f03d124_Name">
    <vt:lpwstr>OFFICIAL</vt:lpwstr>
  </property>
  <property fmtid="{D5CDD505-2E9C-101B-9397-08002B2CF9AE}" pid="20" name="MSIP_Label_ba62f585-b40f-4ab9-bafe-39150f03d124_ActionId">
    <vt:lpwstr>601bd082-a950-44f3-907d-0000943f7630</vt:lpwstr>
  </property>
  <property fmtid="{D5CDD505-2E9C-101B-9397-08002B2CF9AE}" pid="21" name="MSIP_Label_ba62f585-b40f-4ab9-bafe-39150f03d124_Extended_MSFT_Method">
    <vt:lpwstr>Automatic</vt:lpwstr>
  </property>
  <property fmtid="{D5CDD505-2E9C-101B-9397-08002B2CF9AE}" pid="22" name="Sensitivity">
    <vt:lpwstr>Internal Personal and Confidential OFFICIAL</vt:lpwstr>
  </property>
  <property fmtid="{D5CDD505-2E9C-101B-9397-08002B2CF9AE}" pid="23" name="_dlc_DocIdItemGuid">
    <vt:lpwstr>ceb9948a-cfa4-4157-b230-2f2befde3ae4</vt:lpwstr>
  </property>
</Properties>
</file>