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90" r:id="rId5"/>
  </p:sldMasterIdLst>
  <p:notesMasterIdLst>
    <p:notesMasterId r:id="rId22"/>
  </p:notesMasterIdLst>
  <p:sldIdLst>
    <p:sldId id="274" r:id="rId6"/>
    <p:sldId id="265" r:id="rId7"/>
    <p:sldId id="258" r:id="rId8"/>
    <p:sldId id="264" r:id="rId9"/>
    <p:sldId id="319" r:id="rId10"/>
    <p:sldId id="300" r:id="rId11"/>
    <p:sldId id="312" r:id="rId12"/>
    <p:sldId id="315" r:id="rId13"/>
    <p:sldId id="311" r:id="rId14"/>
    <p:sldId id="302" r:id="rId15"/>
    <p:sldId id="318" r:id="rId16"/>
    <p:sldId id="317" r:id="rId17"/>
    <p:sldId id="304" r:id="rId18"/>
    <p:sldId id="267" r:id="rId19"/>
    <p:sldId id="321" r:id="rId20"/>
    <p:sldId id="257" r:id="rId21"/>
  </p:sldIdLst>
  <p:sldSz cx="20104100" cy="1130935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707"/>
    <a:srgbClr val="883C8E"/>
    <a:srgbClr val="1C353F"/>
    <a:srgbClr val="F15722"/>
    <a:srgbClr val="CB3404"/>
    <a:srgbClr val="AE4024"/>
    <a:srgbClr val="CB3900"/>
    <a:srgbClr val="75787B"/>
    <a:srgbClr val="D50F71"/>
    <a:srgbClr val="C83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42"/>
    <p:restoredTop sz="93661" autoAdjust="0"/>
  </p:normalViewPr>
  <p:slideViewPr>
    <p:cSldViewPr>
      <p:cViewPr varScale="1">
        <p:scale>
          <a:sx n="70" d="100"/>
          <a:sy n="70" d="100"/>
        </p:scale>
        <p:origin x="58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-1236"/>
    </p:cViewPr>
  </p:sorterViewPr>
  <p:notesViewPr>
    <p:cSldViewPr>
      <p:cViewPr varScale="1">
        <p:scale>
          <a:sx n="51" d="100"/>
          <a:sy n="51" d="100"/>
        </p:scale>
        <p:origin x="51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02" cy="497446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63" y="1"/>
            <a:ext cx="2945802" cy="497446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04ED8BF4-7AD0-49CA-B647-3B88D29C6DC3}" type="datetimeFigureOut">
              <a:rPr lang="en-GB" smtClean="0"/>
              <a:t>24/01/2020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554" y="4776604"/>
            <a:ext cx="5438569" cy="3909902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192"/>
            <a:ext cx="2945802" cy="497446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63" y="9429192"/>
            <a:ext cx="2945802" cy="497446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7A90E5EA-BA13-458B-8576-6F24C6ECB3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87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259089">
              <a:defRPr/>
            </a:pPr>
            <a:fld id="{8D0DDBE7-5A41-400C-AFC5-8194DAC75B62}" type="slidenum">
              <a:rPr lang="en-GB" sz="300">
                <a:solidFill>
                  <a:prstClr val="black"/>
                </a:solidFill>
                <a:latin typeface="Calibri" panose="020F0502020204030204"/>
              </a:rPr>
              <a:pPr defTabSz="259089">
                <a:defRPr/>
              </a:pPr>
              <a:t>6</a:t>
            </a:fld>
            <a:endParaRPr lang="en-GB" sz="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6552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259089">
              <a:defRPr/>
            </a:pPr>
            <a:fld id="{8D0DDBE7-5A41-400C-AFC5-8194DAC75B62}" type="slidenum">
              <a:rPr lang="en-GB" sz="300">
                <a:solidFill>
                  <a:prstClr val="black"/>
                </a:solidFill>
                <a:latin typeface="Calibri" panose="020F0502020204030204"/>
              </a:rPr>
              <a:pPr defTabSz="259089">
                <a:defRPr/>
              </a:pPr>
              <a:t>7</a:t>
            </a:fld>
            <a:endParaRPr lang="en-GB" sz="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312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73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80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472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20106317" cy="11303812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0" y="6479997"/>
                </a:moveTo>
                <a:lnTo>
                  <a:pt x="11520004" y="6479997"/>
                </a:lnTo>
                <a:lnTo>
                  <a:pt x="11520004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1E2B47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51654" y="3625009"/>
            <a:ext cx="1521187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7277" y="6333237"/>
            <a:ext cx="1408062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3908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0305" y="702895"/>
            <a:ext cx="18274573" cy="966418"/>
          </a:xfrm>
        </p:spPr>
        <p:txBody>
          <a:bodyPr lIns="0" tIns="0" rIns="0" bIns="0"/>
          <a:lstStyle>
            <a:lvl1pPr>
              <a:defRPr sz="628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284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20106317" cy="11303812"/>
          </a:xfrm>
          <a:custGeom>
            <a:avLst/>
            <a:gdLst/>
            <a:ahLst/>
            <a:cxnLst/>
            <a:rect l="l" t="t" r="r" b="b"/>
            <a:pathLst>
              <a:path w="11520170" h="6480175">
                <a:moveTo>
                  <a:pt x="0" y="6479997"/>
                </a:moveTo>
                <a:lnTo>
                  <a:pt x="11520004" y="6479997"/>
                </a:lnTo>
                <a:lnTo>
                  <a:pt x="11520004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1E2B47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0305" y="702895"/>
            <a:ext cx="18274573" cy="966418"/>
          </a:xfrm>
        </p:spPr>
        <p:txBody>
          <a:bodyPr lIns="0" tIns="0" rIns="0" bIns="0"/>
          <a:lstStyle>
            <a:lvl1pPr>
              <a:defRPr sz="628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758" y="2601151"/>
            <a:ext cx="87501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9318" y="2601151"/>
            <a:ext cx="87501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9178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0305" y="702895"/>
            <a:ext cx="18274573" cy="966418"/>
          </a:xfrm>
        </p:spPr>
        <p:txBody>
          <a:bodyPr lIns="0" tIns="0" rIns="0" bIns="0"/>
          <a:lstStyle>
            <a:lvl1pPr>
              <a:defRPr sz="628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3575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127515" y="2167098"/>
            <a:ext cx="441092" cy="440852"/>
          </a:xfrm>
          <a:custGeom>
            <a:avLst/>
            <a:gdLst/>
            <a:ahLst/>
            <a:cxnLst/>
            <a:rect l="l" t="t" r="r" b="b"/>
            <a:pathLst>
              <a:path w="252729" h="252730">
                <a:moveTo>
                  <a:pt x="0" y="252323"/>
                </a:moveTo>
                <a:lnTo>
                  <a:pt x="252323" y="252323"/>
                </a:lnTo>
                <a:lnTo>
                  <a:pt x="252323" y="0"/>
                </a:lnTo>
                <a:lnTo>
                  <a:pt x="0" y="0"/>
                </a:lnTo>
                <a:lnTo>
                  <a:pt x="0" y="252323"/>
                </a:lnTo>
                <a:close/>
              </a:path>
            </a:pathLst>
          </a:custGeom>
          <a:solidFill>
            <a:srgbClr val="4268AF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17" name="bk object 17"/>
          <p:cNvSpPr/>
          <p:nvPr/>
        </p:nvSpPr>
        <p:spPr>
          <a:xfrm>
            <a:off x="11246703" y="2167098"/>
            <a:ext cx="441092" cy="440852"/>
          </a:xfrm>
          <a:custGeom>
            <a:avLst/>
            <a:gdLst/>
            <a:ahLst/>
            <a:cxnLst/>
            <a:rect l="l" t="t" r="r" b="b"/>
            <a:pathLst>
              <a:path w="252729" h="252730">
                <a:moveTo>
                  <a:pt x="0" y="252323"/>
                </a:moveTo>
                <a:lnTo>
                  <a:pt x="252310" y="252323"/>
                </a:lnTo>
                <a:lnTo>
                  <a:pt x="252310" y="0"/>
                </a:lnTo>
                <a:lnTo>
                  <a:pt x="0" y="0"/>
                </a:lnTo>
                <a:lnTo>
                  <a:pt x="0" y="252323"/>
                </a:lnTo>
                <a:close/>
              </a:path>
            </a:pathLst>
          </a:custGeom>
          <a:solidFill>
            <a:srgbClr val="4268AF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18" name="bk object 18"/>
          <p:cNvSpPr/>
          <p:nvPr/>
        </p:nvSpPr>
        <p:spPr>
          <a:xfrm>
            <a:off x="11687064" y="1726908"/>
            <a:ext cx="441092" cy="1321455"/>
          </a:xfrm>
          <a:custGeom>
            <a:avLst/>
            <a:gdLst/>
            <a:ahLst/>
            <a:cxnLst/>
            <a:rect l="l" t="t" r="r" b="b"/>
            <a:pathLst>
              <a:path w="252729" h="757555">
                <a:moveTo>
                  <a:pt x="252361" y="756996"/>
                </a:moveTo>
                <a:lnTo>
                  <a:pt x="0" y="756996"/>
                </a:lnTo>
                <a:lnTo>
                  <a:pt x="0" y="0"/>
                </a:lnTo>
                <a:lnTo>
                  <a:pt x="252361" y="0"/>
                </a:lnTo>
                <a:lnTo>
                  <a:pt x="252361" y="756996"/>
                </a:lnTo>
                <a:close/>
              </a:path>
            </a:pathLst>
          </a:custGeom>
          <a:solidFill>
            <a:srgbClr val="4268AF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19" name="bk object 19"/>
          <p:cNvSpPr/>
          <p:nvPr/>
        </p:nvSpPr>
        <p:spPr>
          <a:xfrm>
            <a:off x="13882801" y="2167098"/>
            <a:ext cx="441092" cy="440852"/>
          </a:xfrm>
          <a:custGeom>
            <a:avLst/>
            <a:gdLst/>
            <a:ahLst/>
            <a:cxnLst/>
            <a:rect l="l" t="t" r="r" b="b"/>
            <a:pathLst>
              <a:path w="252729" h="252730">
                <a:moveTo>
                  <a:pt x="0" y="252323"/>
                </a:moveTo>
                <a:lnTo>
                  <a:pt x="252361" y="252323"/>
                </a:lnTo>
                <a:lnTo>
                  <a:pt x="252361" y="0"/>
                </a:lnTo>
                <a:lnTo>
                  <a:pt x="0" y="0"/>
                </a:lnTo>
                <a:lnTo>
                  <a:pt x="0" y="252323"/>
                </a:lnTo>
                <a:close/>
              </a:path>
            </a:pathLst>
          </a:custGeom>
          <a:solidFill>
            <a:srgbClr val="4268AF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20" name="bk object 20"/>
          <p:cNvSpPr/>
          <p:nvPr/>
        </p:nvSpPr>
        <p:spPr>
          <a:xfrm>
            <a:off x="13002077" y="2167098"/>
            <a:ext cx="441092" cy="440852"/>
          </a:xfrm>
          <a:custGeom>
            <a:avLst/>
            <a:gdLst/>
            <a:ahLst/>
            <a:cxnLst/>
            <a:rect l="l" t="t" r="r" b="b"/>
            <a:pathLst>
              <a:path w="252729" h="252730">
                <a:moveTo>
                  <a:pt x="0" y="252323"/>
                </a:moveTo>
                <a:lnTo>
                  <a:pt x="252298" y="252323"/>
                </a:lnTo>
                <a:lnTo>
                  <a:pt x="252298" y="0"/>
                </a:lnTo>
                <a:lnTo>
                  <a:pt x="0" y="0"/>
                </a:lnTo>
                <a:lnTo>
                  <a:pt x="0" y="252323"/>
                </a:lnTo>
                <a:close/>
              </a:path>
            </a:pathLst>
          </a:custGeom>
          <a:solidFill>
            <a:srgbClr val="4268AF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21" name="bk object 21"/>
          <p:cNvSpPr/>
          <p:nvPr/>
        </p:nvSpPr>
        <p:spPr>
          <a:xfrm>
            <a:off x="13442416" y="1726908"/>
            <a:ext cx="441092" cy="1321455"/>
          </a:xfrm>
          <a:custGeom>
            <a:avLst/>
            <a:gdLst/>
            <a:ahLst/>
            <a:cxnLst/>
            <a:rect l="l" t="t" r="r" b="b"/>
            <a:pathLst>
              <a:path w="252729" h="757555">
                <a:moveTo>
                  <a:pt x="252323" y="756996"/>
                </a:moveTo>
                <a:lnTo>
                  <a:pt x="0" y="756996"/>
                </a:lnTo>
                <a:lnTo>
                  <a:pt x="0" y="0"/>
                </a:lnTo>
                <a:lnTo>
                  <a:pt x="252323" y="0"/>
                </a:lnTo>
                <a:lnTo>
                  <a:pt x="252323" y="756996"/>
                </a:lnTo>
                <a:close/>
              </a:path>
            </a:pathLst>
          </a:custGeom>
          <a:solidFill>
            <a:srgbClr val="4268AF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22" name="bk object 22"/>
          <p:cNvSpPr/>
          <p:nvPr/>
        </p:nvSpPr>
        <p:spPr>
          <a:xfrm>
            <a:off x="15644381" y="2167098"/>
            <a:ext cx="441092" cy="440852"/>
          </a:xfrm>
          <a:custGeom>
            <a:avLst/>
            <a:gdLst/>
            <a:ahLst/>
            <a:cxnLst/>
            <a:rect l="l" t="t" r="r" b="b"/>
            <a:pathLst>
              <a:path w="252729" h="252730">
                <a:moveTo>
                  <a:pt x="0" y="252323"/>
                </a:moveTo>
                <a:lnTo>
                  <a:pt x="252349" y="252323"/>
                </a:lnTo>
                <a:lnTo>
                  <a:pt x="252349" y="0"/>
                </a:lnTo>
                <a:lnTo>
                  <a:pt x="0" y="0"/>
                </a:lnTo>
                <a:lnTo>
                  <a:pt x="0" y="252323"/>
                </a:lnTo>
                <a:close/>
              </a:path>
            </a:pathLst>
          </a:custGeom>
          <a:solidFill>
            <a:srgbClr val="4268AF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23" name="bk object 23"/>
          <p:cNvSpPr/>
          <p:nvPr/>
        </p:nvSpPr>
        <p:spPr>
          <a:xfrm>
            <a:off x="14763636" y="2167098"/>
            <a:ext cx="441092" cy="440852"/>
          </a:xfrm>
          <a:custGeom>
            <a:avLst/>
            <a:gdLst/>
            <a:ahLst/>
            <a:cxnLst/>
            <a:rect l="l" t="t" r="r" b="b"/>
            <a:pathLst>
              <a:path w="252729" h="252730">
                <a:moveTo>
                  <a:pt x="0" y="252323"/>
                </a:moveTo>
                <a:lnTo>
                  <a:pt x="252310" y="252323"/>
                </a:lnTo>
                <a:lnTo>
                  <a:pt x="252310" y="0"/>
                </a:lnTo>
                <a:lnTo>
                  <a:pt x="0" y="0"/>
                </a:lnTo>
                <a:lnTo>
                  <a:pt x="0" y="252323"/>
                </a:lnTo>
                <a:close/>
              </a:path>
            </a:pathLst>
          </a:custGeom>
          <a:solidFill>
            <a:srgbClr val="4268AF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24" name="bk object 24"/>
          <p:cNvSpPr/>
          <p:nvPr/>
        </p:nvSpPr>
        <p:spPr>
          <a:xfrm>
            <a:off x="15203998" y="1726908"/>
            <a:ext cx="441092" cy="1321455"/>
          </a:xfrm>
          <a:custGeom>
            <a:avLst/>
            <a:gdLst/>
            <a:ahLst/>
            <a:cxnLst/>
            <a:rect l="l" t="t" r="r" b="b"/>
            <a:pathLst>
              <a:path w="252729" h="757555">
                <a:moveTo>
                  <a:pt x="252323" y="756996"/>
                </a:moveTo>
                <a:lnTo>
                  <a:pt x="0" y="756996"/>
                </a:lnTo>
                <a:lnTo>
                  <a:pt x="0" y="0"/>
                </a:lnTo>
                <a:lnTo>
                  <a:pt x="252323" y="0"/>
                </a:lnTo>
                <a:lnTo>
                  <a:pt x="252323" y="756996"/>
                </a:lnTo>
                <a:close/>
              </a:path>
            </a:pathLst>
          </a:custGeom>
          <a:solidFill>
            <a:srgbClr val="4268AF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25" name="bk object 25"/>
          <p:cNvSpPr/>
          <p:nvPr/>
        </p:nvSpPr>
        <p:spPr>
          <a:xfrm>
            <a:off x="12013046" y="4207417"/>
            <a:ext cx="3305983" cy="2884381"/>
          </a:xfrm>
          <a:custGeom>
            <a:avLst/>
            <a:gdLst/>
            <a:ahLst/>
            <a:cxnLst/>
            <a:rect l="l" t="t" r="r" b="b"/>
            <a:pathLst>
              <a:path w="1894204" h="1653539">
                <a:moveTo>
                  <a:pt x="826541" y="0"/>
                </a:moveTo>
                <a:lnTo>
                  <a:pt x="778048" y="1406"/>
                </a:lnTo>
                <a:lnTo>
                  <a:pt x="730284" y="5572"/>
                </a:lnTo>
                <a:lnTo>
                  <a:pt x="683327" y="12420"/>
                </a:lnTo>
                <a:lnTo>
                  <a:pt x="637254" y="21872"/>
                </a:lnTo>
                <a:lnTo>
                  <a:pt x="592143" y="33849"/>
                </a:lnTo>
                <a:lnTo>
                  <a:pt x="548074" y="48274"/>
                </a:lnTo>
                <a:lnTo>
                  <a:pt x="505123" y="65069"/>
                </a:lnTo>
                <a:lnTo>
                  <a:pt x="463370" y="84154"/>
                </a:lnTo>
                <a:lnTo>
                  <a:pt x="422892" y="105453"/>
                </a:lnTo>
                <a:lnTo>
                  <a:pt x="383767" y="128886"/>
                </a:lnTo>
                <a:lnTo>
                  <a:pt x="346073" y="154376"/>
                </a:lnTo>
                <a:lnTo>
                  <a:pt x="309890" y="181844"/>
                </a:lnTo>
                <a:lnTo>
                  <a:pt x="275293" y="211213"/>
                </a:lnTo>
                <a:lnTo>
                  <a:pt x="242363" y="242404"/>
                </a:lnTo>
                <a:lnTo>
                  <a:pt x="211177" y="275340"/>
                </a:lnTo>
                <a:lnTo>
                  <a:pt x="181812" y="309941"/>
                </a:lnTo>
                <a:lnTo>
                  <a:pt x="154348" y="346129"/>
                </a:lnTo>
                <a:lnTo>
                  <a:pt x="128863" y="383828"/>
                </a:lnTo>
                <a:lnTo>
                  <a:pt x="105433" y="422957"/>
                </a:lnTo>
                <a:lnTo>
                  <a:pt x="84139" y="463440"/>
                </a:lnTo>
                <a:lnTo>
                  <a:pt x="65056" y="505198"/>
                </a:lnTo>
                <a:lnTo>
                  <a:pt x="48265" y="548153"/>
                </a:lnTo>
                <a:lnTo>
                  <a:pt x="33843" y="592227"/>
                </a:lnTo>
                <a:lnTo>
                  <a:pt x="21868" y="637342"/>
                </a:lnTo>
                <a:lnTo>
                  <a:pt x="12417" y="683419"/>
                </a:lnTo>
                <a:lnTo>
                  <a:pt x="5571" y="730380"/>
                </a:lnTo>
                <a:lnTo>
                  <a:pt x="1405" y="778147"/>
                </a:lnTo>
                <a:lnTo>
                  <a:pt x="0" y="826643"/>
                </a:lnTo>
                <a:lnTo>
                  <a:pt x="1405" y="875123"/>
                </a:lnTo>
                <a:lnTo>
                  <a:pt x="5571" y="922876"/>
                </a:lnTo>
                <a:lnTo>
                  <a:pt x="12417" y="969823"/>
                </a:lnTo>
                <a:lnTo>
                  <a:pt x="21868" y="1015886"/>
                </a:lnTo>
                <a:lnTo>
                  <a:pt x="33843" y="1060987"/>
                </a:lnTo>
                <a:lnTo>
                  <a:pt x="48265" y="1105048"/>
                </a:lnTo>
                <a:lnTo>
                  <a:pt x="65056" y="1147990"/>
                </a:lnTo>
                <a:lnTo>
                  <a:pt x="84139" y="1189736"/>
                </a:lnTo>
                <a:lnTo>
                  <a:pt x="105433" y="1230207"/>
                </a:lnTo>
                <a:lnTo>
                  <a:pt x="128863" y="1269325"/>
                </a:lnTo>
                <a:lnTo>
                  <a:pt x="154348" y="1307013"/>
                </a:lnTo>
                <a:lnTo>
                  <a:pt x="181812" y="1343191"/>
                </a:lnTo>
                <a:lnTo>
                  <a:pt x="211177" y="1377782"/>
                </a:lnTo>
                <a:lnTo>
                  <a:pt x="242363" y="1410708"/>
                </a:lnTo>
                <a:lnTo>
                  <a:pt x="275293" y="1441890"/>
                </a:lnTo>
                <a:lnTo>
                  <a:pt x="309890" y="1471250"/>
                </a:lnTo>
                <a:lnTo>
                  <a:pt x="346073" y="1498711"/>
                </a:lnTo>
                <a:lnTo>
                  <a:pt x="383767" y="1524194"/>
                </a:lnTo>
                <a:lnTo>
                  <a:pt x="422892" y="1547620"/>
                </a:lnTo>
                <a:lnTo>
                  <a:pt x="463370" y="1568913"/>
                </a:lnTo>
                <a:lnTo>
                  <a:pt x="505123" y="1587993"/>
                </a:lnTo>
                <a:lnTo>
                  <a:pt x="548074" y="1604783"/>
                </a:lnTo>
                <a:lnTo>
                  <a:pt x="592143" y="1619204"/>
                </a:lnTo>
                <a:lnTo>
                  <a:pt x="637254" y="1631178"/>
                </a:lnTo>
                <a:lnTo>
                  <a:pt x="683327" y="1640627"/>
                </a:lnTo>
                <a:lnTo>
                  <a:pt x="730284" y="1647473"/>
                </a:lnTo>
                <a:lnTo>
                  <a:pt x="778048" y="1651638"/>
                </a:lnTo>
                <a:lnTo>
                  <a:pt x="826541" y="1653044"/>
                </a:lnTo>
                <a:lnTo>
                  <a:pt x="1838947" y="1653044"/>
                </a:lnTo>
                <a:lnTo>
                  <a:pt x="1860336" y="1648732"/>
                </a:lnTo>
                <a:lnTo>
                  <a:pt x="1877799" y="1636966"/>
                </a:lnTo>
                <a:lnTo>
                  <a:pt x="1889571" y="1619504"/>
                </a:lnTo>
                <a:lnTo>
                  <a:pt x="1893887" y="1598104"/>
                </a:lnTo>
                <a:lnTo>
                  <a:pt x="1889571" y="1576702"/>
                </a:lnTo>
                <a:lnTo>
                  <a:pt x="1877799" y="1559236"/>
                </a:lnTo>
                <a:lnTo>
                  <a:pt x="1860336" y="1547466"/>
                </a:lnTo>
                <a:lnTo>
                  <a:pt x="1838947" y="1543151"/>
                </a:lnTo>
                <a:lnTo>
                  <a:pt x="826541" y="1543151"/>
                </a:lnTo>
                <a:lnTo>
                  <a:pt x="779494" y="1541624"/>
                </a:lnTo>
                <a:lnTo>
                  <a:pt x="733249" y="1537107"/>
                </a:lnTo>
                <a:lnTo>
                  <a:pt x="687901" y="1529695"/>
                </a:lnTo>
                <a:lnTo>
                  <a:pt x="643546" y="1519482"/>
                </a:lnTo>
                <a:lnTo>
                  <a:pt x="600278" y="1506565"/>
                </a:lnTo>
                <a:lnTo>
                  <a:pt x="558192" y="1491037"/>
                </a:lnTo>
                <a:lnTo>
                  <a:pt x="517385" y="1472995"/>
                </a:lnTo>
                <a:lnTo>
                  <a:pt x="477951" y="1452534"/>
                </a:lnTo>
                <a:lnTo>
                  <a:pt x="439985" y="1429747"/>
                </a:lnTo>
                <a:lnTo>
                  <a:pt x="403582" y="1404732"/>
                </a:lnTo>
                <a:lnTo>
                  <a:pt x="368839" y="1377582"/>
                </a:lnTo>
                <a:lnTo>
                  <a:pt x="335849" y="1348393"/>
                </a:lnTo>
                <a:lnTo>
                  <a:pt x="304708" y="1317259"/>
                </a:lnTo>
                <a:lnTo>
                  <a:pt x="275511" y="1284277"/>
                </a:lnTo>
                <a:lnTo>
                  <a:pt x="248354" y="1249541"/>
                </a:lnTo>
                <a:lnTo>
                  <a:pt x="223331" y="1213146"/>
                </a:lnTo>
                <a:lnTo>
                  <a:pt x="200539" y="1175188"/>
                </a:lnTo>
                <a:lnTo>
                  <a:pt x="180071" y="1135761"/>
                </a:lnTo>
                <a:lnTo>
                  <a:pt x="162023" y="1094960"/>
                </a:lnTo>
                <a:lnTo>
                  <a:pt x="146491" y="1052882"/>
                </a:lnTo>
                <a:lnTo>
                  <a:pt x="133569" y="1009620"/>
                </a:lnTo>
                <a:lnTo>
                  <a:pt x="123354" y="965270"/>
                </a:lnTo>
                <a:lnTo>
                  <a:pt x="115939" y="919927"/>
                </a:lnTo>
                <a:lnTo>
                  <a:pt x="111420" y="873686"/>
                </a:lnTo>
                <a:lnTo>
                  <a:pt x="109893" y="826643"/>
                </a:lnTo>
                <a:lnTo>
                  <a:pt x="111420" y="779582"/>
                </a:lnTo>
                <a:lnTo>
                  <a:pt x="115939" y="733325"/>
                </a:lnTo>
                <a:lnTo>
                  <a:pt x="123354" y="687966"/>
                </a:lnTo>
                <a:lnTo>
                  <a:pt x="133569" y="643601"/>
                </a:lnTo>
                <a:lnTo>
                  <a:pt x="146491" y="600323"/>
                </a:lnTo>
                <a:lnTo>
                  <a:pt x="162023" y="558230"/>
                </a:lnTo>
                <a:lnTo>
                  <a:pt x="180071" y="517415"/>
                </a:lnTo>
                <a:lnTo>
                  <a:pt x="200539" y="477974"/>
                </a:lnTo>
                <a:lnTo>
                  <a:pt x="223331" y="440002"/>
                </a:lnTo>
                <a:lnTo>
                  <a:pt x="248354" y="403594"/>
                </a:lnTo>
                <a:lnTo>
                  <a:pt x="275511" y="368846"/>
                </a:lnTo>
                <a:lnTo>
                  <a:pt x="304708" y="335852"/>
                </a:lnTo>
                <a:lnTo>
                  <a:pt x="335849" y="304708"/>
                </a:lnTo>
                <a:lnTo>
                  <a:pt x="368839" y="275508"/>
                </a:lnTo>
                <a:lnTo>
                  <a:pt x="403582" y="248349"/>
                </a:lnTo>
                <a:lnTo>
                  <a:pt x="439985" y="223324"/>
                </a:lnTo>
                <a:lnTo>
                  <a:pt x="477951" y="200530"/>
                </a:lnTo>
                <a:lnTo>
                  <a:pt x="517385" y="180061"/>
                </a:lnTo>
                <a:lnTo>
                  <a:pt x="558192" y="162012"/>
                </a:lnTo>
                <a:lnTo>
                  <a:pt x="600278" y="146479"/>
                </a:lnTo>
                <a:lnTo>
                  <a:pt x="643546" y="133557"/>
                </a:lnTo>
                <a:lnTo>
                  <a:pt x="687901" y="123341"/>
                </a:lnTo>
                <a:lnTo>
                  <a:pt x="733249" y="115926"/>
                </a:lnTo>
                <a:lnTo>
                  <a:pt x="779494" y="111407"/>
                </a:lnTo>
                <a:lnTo>
                  <a:pt x="826541" y="109880"/>
                </a:lnTo>
                <a:lnTo>
                  <a:pt x="847936" y="105566"/>
                </a:lnTo>
                <a:lnTo>
                  <a:pt x="865398" y="93797"/>
                </a:lnTo>
                <a:lnTo>
                  <a:pt x="877167" y="76335"/>
                </a:lnTo>
                <a:lnTo>
                  <a:pt x="881481" y="54940"/>
                </a:lnTo>
                <a:lnTo>
                  <a:pt x="877167" y="33550"/>
                </a:lnTo>
                <a:lnTo>
                  <a:pt x="865398" y="16087"/>
                </a:lnTo>
                <a:lnTo>
                  <a:pt x="847936" y="4316"/>
                </a:lnTo>
                <a:lnTo>
                  <a:pt x="826541" y="0"/>
                </a:lnTo>
                <a:close/>
              </a:path>
            </a:pathLst>
          </a:custGeom>
          <a:solidFill>
            <a:srgbClr val="EA603F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26" name="bk object 26"/>
          <p:cNvSpPr/>
          <p:nvPr/>
        </p:nvSpPr>
        <p:spPr>
          <a:xfrm>
            <a:off x="12357896" y="4552265"/>
            <a:ext cx="2961310" cy="2194302"/>
          </a:xfrm>
          <a:custGeom>
            <a:avLst/>
            <a:gdLst/>
            <a:ahLst/>
            <a:cxnLst/>
            <a:rect l="l" t="t" r="r" b="b"/>
            <a:pathLst>
              <a:path w="1696720" h="1257935">
                <a:moveTo>
                  <a:pt x="628954" y="0"/>
                </a:moveTo>
                <a:lnTo>
                  <a:pt x="582080" y="1728"/>
                </a:lnTo>
                <a:lnTo>
                  <a:pt x="536130" y="6831"/>
                </a:lnTo>
                <a:lnTo>
                  <a:pt x="491228" y="15186"/>
                </a:lnTo>
                <a:lnTo>
                  <a:pt x="447496" y="26670"/>
                </a:lnTo>
                <a:lnTo>
                  <a:pt x="405055" y="41162"/>
                </a:lnTo>
                <a:lnTo>
                  <a:pt x="364030" y="58539"/>
                </a:lnTo>
                <a:lnTo>
                  <a:pt x="324542" y="78678"/>
                </a:lnTo>
                <a:lnTo>
                  <a:pt x="286714" y="101457"/>
                </a:lnTo>
                <a:lnTo>
                  <a:pt x="250668" y="126753"/>
                </a:lnTo>
                <a:lnTo>
                  <a:pt x="216527" y="154444"/>
                </a:lnTo>
                <a:lnTo>
                  <a:pt x="184413" y="184407"/>
                </a:lnTo>
                <a:lnTo>
                  <a:pt x="154449" y="216520"/>
                </a:lnTo>
                <a:lnTo>
                  <a:pt x="126757" y="250660"/>
                </a:lnTo>
                <a:lnTo>
                  <a:pt x="101461" y="286705"/>
                </a:lnTo>
                <a:lnTo>
                  <a:pt x="78681" y="324532"/>
                </a:lnTo>
                <a:lnTo>
                  <a:pt x="58541" y="364020"/>
                </a:lnTo>
                <a:lnTo>
                  <a:pt x="41164" y="405044"/>
                </a:lnTo>
                <a:lnTo>
                  <a:pt x="26671" y="447484"/>
                </a:lnTo>
                <a:lnTo>
                  <a:pt x="15186" y="491216"/>
                </a:lnTo>
                <a:lnTo>
                  <a:pt x="6831" y="536118"/>
                </a:lnTo>
                <a:lnTo>
                  <a:pt x="1728" y="582067"/>
                </a:lnTo>
                <a:lnTo>
                  <a:pt x="0" y="628942"/>
                </a:lnTo>
                <a:lnTo>
                  <a:pt x="1728" y="675801"/>
                </a:lnTo>
                <a:lnTo>
                  <a:pt x="6831" y="721737"/>
                </a:lnTo>
                <a:lnTo>
                  <a:pt x="15220" y="766756"/>
                </a:lnTo>
                <a:lnTo>
                  <a:pt x="26671" y="810350"/>
                </a:lnTo>
                <a:lnTo>
                  <a:pt x="41164" y="852781"/>
                </a:lnTo>
                <a:lnTo>
                  <a:pt x="58541" y="893798"/>
                </a:lnTo>
                <a:lnTo>
                  <a:pt x="78681" y="933279"/>
                </a:lnTo>
                <a:lnTo>
                  <a:pt x="101461" y="971101"/>
                </a:lnTo>
                <a:lnTo>
                  <a:pt x="126757" y="1007142"/>
                </a:lnTo>
                <a:lnTo>
                  <a:pt x="154449" y="1041279"/>
                </a:lnTo>
                <a:lnTo>
                  <a:pt x="184413" y="1073389"/>
                </a:lnTo>
                <a:lnTo>
                  <a:pt x="216527" y="1103350"/>
                </a:lnTo>
                <a:lnTo>
                  <a:pt x="250668" y="1131040"/>
                </a:lnTo>
                <a:lnTo>
                  <a:pt x="286714" y="1156335"/>
                </a:lnTo>
                <a:lnTo>
                  <a:pt x="324542" y="1179114"/>
                </a:lnTo>
                <a:lnTo>
                  <a:pt x="364030" y="1199253"/>
                </a:lnTo>
                <a:lnTo>
                  <a:pt x="405055" y="1216630"/>
                </a:lnTo>
                <a:lnTo>
                  <a:pt x="447496" y="1231122"/>
                </a:lnTo>
                <a:lnTo>
                  <a:pt x="491228" y="1242608"/>
                </a:lnTo>
                <a:lnTo>
                  <a:pt x="536130" y="1250963"/>
                </a:lnTo>
                <a:lnTo>
                  <a:pt x="582080" y="1256066"/>
                </a:lnTo>
                <a:lnTo>
                  <a:pt x="628954" y="1257795"/>
                </a:lnTo>
                <a:lnTo>
                  <a:pt x="1641360" y="1257795"/>
                </a:lnTo>
                <a:lnTo>
                  <a:pt x="1662750" y="1253482"/>
                </a:lnTo>
                <a:lnTo>
                  <a:pt x="1680213" y="1241717"/>
                </a:lnTo>
                <a:lnTo>
                  <a:pt x="1691984" y="1224255"/>
                </a:lnTo>
                <a:lnTo>
                  <a:pt x="1696300" y="1202855"/>
                </a:lnTo>
                <a:lnTo>
                  <a:pt x="1691984" y="1181452"/>
                </a:lnTo>
                <a:lnTo>
                  <a:pt x="1680213" y="1163986"/>
                </a:lnTo>
                <a:lnTo>
                  <a:pt x="1662750" y="1152216"/>
                </a:lnTo>
                <a:lnTo>
                  <a:pt x="1641360" y="1147902"/>
                </a:lnTo>
                <a:lnTo>
                  <a:pt x="628954" y="1147902"/>
                </a:lnTo>
                <a:lnTo>
                  <a:pt x="581776" y="1145777"/>
                </a:lnTo>
                <a:lnTo>
                  <a:pt x="535770" y="1139527"/>
                </a:lnTo>
                <a:lnTo>
                  <a:pt x="491122" y="1129335"/>
                </a:lnTo>
                <a:lnTo>
                  <a:pt x="448017" y="1115386"/>
                </a:lnTo>
                <a:lnTo>
                  <a:pt x="406638" y="1097865"/>
                </a:lnTo>
                <a:lnTo>
                  <a:pt x="367171" y="1076955"/>
                </a:lnTo>
                <a:lnTo>
                  <a:pt x="329800" y="1052842"/>
                </a:lnTo>
                <a:lnTo>
                  <a:pt x="294709" y="1025711"/>
                </a:lnTo>
                <a:lnTo>
                  <a:pt x="262085" y="995745"/>
                </a:lnTo>
                <a:lnTo>
                  <a:pt x="232110" y="963128"/>
                </a:lnTo>
                <a:lnTo>
                  <a:pt x="204970" y="928047"/>
                </a:lnTo>
                <a:lnTo>
                  <a:pt x="180850" y="890684"/>
                </a:lnTo>
                <a:lnTo>
                  <a:pt x="159934" y="851225"/>
                </a:lnTo>
                <a:lnTo>
                  <a:pt x="142407" y="809855"/>
                </a:lnTo>
                <a:lnTo>
                  <a:pt x="128424" y="766628"/>
                </a:lnTo>
                <a:lnTo>
                  <a:pt x="118258" y="722115"/>
                </a:lnTo>
                <a:lnTo>
                  <a:pt x="112005" y="676115"/>
                </a:lnTo>
                <a:lnTo>
                  <a:pt x="109880" y="628942"/>
                </a:lnTo>
                <a:lnTo>
                  <a:pt x="112005" y="581765"/>
                </a:lnTo>
                <a:lnTo>
                  <a:pt x="118258" y="535761"/>
                </a:lnTo>
                <a:lnTo>
                  <a:pt x="128453" y="491115"/>
                </a:lnTo>
                <a:lnTo>
                  <a:pt x="142407" y="448011"/>
                </a:lnTo>
                <a:lnTo>
                  <a:pt x="159934" y="406633"/>
                </a:lnTo>
                <a:lnTo>
                  <a:pt x="180850" y="367167"/>
                </a:lnTo>
                <a:lnTo>
                  <a:pt x="204970" y="329797"/>
                </a:lnTo>
                <a:lnTo>
                  <a:pt x="232110" y="294707"/>
                </a:lnTo>
                <a:lnTo>
                  <a:pt x="262085" y="262083"/>
                </a:lnTo>
                <a:lnTo>
                  <a:pt x="294709" y="232109"/>
                </a:lnTo>
                <a:lnTo>
                  <a:pt x="329800" y="204970"/>
                </a:lnTo>
                <a:lnTo>
                  <a:pt x="367171" y="180850"/>
                </a:lnTo>
                <a:lnTo>
                  <a:pt x="406638" y="159934"/>
                </a:lnTo>
                <a:lnTo>
                  <a:pt x="448017" y="142407"/>
                </a:lnTo>
                <a:lnTo>
                  <a:pt x="491122" y="128453"/>
                </a:lnTo>
                <a:lnTo>
                  <a:pt x="535770" y="118258"/>
                </a:lnTo>
                <a:lnTo>
                  <a:pt x="581776" y="112005"/>
                </a:lnTo>
                <a:lnTo>
                  <a:pt x="628954" y="109880"/>
                </a:lnTo>
                <a:lnTo>
                  <a:pt x="650349" y="105564"/>
                </a:lnTo>
                <a:lnTo>
                  <a:pt x="667812" y="93792"/>
                </a:lnTo>
                <a:lnTo>
                  <a:pt x="679580" y="76329"/>
                </a:lnTo>
                <a:lnTo>
                  <a:pt x="683895" y="54940"/>
                </a:lnTo>
                <a:lnTo>
                  <a:pt x="679580" y="33539"/>
                </a:lnTo>
                <a:lnTo>
                  <a:pt x="667812" y="16078"/>
                </a:lnTo>
                <a:lnTo>
                  <a:pt x="650349" y="4312"/>
                </a:lnTo>
                <a:lnTo>
                  <a:pt x="628954" y="0"/>
                </a:lnTo>
                <a:close/>
              </a:path>
            </a:pathLst>
          </a:custGeom>
          <a:solidFill>
            <a:srgbClr val="EA603F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27" name="bk object 27"/>
          <p:cNvSpPr/>
          <p:nvPr/>
        </p:nvSpPr>
        <p:spPr>
          <a:xfrm>
            <a:off x="12702881" y="4896872"/>
            <a:ext cx="2616636" cy="1505329"/>
          </a:xfrm>
          <a:custGeom>
            <a:avLst/>
            <a:gdLst/>
            <a:ahLst/>
            <a:cxnLst/>
            <a:rect l="l" t="t" r="r" b="b"/>
            <a:pathLst>
              <a:path w="1499234" h="862964">
                <a:moveTo>
                  <a:pt x="431292" y="0"/>
                </a:moveTo>
                <a:lnTo>
                  <a:pt x="384367" y="2535"/>
                </a:lnTo>
                <a:lnTo>
                  <a:pt x="338890" y="9965"/>
                </a:lnTo>
                <a:lnTo>
                  <a:pt x="295124" y="22025"/>
                </a:lnTo>
                <a:lnTo>
                  <a:pt x="253335" y="38450"/>
                </a:lnTo>
                <a:lnTo>
                  <a:pt x="213788" y="58974"/>
                </a:lnTo>
                <a:lnTo>
                  <a:pt x="176749" y="83332"/>
                </a:lnTo>
                <a:lnTo>
                  <a:pt x="142483" y="111260"/>
                </a:lnTo>
                <a:lnTo>
                  <a:pt x="111255" y="142493"/>
                </a:lnTo>
                <a:lnTo>
                  <a:pt x="83329" y="176766"/>
                </a:lnTo>
                <a:lnTo>
                  <a:pt x="58973" y="213813"/>
                </a:lnTo>
                <a:lnTo>
                  <a:pt x="38450" y="253370"/>
                </a:lnTo>
                <a:lnTo>
                  <a:pt x="22026" y="295171"/>
                </a:lnTo>
                <a:lnTo>
                  <a:pt x="9966" y="338952"/>
                </a:lnTo>
                <a:lnTo>
                  <a:pt x="2535" y="384448"/>
                </a:lnTo>
                <a:lnTo>
                  <a:pt x="0" y="431393"/>
                </a:lnTo>
                <a:lnTo>
                  <a:pt x="2535" y="478317"/>
                </a:lnTo>
                <a:lnTo>
                  <a:pt x="9966" y="523795"/>
                </a:lnTo>
                <a:lnTo>
                  <a:pt x="22026" y="567561"/>
                </a:lnTo>
                <a:lnTo>
                  <a:pt x="38450" y="609350"/>
                </a:lnTo>
                <a:lnTo>
                  <a:pt x="58973" y="648896"/>
                </a:lnTo>
                <a:lnTo>
                  <a:pt x="83329" y="685935"/>
                </a:lnTo>
                <a:lnTo>
                  <a:pt x="111255" y="720202"/>
                </a:lnTo>
                <a:lnTo>
                  <a:pt x="142483" y="751430"/>
                </a:lnTo>
                <a:lnTo>
                  <a:pt x="176749" y="779355"/>
                </a:lnTo>
                <a:lnTo>
                  <a:pt x="213788" y="803712"/>
                </a:lnTo>
                <a:lnTo>
                  <a:pt x="253335" y="824235"/>
                </a:lnTo>
                <a:lnTo>
                  <a:pt x="295124" y="840659"/>
                </a:lnTo>
                <a:lnTo>
                  <a:pt x="338890" y="852719"/>
                </a:lnTo>
                <a:lnTo>
                  <a:pt x="384367" y="860149"/>
                </a:lnTo>
                <a:lnTo>
                  <a:pt x="431292" y="862685"/>
                </a:lnTo>
                <a:lnTo>
                  <a:pt x="1443697" y="862685"/>
                </a:lnTo>
                <a:lnTo>
                  <a:pt x="1465087" y="858371"/>
                </a:lnTo>
                <a:lnTo>
                  <a:pt x="1482550" y="846602"/>
                </a:lnTo>
                <a:lnTo>
                  <a:pt x="1494322" y="829140"/>
                </a:lnTo>
                <a:lnTo>
                  <a:pt x="1498638" y="807745"/>
                </a:lnTo>
                <a:lnTo>
                  <a:pt x="1494322" y="786343"/>
                </a:lnTo>
                <a:lnTo>
                  <a:pt x="1482550" y="768877"/>
                </a:lnTo>
                <a:lnTo>
                  <a:pt x="1465087" y="757106"/>
                </a:lnTo>
                <a:lnTo>
                  <a:pt x="1443697" y="752792"/>
                </a:lnTo>
                <a:lnTo>
                  <a:pt x="431292" y="752792"/>
                </a:lnTo>
                <a:lnTo>
                  <a:pt x="383868" y="749300"/>
                </a:lnTo>
                <a:lnTo>
                  <a:pt x="338582" y="739157"/>
                </a:lnTo>
                <a:lnTo>
                  <a:pt x="295933" y="722865"/>
                </a:lnTo>
                <a:lnTo>
                  <a:pt x="256425" y="700927"/>
                </a:lnTo>
                <a:lnTo>
                  <a:pt x="220557" y="673844"/>
                </a:lnTo>
                <a:lnTo>
                  <a:pt x="188832" y="642117"/>
                </a:lnTo>
                <a:lnTo>
                  <a:pt x="161751" y="606249"/>
                </a:lnTo>
                <a:lnTo>
                  <a:pt x="139815" y="566740"/>
                </a:lnTo>
                <a:lnTo>
                  <a:pt x="123526" y="524094"/>
                </a:lnTo>
                <a:lnTo>
                  <a:pt x="113384" y="478811"/>
                </a:lnTo>
                <a:lnTo>
                  <a:pt x="109893" y="431393"/>
                </a:lnTo>
                <a:lnTo>
                  <a:pt x="113384" y="383944"/>
                </a:lnTo>
                <a:lnTo>
                  <a:pt x="123526" y="338636"/>
                </a:lnTo>
                <a:lnTo>
                  <a:pt x="139815" y="295970"/>
                </a:lnTo>
                <a:lnTo>
                  <a:pt x="161751" y="256447"/>
                </a:lnTo>
                <a:lnTo>
                  <a:pt x="188832" y="220568"/>
                </a:lnTo>
                <a:lnTo>
                  <a:pt x="220557" y="188835"/>
                </a:lnTo>
                <a:lnTo>
                  <a:pt x="256425" y="161747"/>
                </a:lnTo>
                <a:lnTo>
                  <a:pt x="295933" y="139807"/>
                </a:lnTo>
                <a:lnTo>
                  <a:pt x="338582" y="123515"/>
                </a:lnTo>
                <a:lnTo>
                  <a:pt x="383868" y="113372"/>
                </a:lnTo>
                <a:lnTo>
                  <a:pt x="431292" y="109880"/>
                </a:lnTo>
                <a:lnTo>
                  <a:pt x="452686" y="105566"/>
                </a:lnTo>
                <a:lnTo>
                  <a:pt x="470149" y="93797"/>
                </a:lnTo>
                <a:lnTo>
                  <a:pt x="481917" y="76335"/>
                </a:lnTo>
                <a:lnTo>
                  <a:pt x="486232" y="54940"/>
                </a:lnTo>
                <a:lnTo>
                  <a:pt x="481917" y="33539"/>
                </a:lnTo>
                <a:lnTo>
                  <a:pt x="470149" y="16078"/>
                </a:lnTo>
                <a:lnTo>
                  <a:pt x="452686" y="4312"/>
                </a:lnTo>
                <a:lnTo>
                  <a:pt x="431292" y="0"/>
                </a:lnTo>
                <a:close/>
              </a:path>
            </a:pathLst>
          </a:custGeom>
          <a:solidFill>
            <a:srgbClr val="EA603F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28" name="bk object 28"/>
          <p:cNvSpPr/>
          <p:nvPr/>
        </p:nvSpPr>
        <p:spPr>
          <a:xfrm>
            <a:off x="11246768" y="8173171"/>
            <a:ext cx="2254230" cy="464115"/>
          </a:xfrm>
          <a:custGeom>
            <a:avLst/>
            <a:gdLst/>
            <a:ahLst/>
            <a:cxnLst/>
            <a:rect l="l" t="t" r="r" b="b"/>
            <a:pathLst>
              <a:path w="1291590" h="266064">
                <a:moveTo>
                  <a:pt x="1291285" y="0"/>
                </a:moveTo>
                <a:lnTo>
                  <a:pt x="0" y="0"/>
                </a:lnTo>
                <a:lnTo>
                  <a:pt x="0" y="265849"/>
                </a:lnTo>
                <a:lnTo>
                  <a:pt x="1291285" y="265849"/>
                </a:lnTo>
                <a:lnTo>
                  <a:pt x="1291285" y="0"/>
                </a:lnTo>
                <a:close/>
              </a:path>
            </a:pathLst>
          </a:custGeom>
          <a:solidFill>
            <a:srgbClr val="5BC477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29" name="bk object 29"/>
          <p:cNvSpPr/>
          <p:nvPr/>
        </p:nvSpPr>
        <p:spPr>
          <a:xfrm>
            <a:off x="13831043" y="8173171"/>
            <a:ext cx="2254230" cy="464115"/>
          </a:xfrm>
          <a:custGeom>
            <a:avLst/>
            <a:gdLst/>
            <a:ahLst/>
            <a:cxnLst/>
            <a:rect l="l" t="t" r="r" b="b"/>
            <a:pathLst>
              <a:path w="1291590" h="266064">
                <a:moveTo>
                  <a:pt x="0" y="265849"/>
                </a:moveTo>
                <a:lnTo>
                  <a:pt x="1291259" y="265849"/>
                </a:lnTo>
                <a:lnTo>
                  <a:pt x="1291259" y="0"/>
                </a:lnTo>
                <a:lnTo>
                  <a:pt x="0" y="0"/>
                </a:lnTo>
                <a:lnTo>
                  <a:pt x="0" y="265849"/>
                </a:lnTo>
                <a:close/>
              </a:path>
            </a:pathLst>
          </a:custGeom>
          <a:solidFill>
            <a:srgbClr val="5BC477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30" name="bk object 30"/>
          <p:cNvSpPr/>
          <p:nvPr/>
        </p:nvSpPr>
        <p:spPr>
          <a:xfrm>
            <a:off x="11246724" y="9059775"/>
            <a:ext cx="1391993" cy="464115"/>
          </a:xfrm>
          <a:custGeom>
            <a:avLst/>
            <a:gdLst/>
            <a:ahLst/>
            <a:cxnLst/>
            <a:rect l="l" t="t" r="r" b="b"/>
            <a:pathLst>
              <a:path w="797559" h="266064">
                <a:moveTo>
                  <a:pt x="797496" y="265836"/>
                </a:moveTo>
                <a:lnTo>
                  <a:pt x="0" y="265836"/>
                </a:lnTo>
                <a:lnTo>
                  <a:pt x="0" y="0"/>
                </a:lnTo>
                <a:lnTo>
                  <a:pt x="797496" y="0"/>
                </a:lnTo>
                <a:lnTo>
                  <a:pt x="797496" y="265836"/>
                </a:lnTo>
                <a:close/>
              </a:path>
            </a:pathLst>
          </a:custGeom>
          <a:solidFill>
            <a:srgbClr val="5BC477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31" name="bk object 31"/>
          <p:cNvSpPr/>
          <p:nvPr/>
        </p:nvSpPr>
        <p:spPr>
          <a:xfrm>
            <a:off x="14692860" y="9059775"/>
            <a:ext cx="1391993" cy="464115"/>
          </a:xfrm>
          <a:custGeom>
            <a:avLst/>
            <a:gdLst/>
            <a:ahLst/>
            <a:cxnLst/>
            <a:rect l="l" t="t" r="r" b="b"/>
            <a:pathLst>
              <a:path w="797559" h="266064">
                <a:moveTo>
                  <a:pt x="797534" y="265836"/>
                </a:moveTo>
                <a:lnTo>
                  <a:pt x="0" y="265836"/>
                </a:lnTo>
                <a:lnTo>
                  <a:pt x="0" y="0"/>
                </a:lnTo>
                <a:lnTo>
                  <a:pt x="797534" y="0"/>
                </a:lnTo>
                <a:lnTo>
                  <a:pt x="797534" y="265836"/>
                </a:lnTo>
                <a:close/>
              </a:path>
            </a:pathLst>
          </a:custGeom>
          <a:solidFill>
            <a:srgbClr val="5BC477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32" name="bk object 32"/>
          <p:cNvSpPr/>
          <p:nvPr/>
        </p:nvSpPr>
        <p:spPr>
          <a:xfrm>
            <a:off x="12970402" y="9059775"/>
            <a:ext cx="1391993" cy="464115"/>
          </a:xfrm>
          <a:custGeom>
            <a:avLst/>
            <a:gdLst/>
            <a:ahLst/>
            <a:cxnLst/>
            <a:rect l="l" t="t" r="r" b="b"/>
            <a:pathLst>
              <a:path w="797559" h="266064">
                <a:moveTo>
                  <a:pt x="797509" y="265836"/>
                </a:moveTo>
                <a:lnTo>
                  <a:pt x="0" y="265836"/>
                </a:lnTo>
                <a:lnTo>
                  <a:pt x="0" y="0"/>
                </a:lnTo>
                <a:lnTo>
                  <a:pt x="797509" y="0"/>
                </a:lnTo>
                <a:lnTo>
                  <a:pt x="797509" y="265836"/>
                </a:lnTo>
                <a:close/>
              </a:path>
            </a:pathLst>
          </a:custGeom>
          <a:solidFill>
            <a:srgbClr val="5BC477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33" name="bk object 33"/>
          <p:cNvSpPr/>
          <p:nvPr/>
        </p:nvSpPr>
        <p:spPr>
          <a:xfrm>
            <a:off x="3597103" y="8185975"/>
            <a:ext cx="1325496" cy="1324778"/>
          </a:xfrm>
          <a:custGeom>
            <a:avLst/>
            <a:gdLst/>
            <a:ahLst/>
            <a:cxnLst/>
            <a:rect l="l" t="t" r="r" b="b"/>
            <a:pathLst>
              <a:path w="759460" h="759460">
                <a:moveTo>
                  <a:pt x="759421" y="759434"/>
                </a:moveTo>
                <a:lnTo>
                  <a:pt x="0" y="759434"/>
                </a:lnTo>
                <a:lnTo>
                  <a:pt x="0" y="0"/>
                </a:lnTo>
                <a:lnTo>
                  <a:pt x="759421" y="0"/>
                </a:lnTo>
                <a:lnTo>
                  <a:pt x="759421" y="759434"/>
                </a:lnTo>
                <a:close/>
              </a:path>
            </a:pathLst>
          </a:custGeom>
          <a:solidFill>
            <a:srgbClr val="E84975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34" name="bk object 34"/>
          <p:cNvSpPr/>
          <p:nvPr/>
        </p:nvSpPr>
        <p:spPr>
          <a:xfrm>
            <a:off x="6878638" y="8185975"/>
            <a:ext cx="1325496" cy="1324778"/>
          </a:xfrm>
          <a:custGeom>
            <a:avLst/>
            <a:gdLst/>
            <a:ahLst/>
            <a:cxnLst/>
            <a:rect l="l" t="t" r="r" b="b"/>
            <a:pathLst>
              <a:path w="759460" h="759460">
                <a:moveTo>
                  <a:pt x="759434" y="759434"/>
                </a:moveTo>
                <a:lnTo>
                  <a:pt x="0" y="759434"/>
                </a:lnTo>
                <a:lnTo>
                  <a:pt x="0" y="0"/>
                </a:lnTo>
                <a:lnTo>
                  <a:pt x="759434" y="0"/>
                </a:lnTo>
                <a:lnTo>
                  <a:pt x="759434" y="759434"/>
                </a:lnTo>
                <a:close/>
              </a:path>
            </a:pathLst>
          </a:custGeom>
          <a:solidFill>
            <a:srgbClr val="E84975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35" name="bk object 35"/>
          <p:cNvSpPr/>
          <p:nvPr/>
        </p:nvSpPr>
        <p:spPr>
          <a:xfrm>
            <a:off x="5238414" y="8185975"/>
            <a:ext cx="1325496" cy="1324778"/>
          </a:xfrm>
          <a:custGeom>
            <a:avLst/>
            <a:gdLst/>
            <a:ahLst/>
            <a:cxnLst/>
            <a:rect l="l" t="t" r="r" b="b"/>
            <a:pathLst>
              <a:path w="759460" h="759460">
                <a:moveTo>
                  <a:pt x="759434" y="759434"/>
                </a:moveTo>
                <a:lnTo>
                  <a:pt x="0" y="759434"/>
                </a:lnTo>
                <a:lnTo>
                  <a:pt x="0" y="0"/>
                </a:lnTo>
                <a:lnTo>
                  <a:pt x="759434" y="0"/>
                </a:lnTo>
                <a:lnTo>
                  <a:pt x="759434" y="759434"/>
                </a:lnTo>
                <a:close/>
              </a:path>
            </a:pathLst>
          </a:custGeom>
          <a:solidFill>
            <a:srgbClr val="E84975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36" name="bk object 36"/>
          <p:cNvSpPr/>
          <p:nvPr/>
        </p:nvSpPr>
        <p:spPr>
          <a:xfrm>
            <a:off x="4370565" y="4207411"/>
            <a:ext cx="3061054" cy="3059395"/>
          </a:xfrm>
          <a:custGeom>
            <a:avLst/>
            <a:gdLst/>
            <a:ahLst/>
            <a:cxnLst/>
            <a:rect l="l" t="t" r="r" b="b"/>
            <a:pathLst>
              <a:path w="1753870" h="1753870">
                <a:moveTo>
                  <a:pt x="1753298" y="671195"/>
                </a:moveTo>
                <a:lnTo>
                  <a:pt x="1081328" y="671195"/>
                </a:lnTo>
                <a:lnTo>
                  <a:pt x="1081328" y="914425"/>
                </a:lnTo>
                <a:lnTo>
                  <a:pt x="1081138" y="914704"/>
                </a:lnTo>
                <a:lnTo>
                  <a:pt x="1080909" y="914920"/>
                </a:lnTo>
                <a:lnTo>
                  <a:pt x="1080744" y="915200"/>
                </a:lnTo>
                <a:lnTo>
                  <a:pt x="1080744" y="1753298"/>
                </a:lnTo>
                <a:lnTo>
                  <a:pt x="1752498" y="1042695"/>
                </a:lnTo>
                <a:lnTo>
                  <a:pt x="1752498" y="671779"/>
                </a:lnTo>
                <a:lnTo>
                  <a:pt x="1753298" y="671779"/>
                </a:lnTo>
                <a:lnTo>
                  <a:pt x="1753298" y="671195"/>
                </a:lnTo>
                <a:close/>
              </a:path>
              <a:path w="1753870" h="1753870">
                <a:moveTo>
                  <a:pt x="1753298" y="0"/>
                </a:moveTo>
                <a:lnTo>
                  <a:pt x="710603" y="0"/>
                </a:lnTo>
                <a:lnTo>
                  <a:pt x="0" y="671779"/>
                </a:lnTo>
                <a:lnTo>
                  <a:pt x="838136" y="671779"/>
                </a:lnTo>
                <a:lnTo>
                  <a:pt x="838898" y="671195"/>
                </a:lnTo>
                <a:lnTo>
                  <a:pt x="1753298" y="671195"/>
                </a:lnTo>
                <a:lnTo>
                  <a:pt x="1753298" y="0"/>
                </a:lnTo>
                <a:close/>
              </a:path>
            </a:pathLst>
          </a:custGeom>
          <a:solidFill>
            <a:srgbClr val="705BA3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37" name="bk object 37"/>
          <p:cNvSpPr/>
          <p:nvPr/>
        </p:nvSpPr>
        <p:spPr>
          <a:xfrm>
            <a:off x="3220305" y="1883482"/>
            <a:ext cx="1022937" cy="1007983"/>
          </a:xfrm>
          <a:custGeom>
            <a:avLst/>
            <a:gdLst/>
            <a:ahLst/>
            <a:cxnLst/>
            <a:rect l="l" t="t" r="r" b="b"/>
            <a:pathLst>
              <a:path w="586105" h="577850">
                <a:moveTo>
                  <a:pt x="305714" y="0"/>
                </a:moveTo>
                <a:lnTo>
                  <a:pt x="279781" y="0"/>
                </a:lnTo>
                <a:lnTo>
                  <a:pt x="229660" y="4466"/>
                </a:lnTo>
                <a:lnTo>
                  <a:pt x="182416" y="17335"/>
                </a:lnTo>
                <a:lnTo>
                  <a:pt x="138857" y="37813"/>
                </a:lnTo>
                <a:lnTo>
                  <a:pt x="99787" y="65103"/>
                </a:lnTo>
                <a:lnTo>
                  <a:pt x="66013" y="98413"/>
                </a:lnTo>
                <a:lnTo>
                  <a:pt x="38341" y="136947"/>
                </a:lnTo>
                <a:lnTo>
                  <a:pt x="17578" y="179910"/>
                </a:lnTo>
                <a:lnTo>
                  <a:pt x="4528" y="226508"/>
                </a:lnTo>
                <a:lnTo>
                  <a:pt x="0" y="275945"/>
                </a:lnTo>
                <a:lnTo>
                  <a:pt x="0" y="301523"/>
                </a:lnTo>
                <a:lnTo>
                  <a:pt x="4528" y="350961"/>
                </a:lnTo>
                <a:lnTo>
                  <a:pt x="17578" y="397561"/>
                </a:lnTo>
                <a:lnTo>
                  <a:pt x="38341" y="440528"/>
                </a:lnTo>
                <a:lnTo>
                  <a:pt x="66013" y="479065"/>
                </a:lnTo>
                <a:lnTo>
                  <a:pt x="99787" y="512379"/>
                </a:lnTo>
                <a:lnTo>
                  <a:pt x="138857" y="539674"/>
                </a:lnTo>
                <a:lnTo>
                  <a:pt x="182416" y="560155"/>
                </a:lnTo>
                <a:lnTo>
                  <a:pt x="229660" y="573027"/>
                </a:lnTo>
                <a:lnTo>
                  <a:pt x="279781" y="577494"/>
                </a:lnTo>
                <a:lnTo>
                  <a:pt x="305714" y="577494"/>
                </a:lnTo>
                <a:lnTo>
                  <a:pt x="355835" y="573027"/>
                </a:lnTo>
                <a:lnTo>
                  <a:pt x="403078" y="560155"/>
                </a:lnTo>
                <a:lnTo>
                  <a:pt x="446638" y="539674"/>
                </a:lnTo>
                <a:lnTo>
                  <a:pt x="485708" y="512379"/>
                </a:lnTo>
                <a:lnTo>
                  <a:pt x="519481" y="479065"/>
                </a:lnTo>
                <a:lnTo>
                  <a:pt x="547153" y="440528"/>
                </a:lnTo>
                <a:lnTo>
                  <a:pt x="567917" y="397561"/>
                </a:lnTo>
                <a:lnTo>
                  <a:pt x="580966" y="350961"/>
                </a:lnTo>
                <a:lnTo>
                  <a:pt x="585495" y="301523"/>
                </a:lnTo>
                <a:lnTo>
                  <a:pt x="585495" y="275945"/>
                </a:lnTo>
                <a:lnTo>
                  <a:pt x="580966" y="226508"/>
                </a:lnTo>
                <a:lnTo>
                  <a:pt x="567917" y="179910"/>
                </a:lnTo>
                <a:lnTo>
                  <a:pt x="547153" y="136947"/>
                </a:lnTo>
                <a:lnTo>
                  <a:pt x="519481" y="98413"/>
                </a:lnTo>
                <a:lnTo>
                  <a:pt x="485708" y="65103"/>
                </a:lnTo>
                <a:lnTo>
                  <a:pt x="446638" y="37813"/>
                </a:lnTo>
                <a:lnTo>
                  <a:pt x="403078" y="17335"/>
                </a:lnTo>
                <a:lnTo>
                  <a:pt x="355835" y="4466"/>
                </a:lnTo>
                <a:lnTo>
                  <a:pt x="305714" y="0"/>
                </a:lnTo>
                <a:close/>
              </a:path>
            </a:pathLst>
          </a:custGeom>
          <a:solidFill>
            <a:srgbClr val="F7D859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38" name="bk object 38"/>
          <p:cNvSpPr/>
          <p:nvPr/>
        </p:nvSpPr>
        <p:spPr>
          <a:xfrm>
            <a:off x="7559041" y="1883482"/>
            <a:ext cx="1021829" cy="1007983"/>
          </a:xfrm>
          <a:custGeom>
            <a:avLst/>
            <a:gdLst/>
            <a:ahLst/>
            <a:cxnLst/>
            <a:rect l="l" t="t" r="r" b="b"/>
            <a:pathLst>
              <a:path w="585470" h="577850">
                <a:moveTo>
                  <a:pt x="305689" y="0"/>
                </a:moveTo>
                <a:lnTo>
                  <a:pt x="279755" y="0"/>
                </a:lnTo>
                <a:lnTo>
                  <a:pt x="229635" y="4466"/>
                </a:lnTo>
                <a:lnTo>
                  <a:pt x="182394" y="17335"/>
                </a:lnTo>
                <a:lnTo>
                  <a:pt x="138838" y="37813"/>
                </a:lnTo>
                <a:lnTo>
                  <a:pt x="99772" y="65103"/>
                </a:lnTo>
                <a:lnTo>
                  <a:pt x="66002" y="98413"/>
                </a:lnTo>
                <a:lnTo>
                  <a:pt x="38335" y="136947"/>
                </a:lnTo>
                <a:lnTo>
                  <a:pt x="17574" y="179910"/>
                </a:lnTo>
                <a:lnTo>
                  <a:pt x="4528" y="226508"/>
                </a:lnTo>
                <a:lnTo>
                  <a:pt x="0" y="275945"/>
                </a:lnTo>
                <a:lnTo>
                  <a:pt x="0" y="301523"/>
                </a:lnTo>
                <a:lnTo>
                  <a:pt x="4528" y="350961"/>
                </a:lnTo>
                <a:lnTo>
                  <a:pt x="17574" y="397561"/>
                </a:lnTo>
                <a:lnTo>
                  <a:pt x="38335" y="440528"/>
                </a:lnTo>
                <a:lnTo>
                  <a:pt x="66002" y="479065"/>
                </a:lnTo>
                <a:lnTo>
                  <a:pt x="99772" y="512379"/>
                </a:lnTo>
                <a:lnTo>
                  <a:pt x="138838" y="539674"/>
                </a:lnTo>
                <a:lnTo>
                  <a:pt x="182394" y="560155"/>
                </a:lnTo>
                <a:lnTo>
                  <a:pt x="229635" y="573027"/>
                </a:lnTo>
                <a:lnTo>
                  <a:pt x="279755" y="577494"/>
                </a:lnTo>
                <a:lnTo>
                  <a:pt x="305689" y="577494"/>
                </a:lnTo>
                <a:lnTo>
                  <a:pt x="355809" y="573027"/>
                </a:lnTo>
                <a:lnTo>
                  <a:pt x="403053" y="560155"/>
                </a:lnTo>
                <a:lnTo>
                  <a:pt x="446612" y="539674"/>
                </a:lnTo>
                <a:lnTo>
                  <a:pt x="485682" y="512379"/>
                </a:lnTo>
                <a:lnTo>
                  <a:pt x="519456" y="479065"/>
                </a:lnTo>
                <a:lnTo>
                  <a:pt x="547128" y="440528"/>
                </a:lnTo>
                <a:lnTo>
                  <a:pt x="567891" y="397561"/>
                </a:lnTo>
                <a:lnTo>
                  <a:pt x="580941" y="350961"/>
                </a:lnTo>
                <a:lnTo>
                  <a:pt x="585470" y="301523"/>
                </a:lnTo>
                <a:lnTo>
                  <a:pt x="585470" y="275945"/>
                </a:lnTo>
                <a:lnTo>
                  <a:pt x="580941" y="226508"/>
                </a:lnTo>
                <a:lnTo>
                  <a:pt x="567891" y="179910"/>
                </a:lnTo>
                <a:lnTo>
                  <a:pt x="547128" y="136947"/>
                </a:lnTo>
                <a:lnTo>
                  <a:pt x="519456" y="98413"/>
                </a:lnTo>
                <a:lnTo>
                  <a:pt x="485682" y="65103"/>
                </a:lnTo>
                <a:lnTo>
                  <a:pt x="446612" y="37813"/>
                </a:lnTo>
                <a:lnTo>
                  <a:pt x="403053" y="17335"/>
                </a:lnTo>
                <a:lnTo>
                  <a:pt x="355809" y="4466"/>
                </a:lnTo>
                <a:lnTo>
                  <a:pt x="305689" y="0"/>
                </a:lnTo>
                <a:close/>
              </a:path>
            </a:pathLst>
          </a:custGeom>
          <a:solidFill>
            <a:srgbClr val="F7D859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39" name="bk object 39"/>
          <p:cNvSpPr/>
          <p:nvPr/>
        </p:nvSpPr>
        <p:spPr>
          <a:xfrm>
            <a:off x="6107064" y="1883482"/>
            <a:ext cx="1021829" cy="1007983"/>
          </a:xfrm>
          <a:custGeom>
            <a:avLst/>
            <a:gdLst/>
            <a:ahLst/>
            <a:cxnLst/>
            <a:rect l="l" t="t" r="r" b="b"/>
            <a:pathLst>
              <a:path w="585470" h="577850">
                <a:moveTo>
                  <a:pt x="305689" y="0"/>
                </a:moveTo>
                <a:lnTo>
                  <a:pt x="279755" y="0"/>
                </a:lnTo>
                <a:lnTo>
                  <a:pt x="229635" y="4466"/>
                </a:lnTo>
                <a:lnTo>
                  <a:pt x="182394" y="17335"/>
                </a:lnTo>
                <a:lnTo>
                  <a:pt x="138838" y="37813"/>
                </a:lnTo>
                <a:lnTo>
                  <a:pt x="99772" y="65103"/>
                </a:lnTo>
                <a:lnTo>
                  <a:pt x="66002" y="98413"/>
                </a:lnTo>
                <a:lnTo>
                  <a:pt x="38335" y="136947"/>
                </a:lnTo>
                <a:lnTo>
                  <a:pt x="17574" y="179910"/>
                </a:lnTo>
                <a:lnTo>
                  <a:pt x="4528" y="226508"/>
                </a:lnTo>
                <a:lnTo>
                  <a:pt x="0" y="275945"/>
                </a:lnTo>
                <a:lnTo>
                  <a:pt x="0" y="301523"/>
                </a:lnTo>
                <a:lnTo>
                  <a:pt x="4528" y="350961"/>
                </a:lnTo>
                <a:lnTo>
                  <a:pt x="17574" y="397561"/>
                </a:lnTo>
                <a:lnTo>
                  <a:pt x="38335" y="440528"/>
                </a:lnTo>
                <a:lnTo>
                  <a:pt x="66002" y="479065"/>
                </a:lnTo>
                <a:lnTo>
                  <a:pt x="99772" y="512379"/>
                </a:lnTo>
                <a:lnTo>
                  <a:pt x="138838" y="539674"/>
                </a:lnTo>
                <a:lnTo>
                  <a:pt x="182394" y="560155"/>
                </a:lnTo>
                <a:lnTo>
                  <a:pt x="229635" y="573027"/>
                </a:lnTo>
                <a:lnTo>
                  <a:pt x="279755" y="577494"/>
                </a:lnTo>
                <a:lnTo>
                  <a:pt x="305689" y="577494"/>
                </a:lnTo>
                <a:lnTo>
                  <a:pt x="355809" y="573027"/>
                </a:lnTo>
                <a:lnTo>
                  <a:pt x="403053" y="560155"/>
                </a:lnTo>
                <a:lnTo>
                  <a:pt x="446612" y="539674"/>
                </a:lnTo>
                <a:lnTo>
                  <a:pt x="485682" y="512379"/>
                </a:lnTo>
                <a:lnTo>
                  <a:pt x="519456" y="479065"/>
                </a:lnTo>
                <a:lnTo>
                  <a:pt x="547128" y="440528"/>
                </a:lnTo>
                <a:lnTo>
                  <a:pt x="567891" y="397561"/>
                </a:lnTo>
                <a:lnTo>
                  <a:pt x="580941" y="350961"/>
                </a:lnTo>
                <a:lnTo>
                  <a:pt x="585470" y="301523"/>
                </a:lnTo>
                <a:lnTo>
                  <a:pt x="585470" y="275945"/>
                </a:lnTo>
                <a:lnTo>
                  <a:pt x="580941" y="226508"/>
                </a:lnTo>
                <a:lnTo>
                  <a:pt x="567891" y="179910"/>
                </a:lnTo>
                <a:lnTo>
                  <a:pt x="547128" y="136947"/>
                </a:lnTo>
                <a:lnTo>
                  <a:pt x="519456" y="98413"/>
                </a:lnTo>
                <a:lnTo>
                  <a:pt x="485682" y="65103"/>
                </a:lnTo>
                <a:lnTo>
                  <a:pt x="446612" y="37813"/>
                </a:lnTo>
                <a:lnTo>
                  <a:pt x="403053" y="17335"/>
                </a:lnTo>
                <a:lnTo>
                  <a:pt x="355809" y="4466"/>
                </a:lnTo>
                <a:lnTo>
                  <a:pt x="305689" y="0"/>
                </a:lnTo>
                <a:close/>
              </a:path>
            </a:pathLst>
          </a:custGeom>
          <a:solidFill>
            <a:srgbClr val="F7D859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40" name="bk object 40"/>
          <p:cNvSpPr/>
          <p:nvPr/>
        </p:nvSpPr>
        <p:spPr>
          <a:xfrm>
            <a:off x="4655086" y="1883482"/>
            <a:ext cx="1021829" cy="1007983"/>
          </a:xfrm>
          <a:custGeom>
            <a:avLst/>
            <a:gdLst/>
            <a:ahLst/>
            <a:cxnLst/>
            <a:rect l="l" t="t" r="r" b="b"/>
            <a:pathLst>
              <a:path w="585470" h="577850">
                <a:moveTo>
                  <a:pt x="305688" y="0"/>
                </a:moveTo>
                <a:lnTo>
                  <a:pt x="279768" y="0"/>
                </a:lnTo>
                <a:lnTo>
                  <a:pt x="229647" y="4466"/>
                </a:lnTo>
                <a:lnTo>
                  <a:pt x="182405" y="17335"/>
                </a:lnTo>
                <a:lnTo>
                  <a:pt x="138847" y="37813"/>
                </a:lnTo>
                <a:lnTo>
                  <a:pt x="99779" y="65103"/>
                </a:lnTo>
                <a:lnTo>
                  <a:pt x="66008" y="98413"/>
                </a:lnTo>
                <a:lnTo>
                  <a:pt x="38338" y="136947"/>
                </a:lnTo>
                <a:lnTo>
                  <a:pt x="17576" y="179910"/>
                </a:lnTo>
                <a:lnTo>
                  <a:pt x="4528" y="226508"/>
                </a:lnTo>
                <a:lnTo>
                  <a:pt x="0" y="275945"/>
                </a:lnTo>
                <a:lnTo>
                  <a:pt x="0" y="301523"/>
                </a:lnTo>
                <a:lnTo>
                  <a:pt x="4528" y="350961"/>
                </a:lnTo>
                <a:lnTo>
                  <a:pt x="17576" y="397561"/>
                </a:lnTo>
                <a:lnTo>
                  <a:pt x="38338" y="440528"/>
                </a:lnTo>
                <a:lnTo>
                  <a:pt x="66008" y="479065"/>
                </a:lnTo>
                <a:lnTo>
                  <a:pt x="99779" y="512379"/>
                </a:lnTo>
                <a:lnTo>
                  <a:pt x="138847" y="539674"/>
                </a:lnTo>
                <a:lnTo>
                  <a:pt x="182405" y="560155"/>
                </a:lnTo>
                <a:lnTo>
                  <a:pt x="229647" y="573027"/>
                </a:lnTo>
                <a:lnTo>
                  <a:pt x="279768" y="577494"/>
                </a:lnTo>
                <a:lnTo>
                  <a:pt x="305688" y="577494"/>
                </a:lnTo>
                <a:lnTo>
                  <a:pt x="355809" y="573027"/>
                </a:lnTo>
                <a:lnTo>
                  <a:pt x="403053" y="560155"/>
                </a:lnTo>
                <a:lnTo>
                  <a:pt x="446612" y="539674"/>
                </a:lnTo>
                <a:lnTo>
                  <a:pt x="485682" y="512379"/>
                </a:lnTo>
                <a:lnTo>
                  <a:pt x="519456" y="479065"/>
                </a:lnTo>
                <a:lnTo>
                  <a:pt x="547128" y="440528"/>
                </a:lnTo>
                <a:lnTo>
                  <a:pt x="567891" y="397561"/>
                </a:lnTo>
                <a:lnTo>
                  <a:pt x="580941" y="350961"/>
                </a:lnTo>
                <a:lnTo>
                  <a:pt x="585469" y="301523"/>
                </a:lnTo>
                <a:lnTo>
                  <a:pt x="585469" y="275945"/>
                </a:lnTo>
                <a:lnTo>
                  <a:pt x="580941" y="226508"/>
                </a:lnTo>
                <a:lnTo>
                  <a:pt x="567891" y="179910"/>
                </a:lnTo>
                <a:lnTo>
                  <a:pt x="547128" y="136947"/>
                </a:lnTo>
                <a:lnTo>
                  <a:pt x="519456" y="98413"/>
                </a:lnTo>
                <a:lnTo>
                  <a:pt x="485682" y="65103"/>
                </a:lnTo>
                <a:lnTo>
                  <a:pt x="446612" y="37813"/>
                </a:lnTo>
                <a:lnTo>
                  <a:pt x="403053" y="17335"/>
                </a:lnTo>
                <a:lnTo>
                  <a:pt x="355809" y="4466"/>
                </a:lnTo>
                <a:lnTo>
                  <a:pt x="305688" y="0"/>
                </a:lnTo>
                <a:close/>
              </a:path>
            </a:pathLst>
          </a:custGeom>
          <a:solidFill>
            <a:srgbClr val="F7D859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920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51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0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4D379E7-15B1-4F3B-A58F-53F4C0C0D1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450" y="320675"/>
            <a:ext cx="4849673" cy="103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0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08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09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3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69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32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04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0305" y="702895"/>
            <a:ext cx="1827457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759" y="2601151"/>
            <a:ext cx="181036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9162" y="10517695"/>
            <a:ext cx="643685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759" y="10517695"/>
            <a:ext cx="46264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82933" y="10517695"/>
            <a:ext cx="46264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223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97540">
        <a:defRPr>
          <a:latin typeface="+mn-lt"/>
          <a:ea typeface="+mn-ea"/>
          <a:cs typeface="+mn-cs"/>
        </a:defRPr>
      </a:lvl2pPr>
      <a:lvl3pPr marL="1595079">
        <a:defRPr>
          <a:latin typeface="+mn-lt"/>
          <a:ea typeface="+mn-ea"/>
          <a:cs typeface="+mn-cs"/>
        </a:defRPr>
      </a:lvl3pPr>
      <a:lvl4pPr marL="2392619">
        <a:defRPr>
          <a:latin typeface="+mn-lt"/>
          <a:ea typeface="+mn-ea"/>
          <a:cs typeface="+mn-cs"/>
        </a:defRPr>
      </a:lvl4pPr>
      <a:lvl5pPr marL="3190159">
        <a:defRPr>
          <a:latin typeface="+mn-lt"/>
          <a:ea typeface="+mn-ea"/>
          <a:cs typeface="+mn-cs"/>
        </a:defRPr>
      </a:lvl5pPr>
      <a:lvl6pPr marL="3987698">
        <a:defRPr>
          <a:latin typeface="+mn-lt"/>
          <a:ea typeface="+mn-ea"/>
          <a:cs typeface="+mn-cs"/>
        </a:defRPr>
      </a:lvl6pPr>
      <a:lvl7pPr marL="4785238">
        <a:defRPr>
          <a:latin typeface="+mn-lt"/>
          <a:ea typeface="+mn-ea"/>
          <a:cs typeface="+mn-cs"/>
        </a:defRPr>
      </a:lvl7pPr>
      <a:lvl8pPr marL="5582778">
        <a:defRPr>
          <a:latin typeface="+mn-lt"/>
          <a:ea typeface="+mn-ea"/>
          <a:cs typeface="+mn-cs"/>
        </a:defRPr>
      </a:lvl8pPr>
      <a:lvl9pPr marL="638031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97540">
        <a:defRPr>
          <a:latin typeface="+mn-lt"/>
          <a:ea typeface="+mn-ea"/>
          <a:cs typeface="+mn-cs"/>
        </a:defRPr>
      </a:lvl2pPr>
      <a:lvl3pPr marL="1595079">
        <a:defRPr>
          <a:latin typeface="+mn-lt"/>
          <a:ea typeface="+mn-ea"/>
          <a:cs typeface="+mn-cs"/>
        </a:defRPr>
      </a:lvl3pPr>
      <a:lvl4pPr marL="2392619">
        <a:defRPr>
          <a:latin typeface="+mn-lt"/>
          <a:ea typeface="+mn-ea"/>
          <a:cs typeface="+mn-cs"/>
        </a:defRPr>
      </a:lvl4pPr>
      <a:lvl5pPr marL="3190159">
        <a:defRPr>
          <a:latin typeface="+mn-lt"/>
          <a:ea typeface="+mn-ea"/>
          <a:cs typeface="+mn-cs"/>
        </a:defRPr>
      </a:lvl5pPr>
      <a:lvl6pPr marL="3987698">
        <a:defRPr>
          <a:latin typeface="+mn-lt"/>
          <a:ea typeface="+mn-ea"/>
          <a:cs typeface="+mn-cs"/>
        </a:defRPr>
      </a:lvl6pPr>
      <a:lvl7pPr marL="4785238">
        <a:defRPr>
          <a:latin typeface="+mn-lt"/>
          <a:ea typeface="+mn-ea"/>
          <a:cs typeface="+mn-cs"/>
        </a:defRPr>
      </a:lvl7pPr>
      <a:lvl8pPr marL="5582778">
        <a:defRPr>
          <a:latin typeface="+mn-lt"/>
          <a:ea typeface="+mn-ea"/>
          <a:cs typeface="+mn-cs"/>
        </a:defRPr>
      </a:lvl8pPr>
      <a:lvl9pPr marL="638031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tmp"/><Relationship Id="rId4" Type="http://schemas.openxmlformats.org/officeDocument/2006/relationships/image" Target="../media/image35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hyperlink" Target="mailto:sarah.williams@871candwep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image" Target="../media/image2.tmp"/><Relationship Id="rId21" Type="http://schemas.openxmlformats.org/officeDocument/2006/relationships/image" Target="../media/image26.sv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emf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7" Type="http://schemas.openxmlformats.org/officeDocument/2006/relationships/image" Target="../media/image33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5">
            <a:extLst>
              <a:ext uri="{FF2B5EF4-FFF2-40B4-BE49-F238E27FC236}">
                <a16:creationId xmlns:a16="http://schemas.microsoft.com/office/drawing/2014/main" id="{7F0AB356-B475-4861-833A-938DF6D110C5}"/>
              </a:ext>
            </a:extLst>
          </p:cNvPr>
          <p:cNvSpPr txBox="1">
            <a:spLocks/>
          </p:cNvSpPr>
          <p:nvPr/>
        </p:nvSpPr>
        <p:spPr>
          <a:xfrm>
            <a:off x="530526" y="4053412"/>
            <a:ext cx="11951956" cy="22357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3250" b="1" i="0">
                <a:solidFill>
                  <a:schemeClr val="tx1"/>
                </a:solidFill>
                <a:latin typeface="Helvetica Neue Condensed"/>
                <a:ea typeface="+mj-ea"/>
                <a:cs typeface="Helvetica Neue Condensed"/>
              </a:defRPr>
            </a:lvl1pPr>
          </a:lstStyle>
          <a:p>
            <a:pPr marL="127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spc="65" dirty="0">
                <a:latin typeface="+mj-lt"/>
                <a:cs typeface="+mj-cs"/>
              </a:rPr>
              <a:t>Overview and Digital Skills</a:t>
            </a:r>
            <a:endParaRPr lang="en-US" sz="8800" spc="125" dirty="0">
              <a:latin typeface="+mj-lt"/>
              <a:cs typeface="+mj-cs"/>
            </a:endParaRPr>
          </a:p>
        </p:txBody>
      </p:sp>
      <p:sp>
        <p:nvSpPr>
          <p:cNvPr id="65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285107" cy="3514096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BB6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E57125B1-9919-41A2-B046-73732AEF12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4" r="-1" b="18374"/>
          <a:stretch/>
        </p:blipFill>
        <p:spPr>
          <a:xfrm>
            <a:off x="14285107" y="4046004"/>
            <a:ext cx="5288467" cy="1343391"/>
          </a:xfrm>
          <a:prstGeom prst="rect">
            <a:avLst/>
          </a:prstGeom>
        </p:spPr>
      </p:pic>
      <p:sp>
        <p:nvSpPr>
          <p:cNvPr id="66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7723139"/>
            <a:ext cx="10746053" cy="358621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93333E1D-51A5-4800-B32A-B6F986D5D7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600" y="7378329"/>
            <a:ext cx="6662974" cy="141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5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225A0-7AF2-463A-BB5E-28F9A1DF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320675"/>
            <a:ext cx="17339786" cy="1675762"/>
          </a:xfrm>
        </p:spPr>
        <p:txBody>
          <a:bodyPr>
            <a:normAutofit/>
          </a:bodyPr>
          <a:lstStyle/>
          <a:p>
            <a:r>
              <a:rPr lang="en-GB" sz="6600" b="1" dirty="0"/>
              <a:t>Digital Skills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790B534-0549-48B5-8529-247850209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450" y="320675"/>
            <a:ext cx="4849673" cy="1030555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2795FF-ADAF-49FA-B6C2-D9692D294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450" y="3063875"/>
            <a:ext cx="3988948" cy="56165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6C25FA-69C9-4605-B48C-24062AB5D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045075"/>
            <a:ext cx="12320708" cy="54487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16F5122-34F7-42A6-96FB-6D441744BD7B}"/>
              </a:ext>
            </a:extLst>
          </p:cNvPr>
          <p:cNvSpPr/>
          <p:nvPr/>
        </p:nvSpPr>
        <p:spPr>
          <a:xfrm>
            <a:off x="1593850" y="2301875"/>
            <a:ext cx="120921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4000" b="1" dirty="0"/>
              <a:t>Essential Digital Skills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4000" b="1" dirty="0"/>
              <a:t>						General Digital Skills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4000" b="1" dirty="0"/>
              <a:t>											Specialist Digital Skills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79430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790B534-0549-48B5-8529-247850209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450" y="320675"/>
            <a:ext cx="4849673" cy="1030555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2795FF-ADAF-49FA-B6C2-D9692D294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450" y="3063875"/>
            <a:ext cx="3988948" cy="56165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487A7B-9881-4B27-B995-48A5DEE77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94" y="2073275"/>
            <a:ext cx="11791708" cy="4290410"/>
          </a:xfrm>
          <a:prstGeom prst="rect">
            <a:avLst/>
          </a:prstGeom>
        </p:spPr>
      </p:pic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4FA39ED7-8895-4F3E-8494-296D8C6BEC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94" y="6460369"/>
            <a:ext cx="11791708" cy="4828321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82FF96A7-2886-4C12-A02E-BF61D42D8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320675"/>
            <a:ext cx="17339786" cy="1675762"/>
          </a:xfrm>
        </p:spPr>
        <p:txBody>
          <a:bodyPr>
            <a:normAutofit/>
          </a:bodyPr>
          <a:lstStyle/>
          <a:p>
            <a:r>
              <a:rPr lang="en-GB" sz="6600" b="1" dirty="0"/>
              <a:t>Digital Skills</a:t>
            </a:r>
          </a:p>
        </p:txBody>
      </p:sp>
    </p:spTree>
    <p:extLst>
      <p:ext uri="{BB962C8B-B14F-4D97-AF65-F5344CB8AC3E}">
        <p14:creationId xmlns:p14="http://schemas.microsoft.com/office/powerpoint/2010/main" val="1154030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225A0-7AF2-463A-BB5E-28F9A1DF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473713"/>
            <a:ext cx="17339786" cy="2185952"/>
          </a:xfrm>
        </p:spPr>
        <p:txBody>
          <a:bodyPr/>
          <a:lstStyle/>
          <a:p>
            <a:r>
              <a:rPr lang="en-GB" dirty="0"/>
              <a:t>Digital Skills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C9F1E6-34BE-40FF-A44B-A13170138DB5}"/>
              </a:ext>
            </a:extLst>
          </p:cNvPr>
          <p:cNvSpPr/>
          <p:nvPr/>
        </p:nvSpPr>
        <p:spPr>
          <a:xfrm>
            <a:off x="15538452" y="10456115"/>
            <a:ext cx="4190998" cy="759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3400" dirty="0"/>
              <a:t>(Burning Glass, 2019)</a:t>
            </a:r>
            <a:endParaRPr lang="en-GB" sz="5700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790B534-0549-48B5-8529-247850209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450" y="320675"/>
            <a:ext cx="4849673" cy="103055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E6E8DC-F07F-4E88-BEB7-1E8370379D1A}"/>
              </a:ext>
            </a:extLst>
          </p:cNvPr>
          <p:cNvSpPr/>
          <p:nvPr/>
        </p:nvSpPr>
        <p:spPr>
          <a:xfrm>
            <a:off x="603250" y="2178007"/>
            <a:ext cx="8229600" cy="2294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/>
              <a:t>Baseline digital skills: </a:t>
            </a:r>
            <a:r>
              <a:rPr lang="en-GB" sz="4000" dirty="0"/>
              <a:t>productivity software skills</a:t>
            </a:r>
            <a:endParaRPr lang="en-GB" sz="7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B6CAC28-2CAE-4374-A5A9-7FD15379EAED}"/>
              </a:ext>
            </a:extLst>
          </p:cNvPr>
          <p:cNvSpPr/>
          <p:nvPr/>
        </p:nvSpPr>
        <p:spPr>
          <a:xfrm>
            <a:off x="374650" y="4741754"/>
            <a:ext cx="8458200" cy="57143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/>
              <a:t>Advanced digital skills:</a:t>
            </a:r>
            <a:r>
              <a:rPr lang="en-GB" sz="3600" dirty="0"/>
              <a:t> this category includes seven clusters of digital skills: Programming skills, Computer and networking support, Data analysis, Digital design, Customer Relations Management (CRM), Digital marketing and Machining technology.</a:t>
            </a:r>
            <a:endParaRPr lang="en-GB" sz="4800" dirty="0"/>
          </a:p>
        </p:txBody>
      </p:sp>
      <p:pic>
        <p:nvPicPr>
          <p:cNvPr id="6" name="Picture 5" descr="A picture containing person, indoor, man&#10;&#10;Description automatically generated">
            <a:extLst>
              <a:ext uri="{FF2B5EF4-FFF2-40B4-BE49-F238E27FC236}">
                <a16:creationId xmlns:a16="http://schemas.microsoft.com/office/drawing/2014/main" id="{433FA0A4-3929-4090-958C-ECA4D0A1E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250" y="2323129"/>
            <a:ext cx="5149995" cy="709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4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225A0-7AF2-463A-BB5E-28F9A1DF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473713"/>
            <a:ext cx="17339786" cy="2185952"/>
          </a:xfrm>
        </p:spPr>
        <p:txBody>
          <a:bodyPr/>
          <a:lstStyle/>
          <a:p>
            <a:r>
              <a:rPr lang="en-GB" dirty="0"/>
              <a:t>Essential Digital Skills Framework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790B534-0549-48B5-8529-247850209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450" y="320675"/>
            <a:ext cx="4849673" cy="1030555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65FA2DE-AA33-453B-B007-FD955BEA2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44" y="2492479"/>
            <a:ext cx="8763000" cy="881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41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225A0-7AF2-463A-BB5E-28F9A1DF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Skills Map Examples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790B534-0549-48B5-8529-247850209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450" y="320675"/>
            <a:ext cx="4849673" cy="1030555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63BF44-7E72-452C-B4A3-0CC9F8FB9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50" y="2238564"/>
            <a:ext cx="14554200" cy="872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38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225A0-7AF2-463A-BB5E-28F9A1DF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Skills Map Examples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790B534-0549-48B5-8529-247850209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450" y="320675"/>
            <a:ext cx="4849673" cy="1030555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B0367B-8B53-4277-9DE8-6AA1BD85F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2606675"/>
            <a:ext cx="13792200" cy="860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8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5">
            <a:extLst>
              <a:ext uri="{FF2B5EF4-FFF2-40B4-BE49-F238E27FC236}">
                <a16:creationId xmlns:a16="http://schemas.microsoft.com/office/drawing/2014/main" id="{7F0AB356-B475-4861-833A-938DF6D110C5}"/>
              </a:ext>
            </a:extLst>
          </p:cNvPr>
          <p:cNvSpPr txBox="1">
            <a:spLocks/>
          </p:cNvSpPr>
          <p:nvPr/>
        </p:nvSpPr>
        <p:spPr>
          <a:xfrm>
            <a:off x="2513012" y="7869345"/>
            <a:ext cx="15997238" cy="2910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>
              <a:defRPr sz="3250" b="1" i="0">
                <a:solidFill>
                  <a:schemeClr val="tx1"/>
                </a:solidFill>
                <a:latin typeface="Helvetica Neue Condensed"/>
                <a:ea typeface="+mj-ea"/>
                <a:cs typeface="Helvetica Neue Condensed"/>
              </a:defRPr>
            </a:lvl1pPr>
          </a:lstStyle>
          <a:p>
            <a:pPr marL="1270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spc="65" dirty="0">
                <a:latin typeface="+mj-lt"/>
                <a:cs typeface="+mj-cs"/>
              </a:rPr>
              <a:t>Cheshire and Warrington Digital Skills Partnership Coordinator</a:t>
            </a:r>
          </a:p>
          <a:p>
            <a:pPr marL="1270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spc="65" dirty="0">
                <a:latin typeface="+mj-lt"/>
                <a:cs typeface="+mj-cs"/>
              </a:rPr>
              <a:t>Sarah Williams</a:t>
            </a:r>
          </a:p>
          <a:p>
            <a:pPr marL="1270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spc="65" dirty="0">
              <a:latin typeface="+mj-lt"/>
              <a:cs typeface="+mj-cs"/>
            </a:endParaRPr>
          </a:p>
          <a:p>
            <a:pPr marL="127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spc="65" dirty="0">
                <a:latin typeface="+mj-lt"/>
                <a:cs typeface="+mj-cs"/>
                <a:hlinkClick r:id="rId2"/>
              </a:rPr>
              <a:t>sarah.williams@871candwep.co.uk</a:t>
            </a:r>
            <a:r>
              <a:rPr lang="en-US" sz="4800" spc="65" dirty="0">
                <a:latin typeface="+mj-lt"/>
                <a:cs typeface="+mj-cs"/>
              </a:rPr>
              <a:t>					</a:t>
            </a:r>
            <a:r>
              <a:rPr lang="en-GB" sz="3900" dirty="0"/>
              <a:t>07506 478 681</a:t>
            </a:r>
            <a:r>
              <a:rPr lang="en-US" sz="4800" spc="65" dirty="0">
                <a:latin typeface="+mj-lt"/>
                <a:cs typeface="+mj-cs"/>
              </a:rPr>
              <a:t>	</a:t>
            </a:r>
            <a:endParaRPr lang="en-US" sz="4800" spc="125" dirty="0">
              <a:latin typeface="+mj-lt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E885FA-583E-488C-A3B2-2647B84A8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04100" cy="7539566"/>
          </a:xfrm>
          <a:prstGeom prst="rect">
            <a:avLst/>
          </a:prstGeom>
          <a:solidFill>
            <a:srgbClr val="BB6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87B1CEC7-C2CE-4440-A0F7-0BE6B3AAD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245" y="529093"/>
            <a:ext cx="9256542" cy="64813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E57125B1-9919-41A2-B046-73732AEF1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9" y="2220428"/>
            <a:ext cx="8202472" cy="3098710"/>
          </a:xfrm>
          <a:prstGeom prst="rect">
            <a:avLst/>
          </a:prstGeom>
        </p:spPr>
      </p:pic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7B0DBF0B-D7C2-4F15-94AE-315255824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3820" y="529093"/>
            <a:ext cx="9256541" cy="64813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A74ADFD-51F7-47BE-AD1C-31786D12DC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853" y="2898270"/>
            <a:ext cx="8202473" cy="17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6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225A0-7AF2-463A-BB5E-28F9A1DF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824639"/>
            <a:ext cx="17339786" cy="2185952"/>
          </a:xfrm>
        </p:spPr>
        <p:txBody>
          <a:bodyPr/>
          <a:lstStyle/>
          <a:p>
            <a:r>
              <a:rPr lang="en-GB" dirty="0"/>
              <a:t>DCMS and Local Digital Skills Partnerships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4D22022-3726-4E23-AF26-FEA0976C3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57" y="3216275"/>
            <a:ext cx="10239996" cy="57912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7D37FB-1451-4A7E-9330-0C0857D56BF9}"/>
              </a:ext>
            </a:extLst>
          </p:cNvPr>
          <p:cNvSpPr/>
          <p:nvPr/>
        </p:nvSpPr>
        <p:spPr>
          <a:xfrm>
            <a:off x="12440188" y="5349875"/>
            <a:ext cx="69844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B0C0C"/>
                </a:solidFill>
                <a:latin typeface="nta"/>
              </a:rPr>
              <a:t>The aim of the DSP is ambitious: to </a:t>
            </a:r>
            <a:r>
              <a:rPr lang="en-GB" sz="3600" b="1" dirty="0">
                <a:solidFill>
                  <a:srgbClr val="0B0C0C"/>
                </a:solidFill>
                <a:latin typeface="nta"/>
              </a:rPr>
              <a:t>improve digital capability </a:t>
            </a:r>
            <a:r>
              <a:rPr lang="en-GB" sz="3600" dirty="0">
                <a:solidFill>
                  <a:srgbClr val="0B0C0C"/>
                </a:solidFill>
                <a:latin typeface="nta"/>
              </a:rPr>
              <a:t>across the whole skills spectrum - from the </a:t>
            </a:r>
            <a:r>
              <a:rPr lang="en-GB" sz="3600" b="1" dirty="0">
                <a:solidFill>
                  <a:srgbClr val="0B0C0C"/>
                </a:solidFill>
                <a:latin typeface="nta"/>
              </a:rPr>
              <a:t>essential skills </a:t>
            </a:r>
            <a:r>
              <a:rPr lang="en-GB" sz="3600" dirty="0">
                <a:solidFill>
                  <a:srgbClr val="0B0C0C"/>
                </a:solidFill>
                <a:latin typeface="nta"/>
              </a:rPr>
              <a:t>that help </a:t>
            </a:r>
            <a:r>
              <a:rPr lang="en-GB" sz="3600" b="1" dirty="0">
                <a:solidFill>
                  <a:srgbClr val="0B0C0C"/>
                </a:solidFill>
                <a:latin typeface="nta"/>
              </a:rPr>
              <a:t>reduce digital exclusion</a:t>
            </a:r>
            <a:r>
              <a:rPr lang="en-GB" sz="3600" dirty="0">
                <a:solidFill>
                  <a:srgbClr val="0B0C0C"/>
                </a:solidFill>
                <a:latin typeface="nta"/>
              </a:rPr>
              <a:t>, to the </a:t>
            </a:r>
            <a:r>
              <a:rPr lang="en-GB" sz="3600" b="1" dirty="0">
                <a:solidFill>
                  <a:srgbClr val="0B0C0C"/>
                </a:solidFill>
                <a:latin typeface="nta"/>
              </a:rPr>
              <a:t>skills workers need </a:t>
            </a:r>
            <a:r>
              <a:rPr lang="en-GB" sz="3600" dirty="0">
                <a:solidFill>
                  <a:srgbClr val="0B0C0C"/>
                </a:solidFill>
                <a:latin typeface="nta"/>
              </a:rPr>
              <a:t>in an increasingly </a:t>
            </a:r>
            <a:r>
              <a:rPr lang="en-GB" sz="3600" b="1" dirty="0">
                <a:solidFill>
                  <a:srgbClr val="0B0C0C"/>
                </a:solidFill>
                <a:latin typeface="nta"/>
              </a:rPr>
              <a:t>digital economy</a:t>
            </a:r>
            <a:r>
              <a:rPr lang="en-GB" sz="3600" dirty="0">
                <a:solidFill>
                  <a:srgbClr val="0B0C0C"/>
                </a:solidFill>
                <a:latin typeface="nta"/>
              </a:rPr>
              <a:t>, and through to the </a:t>
            </a:r>
            <a:r>
              <a:rPr lang="en-GB" sz="3600" b="1" dirty="0">
                <a:solidFill>
                  <a:srgbClr val="0B0C0C"/>
                </a:solidFill>
                <a:latin typeface="nta"/>
              </a:rPr>
              <a:t>advanced skills </a:t>
            </a:r>
            <a:r>
              <a:rPr lang="en-GB" sz="3600" dirty="0">
                <a:solidFill>
                  <a:srgbClr val="0B0C0C"/>
                </a:solidFill>
                <a:latin typeface="nta"/>
              </a:rPr>
              <a:t>required for </a:t>
            </a:r>
            <a:r>
              <a:rPr lang="en-GB" sz="3600" b="1" dirty="0">
                <a:solidFill>
                  <a:srgbClr val="0B0C0C"/>
                </a:solidFill>
                <a:latin typeface="nta"/>
              </a:rPr>
              <a:t>specialist roles</a:t>
            </a:r>
            <a:r>
              <a:rPr lang="en-GB" sz="3600" dirty="0">
                <a:solidFill>
                  <a:srgbClr val="0B0C0C"/>
                </a:solidFill>
                <a:latin typeface="nta"/>
              </a:rPr>
              <a:t>.</a:t>
            </a:r>
            <a:endParaRPr lang="en-GB" sz="3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F736DE-F40E-4884-895F-E8C8CDFA2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250" y="2759075"/>
            <a:ext cx="3604040" cy="249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225A0-7AF2-463A-BB5E-28F9A1DF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Skills Partnership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E17602-D679-4FAC-932A-C01DF3CE9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69515"/>
            <a:ext cx="10498693" cy="7175679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GB" sz="4000" b="1" dirty="0"/>
              <a:t>What is the Digital Skills Partnership?</a:t>
            </a:r>
          </a:p>
          <a:p>
            <a:pPr marL="0" indent="0" fontAlgn="base">
              <a:buNone/>
            </a:pPr>
            <a:r>
              <a:rPr lang="en-GB" sz="3200" dirty="0"/>
              <a:t>The Digital Skills Partnership is a group of employers and other organisation who recognise the growing importance of digital skills to all the businesses and residents of Cheshire and Warrington.</a:t>
            </a:r>
          </a:p>
          <a:p>
            <a:pPr marL="0" indent="0" fontAlgn="base">
              <a:buNone/>
            </a:pPr>
            <a:endParaRPr lang="en-GB" sz="2400" dirty="0"/>
          </a:p>
          <a:p>
            <a:pPr marL="0" indent="0" fontAlgn="base">
              <a:buNone/>
            </a:pPr>
            <a:r>
              <a:rPr lang="en-GB" sz="4000" b="1" dirty="0"/>
              <a:t>What is it for?</a:t>
            </a:r>
          </a:p>
          <a:p>
            <a:pPr marL="0" indent="0" fontAlgn="base">
              <a:buNone/>
            </a:pPr>
            <a:r>
              <a:rPr lang="en-GB" sz="3200" dirty="0"/>
              <a:t>The Digital Skills Partnership will ensure that we focus on digital skills as we deliver the two priorities of our skills and education action plan:</a:t>
            </a:r>
          </a:p>
          <a:p>
            <a:pPr fontAlgn="base"/>
            <a:r>
              <a:rPr lang="en-GB" sz="3200" dirty="0"/>
              <a:t>Businesses being at the heart </a:t>
            </a:r>
            <a:r>
              <a:rPr lang="en-GB" sz="3200" b="1" dirty="0"/>
              <a:t>of inspiring and informing young people </a:t>
            </a:r>
            <a:r>
              <a:rPr lang="en-GB" sz="3200" dirty="0"/>
              <a:t>about </a:t>
            </a:r>
            <a:r>
              <a:rPr lang="en-GB" sz="3200" b="1" dirty="0"/>
              <a:t>new technologies </a:t>
            </a:r>
            <a:r>
              <a:rPr lang="en-GB" sz="3200" dirty="0"/>
              <a:t>and </a:t>
            </a:r>
            <a:r>
              <a:rPr lang="en-GB" sz="3200" b="1" dirty="0"/>
              <a:t>career opportunities </a:t>
            </a:r>
            <a:r>
              <a:rPr lang="en-GB" sz="3200" dirty="0"/>
              <a:t>so they make informed decisions about the training and education that they choose; and</a:t>
            </a:r>
          </a:p>
          <a:p>
            <a:pPr fontAlgn="base"/>
            <a:r>
              <a:rPr lang="en-GB" sz="3200" dirty="0"/>
              <a:t>Businesses working together with training providers </a:t>
            </a:r>
            <a:r>
              <a:rPr lang="en-GB" sz="3200" b="1" dirty="0"/>
              <a:t>to improve the quality of training </a:t>
            </a:r>
            <a:r>
              <a:rPr lang="en-GB" sz="3200" dirty="0"/>
              <a:t>available to </a:t>
            </a:r>
            <a:r>
              <a:rPr lang="en-GB" sz="3200" b="1" dirty="0"/>
              <a:t>employees</a:t>
            </a:r>
            <a:r>
              <a:rPr lang="en-GB" sz="3200" dirty="0"/>
              <a:t> and </a:t>
            </a:r>
            <a:r>
              <a:rPr lang="en-GB" sz="3200" b="1" dirty="0"/>
              <a:t>individual learners </a:t>
            </a:r>
            <a:r>
              <a:rPr lang="en-GB" sz="3200" dirty="0"/>
              <a:t>who want to acquire the digital skills they need for work or to function in an increasingly digital age.</a:t>
            </a:r>
          </a:p>
          <a:p>
            <a:pPr marL="0" indent="0" fontAlgn="base">
              <a:buNone/>
            </a:pPr>
            <a:endParaRPr lang="en-GB" sz="24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11" name="Content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B68C23DA-EFB1-4A8C-BD28-09A957D5D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417" y="3701413"/>
            <a:ext cx="5895633" cy="332486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790B534-0549-48B5-8529-2478502093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450" y="320675"/>
            <a:ext cx="4849673" cy="103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5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225A0-7AF2-463A-BB5E-28F9A1DF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602119"/>
            <a:ext cx="17890092" cy="2185952"/>
          </a:xfrm>
        </p:spPr>
        <p:txBody>
          <a:bodyPr/>
          <a:lstStyle/>
          <a:p>
            <a:r>
              <a:rPr lang="en-GB" dirty="0"/>
              <a:t>Digital Skills Partnership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C9F1E6-34BE-40FF-A44B-A13170138DB5}"/>
              </a:ext>
            </a:extLst>
          </p:cNvPr>
          <p:cNvSpPr/>
          <p:nvPr/>
        </p:nvSpPr>
        <p:spPr>
          <a:xfrm>
            <a:off x="831851" y="2788071"/>
            <a:ext cx="11353800" cy="797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1507846" rtl="0" eaLnBrk="1" fontAlgn="base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61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does it help me?</a:t>
            </a:r>
          </a:p>
          <a:p>
            <a:pPr marL="0" marR="0" lvl="0" indent="0" algn="l" defTabSz="1507846" rtl="0" eaLnBrk="1" fontAlgn="base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507846" rtl="0" eaLnBrk="1" fontAlgn="base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Digital Skills Partnership will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together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businesses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providers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 workforces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enable them to take full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advantage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new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technologies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1507846" rtl="0" eaLnBrk="1" fontAlgn="base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507846" rtl="0" eaLnBrk="1" fontAlgn="base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will also help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residents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employees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across Cheshire and Warrington to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acquire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skills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need to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an increasingly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economy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move into work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to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progress in work.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790B534-0549-48B5-8529-247850209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450" y="320675"/>
            <a:ext cx="4849673" cy="1030555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0237BFF-A416-433E-AA1B-15724F358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550" y="6264275"/>
            <a:ext cx="4849673" cy="3893320"/>
          </a:xfrm>
          <a:prstGeom prst="rect">
            <a:avLst/>
          </a:prstGeom>
        </p:spPr>
      </p:pic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94D1FCA9-822E-40A5-9DFF-5971B46AF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651" y="2960262"/>
            <a:ext cx="697147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4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225A0-7AF2-463A-BB5E-28F9A1DF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77" y="258254"/>
            <a:ext cx="17339786" cy="1672146"/>
          </a:xfrm>
        </p:spPr>
        <p:txBody>
          <a:bodyPr/>
          <a:lstStyle/>
          <a:p>
            <a:r>
              <a:rPr lang="en-GB" dirty="0"/>
              <a:t>DSP Board and Stakeholders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790B534-0549-48B5-8529-247850209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450" y="320675"/>
            <a:ext cx="4849673" cy="1030555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90F321-6381-4672-B642-912C8C677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37" y="1768475"/>
            <a:ext cx="15211258" cy="89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28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Picture 315" descr="Screen Clipping">
            <a:extLst>
              <a:ext uri="{FF2B5EF4-FFF2-40B4-BE49-F238E27FC236}">
                <a16:creationId xmlns:a16="http://schemas.microsoft.com/office/drawing/2014/main" id="{0969F59D-4CCA-40E1-A8D3-DB4C5CC81A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4" r="-1" b="18374"/>
          <a:stretch/>
        </p:blipFill>
        <p:spPr>
          <a:xfrm>
            <a:off x="548100" y="244475"/>
            <a:ext cx="4376180" cy="11116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830767" y="3160907"/>
            <a:ext cx="3518532" cy="3808"/>
          </a:xfrm>
          <a:custGeom>
            <a:avLst/>
            <a:gdLst/>
            <a:ahLst/>
            <a:cxnLst/>
            <a:rect l="l" t="t" r="r" b="b"/>
            <a:pathLst>
              <a:path w="3520440" h="3810">
                <a:moveTo>
                  <a:pt x="0" y="3354"/>
                </a:moveTo>
                <a:lnTo>
                  <a:pt x="3520391" y="3354"/>
                </a:lnTo>
                <a:lnTo>
                  <a:pt x="3520391" y="0"/>
                </a:lnTo>
                <a:lnTo>
                  <a:pt x="0" y="0"/>
                </a:lnTo>
                <a:lnTo>
                  <a:pt x="0" y="3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8943" y="1542087"/>
            <a:ext cx="2916879" cy="816800"/>
          </a:xfrm>
          <a:custGeom>
            <a:avLst/>
            <a:gdLst/>
            <a:ahLst/>
            <a:cxnLst/>
            <a:rect l="l" t="t" r="r" b="b"/>
            <a:pathLst>
              <a:path w="2918460" h="817244">
                <a:moveTo>
                  <a:pt x="0" y="816980"/>
                </a:moveTo>
                <a:lnTo>
                  <a:pt x="2917871" y="816980"/>
                </a:lnTo>
                <a:lnTo>
                  <a:pt x="2917871" y="0"/>
                </a:lnTo>
                <a:lnTo>
                  <a:pt x="0" y="0"/>
                </a:lnTo>
                <a:lnTo>
                  <a:pt x="0" y="816980"/>
                </a:lnTo>
                <a:close/>
              </a:path>
            </a:pathLst>
          </a:custGeom>
          <a:solidFill>
            <a:srgbClr val="F15722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8945" y="2358625"/>
            <a:ext cx="2916289" cy="811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30767" y="2324089"/>
            <a:ext cx="3985913" cy="836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55915" y="2363710"/>
            <a:ext cx="2916289" cy="8098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031594" y="2357067"/>
            <a:ext cx="2401414" cy="8165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561090" y="2330894"/>
            <a:ext cx="2401414" cy="8486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118036" y="2357067"/>
            <a:ext cx="3227120" cy="8165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30768" y="1539875"/>
            <a:ext cx="3986274" cy="821245"/>
          </a:xfrm>
          <a:custGeom>
            <a:avLst/>
            <a:gdLst/>
            <a:ahLst/>
            <a:cxnLst/>
            <a:rect l="l" t="t" r="r" b="b"/>
            <a:pathLst>
              <a:path w="3988434" h="821689">
                <a:moveTo>
                  <a:pt x="0" y="821390"/>
                </a:moveTo>
                <a:lnTo>
                  <a:pt x="3988075" y="821390"/>
                </a:lnTo>
                <a:lnTo>
                  <a:pt x="3988075" y="0"/>
                </a:lnTo>
                <a:lnTo>
                  <a:pt x="0" y="0"/>
                </a:lnTo>
                <a:lnTo>
                  <a:pt x="0" y="821390"/>
                </a:lnTo>
                <a:close/>
              </a:path>
            </a:pathLst>
          </a:custGeom>
          <a:solidFill>
            <a:srgbClr val="1C353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031593" y="1546092"/>
            <a:ext cx="2401538" cy="818705"/>
          </a:xfrm>
          <a:custGeom>
            <a:avLst/>
            <a:gdLst/>
            <a:ahLst/>
            <a:cxnLst/>
            <a:rect l="l" t="t" r="r" b="b"/>
            <a:pathLst>
              <a:path w="2402840" h="819150">
                <a:moveTo>
                  <a:pt x="0" y="818613"/>
                </a:moveTo>
                <a:lnTo>
                  <a:pt x="2402678" y="818613"/>
                </a:lnTo>
                <a:lnTo>
                  <a:pt x="2402678" y="0"/>
                </a:lnTo>
                <a:lnTo>
                  <a:pt x="0" y="0"/>
                </a:lnTo>
                <a:lnTo>
                  <a:pt x="0" y="818613"/>
                </a:lnTo>
                <a:close/>
              </a:path>
            </a:pathLst>
          </a:custGeom>
          <a:solidFill>
            <a:srgbClr val="75787B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561089" y="1546092"/>
            <a:ext cx="2401538" cy="821245"/>
          </a:xfrm>
          <a:custGeom>
            <a:avLst/>
            <a:gdLst/>
            <a:ahLst/>
            <a:cxnLst/>
            <a:rect l="l" t="t" r="r" b="b"/>
            <a:pathLst>
              <a:path w="2402840" h="821689">
                <a:moveTo>
                  <a:pt x="0" y="821390"/>
                </a:moveTo>
                <a:lnTo>
                  <a:pt x="2402716" y="821390"/>
                </a:lnTo>
                <a:lnTo>
                  <a:pt x="2402716" y="0"/>
                </a:lnTo>
                <a:lnTo>
                  <a:pt x="0" y="0"/>
                </a:lnTo>
                <a:lnTo>
                  <a:pt x="0" y="821390"/>
                </a:lnTo>
                <a:close/>
              </a:path>
            </a:pathLst>
          </a:custGeom>
          <a:solidFill>
            <a:srgbClr val="D50F71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118037" y="1546092"/>
            <a:ext cx="3227224" cy="821245"/>
          </a:xfrm>
          <a:custGeom>
            <a:avLst/>
            <a:gdLst/>
            <a:ahLst/>
            <a:cxnLst/>
            <a:rect l="l" t="t" r="r" b="b"/>
            <a:pathLst>
              <a:path w="3228975" h="821689">
                <a:moveTo>
                  <a:pt x="0" y="821390"/>
                </a:moveTo>
                <a:lnTo>
                  <a:pt x="3228869" y="821390"/>
                </a:lnTo>
                <a:lnTo>
                  <a:pt x="3228869" y="0"/>
                </a:lnTo>
                <a:lnTo>
                  <a:pt x="0" y="0"/>
                </a:lnTo>
                <a:lnTo>
                  <a:pt x="0" y="821390"/>
                </a:lnTo>
                <a:close/>
              </a:path>
            </a:pathLst>
          </a:custGeom>
          <a:solidFill>
            <a:srgbClr val="040707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8225" y="2000675"/>
            <a:ext cx="2070187" cy="400101"/>
          </a:xfrm>
          <a:prstGeom prst="rect">
            <a:avLst/>
          </a:prstGeom>
        </p:spPr>
        <p:txBody>
          <a:bodyPr vert="horz" wrap="square" lIns="0" tIns="15232" rIns="0" bIns="0" rtlCol="0">
            <a:spAutoFit/>
          </a:bodyPr>
          <a:lstStyle/>
          <a:p>
            <a:pPr marL="12694" marR="0" lvl="0" indent="0" algn="l" defTabSz="1595079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CURRENT</a:t>
            </a:r>
            <a:endParaRPr kumimoji="0" sz="2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8226" y="2339646"/>
            <a:ext cx="2309957" cy="400101"/>
          </a:xfrm>
          <a:prstGeom prst="rect">
            <a:avLst/>
          </a:prstGeom>
        </p:spPr>
        <p:txBody>
          <a:bodyPr vert="horz" wrap="square" lIns="0" tIns="15232" rIns="0" bIns="0" rtlCol="0">
            <a:spAutoFit/>
          </a:bodyPr>
          <a:lstStyle/>
          <a:p>
            <a:pPr marL="12694" marR="0" lvl="0" indent="0" algn="l" defTabSz="1595079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SITUATION</a:t>
            </a:r>
            <a:endParaRPr kumimoji="0" sz="2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33761" y="2000675"/>
            <a:ext cx="2955276" cy="400101"/>
          </a:xfrm>
          <a:prstGeom prst="rect">
            <a:avLst/>
          </a:prstGeom>
        </p:spPr>
        <p:txBody>
          <a:bodyPr vert="horz" wrap="square" lIns="0" tIns="15232" rIns="0" bIns="0" rtlCol="0">
            <a:spAutoFit/>
          </a:bodyPr>
          <a:lstStyle/>
          <a:p>
            <a:pPr marL="12694" marR="0" lvl="0" indent="0" algn="l" defTabSz="1595079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OBJECTIVES</a:t>
            </a:r>
            <a:endParaRPr kumimoji="0" sz="2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55915" y="1542085"/>
            <a:ext cx="2916879" cy="821245"/>
          </a:xfrm>
          <a:custGeom>
            <a:avLst/>
            <a:gdLst/>
            <a:ahLst/>
            <a:cxnLst/>
            <a:rect l="l" t="t" r="r" b="b"/>
            <a:pathLst>
              <a:path w="2918459" h="821689">
                <a:moveTo>
                  <a:pt x="0" y="821390"/>
                </a:moveTo>
                <a:lnTo>
                  <a:pt x="2917871" y="821390"/>
                </a:lnTo>
                <a:lnTo>
                  <a:pt x="2917871" y="0"/>
                </a:lnTo>
                <a:lnTo>
                  <a:pt x="0" y="0"/>
                </a:lnTo>
                <a:lnTo>
                  <a:pt x="0" y="821390"/>
                </a:lnTo>
                <a:close/>
              </a:path>
            </a:pathLst>
          </a:custGeom>
          <a:solidFill>
            <a:srgbClr val="883C8E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032818" y="168275"/>
            <a:ext cx="1242847" cy="12871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118037" y="3170200"/>
            <a:ext cx="3227224" cy="635"/>
          </a:xfrm>
          <a:custGeom>
            <a:avLst/>
            <a:gdLst/>
            <a:ahLst/>
            <a:cxnLst/>
            <a:rect l="l" t="t" r="r" b="b"/>
            <a:pathLst>
              <a:path w="3228975" h="635">
                <a:moveTo>
                  <a:pt x="0" y="414"/>
                </a:moveTo>
                <a:lnTo>
                  <a:pt x="3228869" y="414"/>
                </a:lnTo>
                <a:lnTo>
                  <a:pt x="3228869" y="0"/>
                </a:lnTo>
                <a:lnTo>
                  <a:pt x="0" y="0"/>
                </a:lnTo>
                <a:lnTo>
                  <a:pt x="0" y="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118037" y="5074205"/>
            <a:ext cx="3227224" cy="4443"/>
          </a:xfrm>
          <a:custGeom>
            <a:avLst/>
            <a:gdLst/>
            <a:ahLst/>
            <a:cxnLst/>
            <a:rect l="l" t="t" r="r" b="b"/>
            <a:pathLst>
              <a:path w="3228975" h="4445">
                <a:moveTo>
                  <a:pt x="0" y="3882"/>
                </a:moveTo>
                <a:lnTo>
                  <a:pt x="3228869" y="3882"/>
                </a:lnTo>
                <a:lnTo>
                  <a:pt x="3228869" y="0"/>
                </a:lnTo>
                <a:lnTo>
                  <a:pt x="0" y="0"/>
                </a:lnTo>
                <a:lnTo>
                  <a:pt x="0" y="38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118037" y="6545493"/>
            <a:ext cx="3227224" cy="9519"/>
          </a:xfrm>
          <a:custGeom>
            <a:avLst/>
            <a:gdLst/>
            <a:ahLst/>
            <a:cxnLst/>
            <a:rect l="l" t="t" r="r" b="b"/>
            <a:pathLst>
              <a:path w="3228975" h="9525">
                <a:moveTo>
                  <a:pt x="0" y="8908"/>
                </a:moveTo>
                <a:lnTo>
                  <a:pt x="3228869" y="8908"/>
                </a:lnTo>
                <a:lnTo>
                  <a:pt x="3228869" y="0"/>
                </a:lnTo>
                <a:lnTo>
                  <a:pt x="0" y="0"/>
                </a:lnTo>
                <a:lnTo>
                  <a:pt x="0" y="8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6118037" y="3170615"/>
            <a:ext cx="3227224" cy="1900821"/>
          </a:xfrm>
          <a:custGeom>
            <a:avLst/>
            <a:gdLst/>
            <a:ahLst/>
            <a:cxnLst/>
            <a:rect l="l" t="t" r="r" b="b"/>
            <a:pathLst>
              <a:path w="3228975" h="1468754">
                <a:moveTo>
                  <a:pt x="0" y="1468202"/>
                </a:moveTo>
                <a:lnTo>
                  <a:pt x="3228869" y="1468202"/>
                </a:lnTo>
                <a:lnTo>
                  <a:pt x="3228869" y="0"/>
                </a:lnTo>
                <a:lnTo>
                  <a:pt x="0" y="0"/>
                </a:lnTo>
                <a:lnTo>
                  <a:pt x="0" y="1468202"/>
                </a:lnTo>
                <a:close/>
              </a:path>
            </a:pathLst>
          </a:custGeom>
          <a:solidFill>
            <a:srgbClr val="CB3404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921768" y="3627322"/>
            <a:ext cx="1253309" cy="1119790"/>
          </a:xfrm>
          <a:prstGeom prst="rect">
            <a:avLst/>
          </a:prstGeom>
        </p:spPr>
        <p:txBody>
          <a:bodyPr vert="horz" wrap="square" lIns="0" tIns="6981" rIns="0" bIns="0" rtlCol="0">
            <a:spAutoFit/>
          </a:bodyPr>
          <a:lstStyle/>
          <a:p>
            <a:pPr marL="0" marR="5078" lvl="0" indent="0" algn="l" defTabSz="1595079" rtl="0" eaLnBrk="1" fontAlgn="auto" latinLnBrk="0" hangingPunct="1">
              <a:lnSpc>
                <a:spcPct val="103600"/>
              </a:lnSpc>
              <a:spcBef>
                <a:spcPts val="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5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UPSKILLED,  PRODUCTIVE  WORKFORCE</a:t>
            </a:r>
            <a:endParaRPr kumimoji="0" lang="en-GB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5078" lvl="0" indent="0" algn="l" defTabSz="1595079" rtl="0" eaLnBrk="1" fontAlgn="auto" latinLnBrk="0" hangingPunct="1">
              <a:lnSpc>
                <a:spcPct val="103600"/>
              </a:lnSpc>
              <a:spcBef>
                <a:spcPts val="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6118037" y="5063572"/>
            <a:ext cx="3227224" cy="1467959"/>
          </a:xfrm>
          <a:custGeom>
            <a:avLst/>
            <a:gdLst/>
            <a:ahLst/>
            <a:cxnLst/>
            <a:rect l="l" t="t" r="r" b="b"/>
            <a:pathLst>
              <a:path w="3228975" h="1468754">
                <a:moveTo>
                  <a:pt x="0" y="1468202"/>
                </a:moveTo>
                <a:lnTo>
                  <a:pt x="3228869" y="1468202"/>
                </a:lnTo>
                <a:lnTo>
                  <a:pt x="3228869" y="0"/>
                </a:lnTo>
                <a:lnTo>
                  <a:pt x="0" y="0"/>
                </a:lnTo>
                <a:lnTo>
                  <a:pt x="0" y="1468202"/>
                </a:lnTo>
                <a:close/>
              </a:path>
            </a:pathLst>
          </a:custGeom>
          <a:solidFill>
            <a:srgbClr val="040707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921768" y="5534792"/>
            <a:ext cx="1738647" cy="546812"/>
          </a:xfrm>
          <a:prstGeom prst="rect">
            <a:avLst/>
          </a:prstGeom>
        </p:spPr>
        <p:txBody>
          <a:bodyPr vert="horz" wrap="square" lIns="0" tIns="6981" rIns="0" bIns="0" rtlCol="0">
            <a:spAutoFit/>
          </a:bodyPr>
          <a:lstStyle/>
          <a:p>
            <a:pPr marL="0" marR="5078" lvl="0" indent="0" algn="l" defTabSz="1595079" rtl="0" eaLnBrk="1" fontAlgn="auto" latinLnBrk="0" hangingPunct="1">
              <a:lnSpc>
                <a:spcPct val="103600"/>
              </a:lnSpc>
              <a:spcBef>
                <a:spcPts val="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IMPROVED  PRODUCTIVITY</a:t>
            </a:r>
            <a:endParaRPr kumimoji="0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6118037" y="6498354"/>
            <a:ext cx="3227224" cy="1467959"/>
          </a:xfrm>
          <a:custGeom>
            <a:avLst/>
            <a:gdLst/>
            <a:ahLst/>
            <a:cxnLst/>
            <a:rect l="l" t="t" r="r" b="b"/>
            <a:pathLst>
              <a:path w="3228975" h="1468754">
                <a:moveTo>
                  <a:pt x="0" y="1468202"/>
                </a:moveTo>
                <a:lnTo>
                  <a:pt x="3228869" y="1468202"/>
                </a:lnTo>
                <a:lnTo>
                  <a:pt x="3228869" y="0"/>
                </a:lnTo>
                <a:lnTo>
                  <a:pt x="0" y="0"/>
                </a:lnTo>
                <a:lnTo>
                  <a:pt x="0" y="1468202"/>
                </a:lnTo>
                <a:close/>
              </a:path>
            </a:pathLst>
          </a:custGeom>
          <a:solidFill>
            <a:srgbClr val="CB3404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6118037" y="7946154"/>
            <a:ext cx="3227224" cy="1467959"/>
          </a:xfrm>
          <a:custGeom>
            <a:avLst/>
            <a:gdLst/>
            <a:ahLst/>
            <a:cxnLst/>
            <a:rect l="l" t="t" r="r" b="b"/>
            <a:pathLst>
              <a:path w="3228975" h="1468754">
                <a:moveTo>
                  <a:pt x="0" y="1468202"/>
                </a:moveTo>
                <a:lnTo>
                  <a:pt x="3228869" y="1468202"/>
                </a:lnTo>
                <a:lnTo>
                  <a:pt x="3228869" y="0"/>
                </a:lnTo>
                <a:lnTo>
                  <a:pt x="0" y="0"/>
                </a:lnTo>
                <a:lnTo>
                  <a:pt x="0" y="1468202"/>
                </a:lnTo>
                <a:close/>
              </a:path>
            </a:pathLst>
          </a:custGeom>
          <a:solidFill>
            <a:srgbClr val="040707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6118037" y="9393954"/>
            <a:ext cx="3227224" cy="1467959"/>
          </a:xfrm>
          <a:custGeom>
            <a:avLst/>
            <a:gdLst/>
            <a:ahLst/>
            <a:cxnLst/>
            <a:rect l="l" t="t" r="r" b="b"/>
            <a:pathLst>
              <a:path w="3228975" h="1468754">
                <a:moveTo>
                  <a:pt x="0" y="1468202"/>
                </a:moveTo>
                <a:lnTo>
                  <a:pt x="3228869" y="1468202"/>
                </a:lnTo>
                <a:lnTo>
                  <a:pt x="3228869" y="0"/>
                </a:lnTo>
                <a:lnTo>
                  <a:pt x="0" y="0"/>
                </a:lnTo>
                <a:lnTo>
                  <a:pt x="0" y="1468202"/>
                </a:lnTo>
                <a:close/>
              </a:path>
            </a:pathLst>
          </a:custGeom>
          <a:solidFill>
            <a:srgbClr val="CB3404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921769" y="9768565"/>
            <a:ext cx="1431580" cy="826889"/>
          </a:xfrm>
          <a:prstGeom prst="rect">
            <a:avLst/>
          </a:prstGeom>
        </p:spPr>
        <p:txBody>
          <a:bodyPr vert="horz" wrap="square" lIns="0" tIns="6981" rIns="0" bIns="0" rtlCol="0">
            <a:spAutoFit/>
          </a:bodyPr>
          <a:lstStyle/>
          <a:p>
            <a:pPr marL="0" marR="5078" lvl="0" indent="0" algn="l" defTabSz="1595079" rtl="0" eaLnBrk="1" fontAlgn="auto" latinLnBrk="0" hangingPunct="1">
              <a:lnSpc>
                <a:spcPct val="103600"/>
              </a:lnSpc>
              <a:spcBef>
                <a:spcPts val="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1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ECONOMIC  </a:t>
            </a:r>
            <a:r>
              <a:rPr kumimoji="0" sz="175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AND</a:t>
            </a:r>
            <a:r>
              <a:rPr kumimoji="0" sz="1750" b="1" i="0" u="none" strike="noStrike" kern="1200" cap="none" spc="-5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sz="1750" b="1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DIGITAL  INCLUSION</a:t>
            </a:r>
            <a:endParaRPr kumimoji="0" sz="1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411119" y="3552612"/>
            <a:ext cx="199282" cy="568609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99" b="1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sz="359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411121" y="5464426"/>
            <a:ext cx="235457" cy="568609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99" b="1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sz="359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411119" y="6840460"/>
            <a:ext cx="244977" cy="568609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99" b="1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sz="359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411123" y="8256647"/>
            <a:ext cx="259574" cy="568609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99" b="1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sz="359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6480543" y="8799448"/>
            <a:ext cx="201187" cy="0"/>
          </a:xfrm>
          <a:custGeom>
            <a:avLst/>
            <a:gdLst/>
            <a:ahLst/>
            <a:cxnLst/>
            <a:rect l="l" t="t" r="r" b="b"/>
            <a:pathLst>
              <a:path w="201294">
                <a:moveTo>
                  <a:pt x="0" y="0"/>
                </a:moveTo>
                <a:lnTo>
                  <a:pt x="201267" y="0"/>
                </a:lnTo>
              </a:path>
            </a:pathLst>
          </a:custGeom>
          <a:ln w="20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411119" y="9716829"/>
            <a:ext cx="243707" cy="568609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99" b="1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sz="359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3580491" y="8922604"/>
            <a:ext cx="2406614" cy="1939310"/>
          </a:xfrm>
          <a:custGeom>
            <a:avLst/>
            <a:gdLst/>
            <a:ahLst/>
            <a:cxnLst/>
            <a:rect l="l" t="t" r="r" b="b"/>
            <a:pathLst>
              <a:path w="2407919" h="2489834">
                <a:moveTo>
                  <a:pt x="0" y="2489616"/>
                </a:moveTo>
                <a:lnTo>
                  <a:pt x="2407428" y="2489616"/>
                </a:lnTo>
                <a:lnTo>
                  <a:pt x="2407428" y="0"/>
                </a:lnTo>
                <a:lnTo>
                  <a:pt x="0" y="0"/>
                </a:lnTo>
                <a:lnTo>
                  <a:pt x="0" y="2489616"/>
                </a:lnTo>
                <a:close/>
              </a:path>
            </a:pathLst>
          </a:custGeom>
          <a:solidFill>
            <a:srgbClr val="CD2075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492441" y="9074500"/>
            <a:ext cx="2672288" cy="929994"/>
          </a:xfrm>
          <a:prstGeom prst="rect">
            <a:avLst/>
          </a:prstGeom>
        </p:spPr>
        <p:txBody>
          <a:bodyPr vert="horz" wrap="square" lIns="0" tIns="6981" rIns="0" bIns="0" rtlCol="0">
            <a:spAutoFit/>
          </a:bodyPr>
          <a:lstStyle/>
          <a:p>
            <a:pPr marL="213262" marR="595992" lvl="0" indent="0" algn="l" defTabSz="1595079" rtl="0" eaLnBrk="1" fontAlgn="auto" latinLnBrk="0" hangingPunct="1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99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ACCELERATE CHESHIRE AND WARRINGTON </a:t>
            </a:r>
            <a:endParaRPr kumimoji="0" sz="199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232761" y="2000675"/>
            <a:ext cx="2012621" cy="400101"/>
          </a:xfrm>
          <a:prstGeom prst="rect">
            <a:avLst/>
          </a:prstGeom>
        </p:spPr>
        <p:txBody>
          <a:bodyPr vert="horz" wrap="square" lIns="0" tIns="15232" rIns="0" bIns="0" rtlCol="0">
            <a:spAutoFit/>
          </a:bodyPr>
          <a:lstStyle/>
          <a:p>
            <a:pPr marL="12694" marR="0" lvl="0" indent="0" algn="l" defTabSz="1595079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ENABLERS</a:t>
            </a:r>
            <a:endParaRPr kumimoji="0" sz="2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1185408" y="2000675"/>
            <a:ext cx="2370813" cy="784822"/>
          </a:xfrm>
          <a:prstGeom prst="rect">
            <a:avLst/>
          </a:prstGeom>
        </p:spPr>
        <p:txBody>
          <a:bodyPr vert="horz" wrap="square" lIns="0" tIns="15232" rIns="0" bIns="0" rtlCol="0">
            <a:spAutoFit/>
          </a:bodyPr>
          <a:lstStyle/>
          <a:p>
            <a:pPr marL="12694" marR="0" lvl="0" indent="0" algn="l" defTabSz="1595079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88977" algn="l"/>
              </a:tabLst>
              <a:defRPr/>
            </a:pPr>
            <a:r>
              <a:rPr kumimoji="0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STAKEHOLDERS	</a:t>
            </a:r>
            <a:endParaRPr kumimoji="0" sz="2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830768" y="3164259"/>
            <a:ext cx="3986274" cy="1082697"/>
          </a:xfrm>
          <a:custGeom>
            <a:avLst/>
            <a:gdLst/>
            <a:ahLst/>
            <a:cxnLst/>
            <a:rect l="l" t="t" r="r" b="b"/>
            <a:pathLst>
              <a:path w="3988434" h="1068704">
                <a:moveTo>
                  <a:pt x="0" y="1068532"/>
                </a:moveTo>
                <a:lnTo>
                  <a:pt x="3988075" y="1068532"/>
                </a:lnTo>
                <a:lnTo>
                  <a:pt x="3988075" y="0"/>
                </a:lnTo>
                <a:lnTo>
                  <a:pt x="0" y="0"/>
                </a:lnTo>
                <a:lnTo>
                  <a:pt x="0" y="1068532"/>
                </a:lnTo>
                <a:close/>
              </a:path>
            </a:pathLst>
          </a:custGeom>
          <a:solidFill>
            <a:srgbClr val="1C353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830768" y="4230190"/>
            <a:ext cx="3986274" cy="843901"/>
          </a:xfrm>
          <a:custGeom>
            <a:avLst/>
            <a:gdLst/>
            <a:ahLst/>
            <a:cxnLst/>
            <a:rect l="l" t="t" r="r" b="b"/>
            <a:pathLst>
              <a:path w="3988434" h="1090929">
                <a:moveTo>
                  <a:pt x="0" y="1090647"/>
                </a:moveTo>
                <a:lnTo>
                  <a:pt x="3988075" y="1090647"/>
                </a:lnTo>
                <a:lnTo>
                  <a:pt x="3988075" y="0"/>
                </a:lnTo>
                <a:lnTo>
                  <a:pt x="0" y="0"/>
                </a:lnTo>
                <a:lnTo>
                  <a:pt x="0" y="1090647"/>
                </a:lnTo>
                <a:close/>
              </a:path>
            </a:pathLst>
          </a:custGeom>
          <a:solidFill>
            <a:srgbClr val="1C353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522869" y="4435475"/>
            <a:ext cx="2950029" cy="639336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/>
          <a:p>
            <a:pPr marL="0" marR="5078" lvl="0" indent="0" algn="l" defTabSz="1595079" rtl="0" eaLnBrk="1" fontAlgn="auto" latinLnBrk="0" hangingPunct="1">
              <a:lnSpc>
                <a:spcPct val="1026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 digital inclusion across the region to provide opportunities for all</a:t>
            </a:r>
          </a:p>
        </p:txBody>
      </p:sp>
      <p:sp>
        <p:nvSpPr>
          <p:cNvPr id="87" name="object 87"/>
          <p:cNvSpPr/>
          <p:nvPr/>
        </p:nvSpPr>
        <p:spPr>
          <a:xfrm>
            <a:off x="3830586" y="5050552"/>
            <a:ext cx="3986274" cy="990602"/>
          </a:xfrm>
          <a:custGeom>
            <a:avLst/>
            <a:gdLst/>
            <a:ahLst/>
            <a:cxnLst/>
            <a:rect l="l" t="t" r="r" b="b"/>
            <a:pathLst>
              <a:path w="3988434" h="1153159">
                <a:moveTo>
                  <a:pt x="0" y="1152831"/>
                </a:moveTo>
                <a:lnTo>
                  <a:pt x="3988075" y="1152831"/>
                </a:lnTo>
                <a:lnTo>
                  <a:pt x="3988075" y="0"/>
                </a:lnTo>
                <a:lnTo>
                  <a:pt x="0" y="0"/>
                </a:lnTo>
                <a:lnTo>
                  <a:pt x="0" y="1152831"/>
                </a:lnTo>
                <a:close/>
              </a:path>
            </a:pathLst>
          </a:custGeom>
          <a:solidFill>
            <a:srgbClr val="1C353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508907" y="5260804"/>
            <a:ext cx="3034048" cy="866128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/>
          <a:p>
            <a:pPr marL="0" marR="5078" lvl="0" indent="0" algn="l" defTabSz="1595079" rtl="0" eaLnBrk="1" fontAlgn="auto" latinLnBrk="0" hangingPunct="1">
              <a:lnSpc>
                <a:spcPct val="1026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 number of individuals retraining and upskilling in digital skills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5078" lvl="0" indent="0" algn="l" defTabSz="1595079" rtl="0" eaLnBrk="1" fontAlgn="auto" latinLnBrk="0" hangingPunct="1">
              <a:lnSpc>
                <a:spcPct val="1026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066656" y="4359275"/>
            <a:ext cx="3398582" cy="0"/>
          </a:xfrm>
          <a:custGeom>
            <a:avLst/>
            <a:gdLst/>
            <a:ahLst/>
            <a:cxnLst/>
            <a:rect l="l" t="t" r="r" b="b"/>
            <a:pathLst>
              <a:path w="3400425">
                <a:moveTo>
                  <a:pt x="0" y="0"/>
                </a:moveTo>
                <a:lnTo>
                  <a:pt x="3400181" y="0"/>
                </a:lnTo>
              </a:path>
            </a:pathLst>
          </a:custGeom>
          <a:ln w="2513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016309" y="42935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7461250" y="40583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063468" y="5121275"/>
            <a:ext cx="3398582" cy="0"/>
          </a:xfrm>
          <a:custGeom>
            <a:avLst/>
            <a:gdLst/>
            <a:ahLst/>
            <a:cxnLst/>
            <a:rect l="l" t="t" r="r" b="b"/>
            <a:pathLst>
              <a:path w="3400425">
                <a:moveTo>
                  <a:pt x="0" y="0"/>
                </a:moveTo>
                <a:lnTo>
                  <a:pt x="3400181" y="0"/>
                </a:lnTo>
              </a:path>
            </a:pathLst>
          </a:custGeom>
          <a:ln w="25130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016309" y="53348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7461250" y="50995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7349251" y="2701877"/>
            <a:ext cx="467742" cy="467742"/>
          </a:xfrm>
          <a:custGeom>
            <a:avLst/>
            <a:gdLst/>
            <a:ahLst/>
            <a:cxnLst/>
            <a:rect l="l" t="t" r="r" b="b"/>
            <a:pathLst>
              <a:path w="467995" h="467994">
                <a:moveTo>
                  <a:pt x="0" y="467684"/>
                </a:moveTo>
                <a:lnTo>
                  <a:pt x="467684" y="467684"/>
                </a:lnTo>
                <a:lnTo>
                  <a:pt x="467684" y="0"/>
                </a:lnTo>
                <a:lnTo>
                  <a:pt x="0" y="0"/>
                </a:lnTo>
                <a:lnTo>
                  <a:pt x="0" y="467684"/>
                </a:lnTo>
                <a:close/>
              </a:path>
            </a:pathLst>
          </a:custGeom>
          <a:solidFill>
            <a:srgbClr val="1C353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7458937" y="2823220"/>
            <a:ext cx="253073" cy="2347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0404773" y="2701877"/>
            <a:ext cx="467742" cy="467742"/>
          </a:xfrm>
          <a:custGeom>
            <a:avLst/>
            <a:gdLst/>
            <a:ahLst/>
            <a:cxnLst/>
            <a:rect l="l" t="t" r="r" b="b"/>
            <a:pathLst>
              <a:path w="467995" h="467994">
                <a:moveTo>
                  <a:pt x="0" y="467684"/>
                </a:moveTo>
                <a:lnTo>
                  <a:pt x="467684" y="467684"/>
                </a:lnTo>
                <a:lnTo>
                  <a:pt x="467684" y="0"/>
                </a:lnTo>
                <a:lnTo>
                  <a:pt x="0" y="0"/>
                </a:lnTo>
                <a:lnTo>
                  <a:pt x="0" y="467684"/>
                </a:lnTo>
                <a:close/>
              </a:path>
            </a:pathLst>
          </a:custGeom>
          <a:solidFill>
            <a:srgbClr val="883C8E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0514449" y="2823220"/>
            <a:ext cx="253073" cy="2347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5495084" y="2701877"/>
            <a:ext cx="467742" cy="467742"/>
          </a:xfrm>
          <a:custGeom>
            <a:avLst/>
            <a:gdLst/>
            <a:ahLst/>
            <a:cxnLst/>
            <a:rect l="l" t="t" r="r" b="b"/>
            <a:pathLst>
              <a:path w="467994" h="467994">
                <a:moveTo>
                  <a:pt x="0" y="467684"/>
                </a:moveTo>
                <a:lnTo>
                  <a:pt x="467684" y="467684"/>
                </a:lnTo>
                <a:lnTo>
                  <a:pt x="467684" y="0"/>
                </a:lnTo>
                <a:lnTo>
                  <a:pt x="0" y="0"/>
                </a:lnTo>
                <a:lnTo>
                  <a:pt x="0" y="467684"/>
                </a:lnTo>
                <a:close/>
              </a:path>
            </a:pathLst>
          </a:custGeom>
          <a:solidFill>
            <a:srgbClr val="CD2075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5604761" y="2823220"/>
            <a:ext cx="253073" cy="2347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8877725" y="2701877"/>
            <a:ext cx="467742" cy="467742"/>
          </a:xfrm>
          <a:custGeom>
            <a:avLst/>
            <a:gdLst/>
            <a:ahLst/>
            <a:cxnLst/>
            <a:rect l="l" t="t" r="r" b="b"/>
            <a:pathLst>
              <a:path w="467994" h="467994">
                <a:moveTo>
                  <a:pt x="0" y="467684"/>
                </a:moveTo>
                <a:lnTo>
                  <a:pt x="467684" y="467684"/>
                </a:lnTo>
                <a:lnTo>
                  <a:pt x="467684" y="0"/>
                </a:lnTo>
                <a:lnTo>
                  <a:pt x="0" y="0"/>
                </a:lnTo>
                <a:lnTo>
                  <a:pt x="0" y="467684"/>
                </a:lnTo>
                <a:close/>
              </a:path>
            </a:pathLst>
          </a:custGeom>
          <a:solidFill>
            <a:srgbClr val="CB3900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8987409" y="2823220"/>
            <a:ext cx="253073" cy="2347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3587610" y="6848523"/>
            <a:ext cx="2401538" cy="1853217"/>
          </a:xfrm>
          <a:custGeom>
            <a:avLst/>
            <a:gdLst/>
            <a:ahLst/>
            <a:cxnLst/>
            <a:rect l="l" t="t" r="r" b="b"/>
            <a:pathLst>
              <a:path w="2402840" h="2381250">
                <a:moveTo>
                  <a:pt x="0" y="2380978"/>
                </a:moveTo>
                <a:lnTo>
                  <a:pt x="2402678" y="2380978"/>
                </a:lnTo>
                <a:lnTo>
                  <a:pt x="2402678" y="0"/>
                </a:lnTo>
                <a:lnTo>
                  <a:pt x="0" y="0"/>
                </a:lnTo>
                <a:lnTo>
                  <a:pt x="0" y="23809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5165520" y="10041064"/>
            <a:ext cx="731124" cy="538443"/>
          </a:xfrm>
          <a:custGeom>
            <a:avLst/>
            <a:gdLst/>
            <a:ahLst/>
            <a:cxnLst/>
            <a:rect l="l" t="t" r="r" b="b"/>
            <a:pathLst>
              <a:path w="731519" h="714375">
                <a:moveTo>
                  <a:pt x="195703" y="449691"/>
                </a:moveTo>
                <a:lnTo>
                  <a:pt x="122647" y="449691"/>
                </a:lnTo>
                <a:lnTo>
                  <a:pt x="272247" y="599303"/>
                </a:lnTo>
                <a:lnTo>
                  <a:pt x="270513" y="605384"/>
                </a:lnTo>
                <a:lnTo>
                  <a:pt x="269646" y="611478"/>
                </a:lnTo>
                <a:lnTo>
                  <a:pt x="269646" y="618439"/>
                </a:lnTo>
                <a:lnTo>
                  <a:pt x="277134" y="655768"/>
                </a:lnTo>
                <a:lnTo>
                  <a:pt x="297587" y="686168"/>
                </a:lnTo>
                <a:lnTo>
                  <a:pt x="327987" y="706621"/>
                </a:lnTo>
                <a:lnTo>
                  <a:pt x="365316" y="714110"/>
                </a:lnTo>
                <a:lnTo>
                  <a:pt x="396484" y="708865"/>
                </a:lnTo>
                <a:lnTo>
                  <a:pt x="423489" y="694324"/>
                </a:lnTo>
                <a:lnTo>
                  <a:pt x="444458" y="672280"/>
                </a:lnTo>
                <a:lnTo>
                  <a:pt x="449330" y="661927"/>
                </a:lnTo>
                <a:lnTo>
                  <a:pt x="365316" y="661927"/>
                </a:lnTo>
                <a:lnTo>
                  <a:pt x="348248" y="658556"/>
                </a:lnTo>
                <a:lnTo>
                  <a:pt x="334441" y="649315"/>
                </a:lnTo>
                <a:lnTo>
                  <a:pt x="325199" y="635507"/>
                </a:lnTo>
                <a:lnTo>
                  <a:pt x="321828" y="618439"/>
                </a:lnTo>
                <a:lnTo>
                  <a:pt x="325199" y="601364"/>
                </a:lnTo>
                <a:lnTo>
                  <a:pt x="334441" y="587553"/>
                </a:lnTo>
                <a:lnTo>
                  <a:pt x="348248" y="578310"/>
                </a:lnTo>
                <a:lnTo>
                  <a:pt x="365316" y="574939"/>
                </a:lnTo>
                <a:lnTo>
                  <a:pt x="448538" y="574939"/>
                </a:lnTo>
                <a:lnTo>
                  <a:pt x="443713" y="564591"/>
                </a:lnTo>
                <a:lnTo>
                  <a:pt x="430523" y="550588"/>
                </a:lnTo>
                <a:lnTo>
                  <a:pt x="296610" y="550588"/>
                </a:lnTo>
                <a:lnTo>
                  <a:pt x="195703" y="449691"/>
                </a:lnTo>
                <a:close/>
              </a:path>
              <a:path w="731519" h="714375">
                <a:moveTo>
                  <a:pt x="600881" y="644524"/>
                </a:moveTo>
                <a:lnTo>
                  <a:pt x="543627" y="644524"/>
                </a:lnTo>
                <a:lnTo>
                  <a:pt x="556567" y="672280"/>
                </a:lnTo>
                <a:lnTo>
                  <a:pt x="577336" y="694324"/>
                </a:lnTo>
                <a:lnTo>
                  <a:pt x="604301" y="708865"/>
                </a:lnTo>
                <a:lnTo>
                  <a:pt x="635829" y="714110"/>
                </a:lnTo>
                <a:lnTo>
                  <a:pt x="673165" y="706621"/>
                </a:lnTo>
                <a:lnTo>
                  <a:pt x="703569" y="686168"/>
                </a:lnTo>
                <a:lnTo>
                  <a:pt x="719880" y="661927"/>
                </a:lnTo>
                <a:lnTo>
                  <a:pt x="634962" y="661927"/>
                </a:lnTo>
                <a:lnTo>
                  <a:pt x="617894" y="658556"/>
                </a:lnTo>
                <a:lnTo>
                  <a:pt x="604087" y="649315"/>
                </a:lnTo>
                <a:lnTo>
                  <a:pt x="600881" y="644524"/>
                </a:lnTo>
                <a:close/>
              </a:path>
              <a:path w="731519" h="714375">
                <a:moveTo>
                  <a:pt x="448538" y="574939"/>
                </a:moveTo>
                <a:lnTo>
                  <a:pt x="365316" y="574939"/>
                </a:lnTo>
                <a:lnTo>
                  <a:pt x="382391" y="578310"/>
                </a:lnTo>
                <a:lnTo>
                  <a:pt x="396203" y="587553"/>
                </a:lnTo>
                <a:lnTo>
                  <a:pt x="405446" y="601364"/>
                </a:lnTo>
                <a:lnTo>
                  <a:pt x="408816" y="618439"/>
                </a:lnTo>
                <a:lnTo>
                  <a:pt x="405446" y="635507"/>
                </a:lnTo>
                <a:lnTo>
                  <a:pt x="396203" y="649315"/>
                </a:lnTo>
                <a:lnTo>
                  <a:pt x="382391" y="658556"/>
                </a:lnTo>
                <a:lnTo>
                  <a:pt x="365316" y="661927"/>
                </a:lnTo>
                <a:lnTo>
                  <a:pt x="449330" y="661927"/>
                </a:lnTo>
                <a:lnTo>
                  <a:pt x="457519" y="644524"/>
                </a:lnTo>
                <a:lnTo>
                  <a:pt x="600881" y="644524"/>
                </a:lnTo>
                <a:lnTo>
                  <a:pt x="594845" y="635507"/>
                </a:lnTo>
                <a:lnTo>
                  <a:pt x="591475" y="618439"/>
                </a:lnTo>
                <a:lnTo>
                  <a:pt x="594845" y="601364"/>
                </a:lnTo>
                <a:lnTo>
                  <a:pt x="600882" y="592342"/>
                </a:lnTo>
                <a:lnTo>
                  <a:pt x="456652" y="592342"/>
                </a:lnTo>
                <a:lnTo>
                  <a:pt x="448538" y="574939"/>
                </a:lnTo>
                <a:close/>
              </a:path>
              <a:path w="731519" h="714375">
                <a:moveTo>
                  <a:pt x="719681" y="574939"/>
                </a:moveTo>
                <a:lnTo>
                  <a:pt x="634962" y="574939"/>
                </a:lnTo>
                <a:lnTo>
                  <a:pt x="652030" y="578310"/>
                </a:lnTo>
                <a:lnTo>
                  <a:pt x="665838" y="587553"/>
                </a:lnTo>
                <a:lnTo>
                  <a:pt x="675079" y="601364"/>
                </a:lnTo>
                <a:lnTo>
                  <a:pt x="678450" y="618439"/>
                </a:lnTo>
                <a:lnTo>
                  <a:pt x="675079" y="635507"/>
                </a:lnTo>
                <a:lnTo>
                  <a:pt x="665838" y="649315"/>
                </a:lnTo>
                <a:lnTo>
                  <a:pt x="652030" y="658556"/>
                </a:lnTo>
                <a:lnTo>
                  <a:pt x="634962" y="661927"/>
                </a:lnTo>
                <a:lnTo>
                  <a:pt x="719880" y="661927"/>
                </a:lnTo>
                <a:lnTo>
                  <a:pt x="724024" y="655768"/>
                </a:lnTo>
                <a:lnTo>
                  <a:pt x="731512" y="618439"/>
                </a:lnTo>
                <a:lnTo>
                  <a:pt x="723888" y="581103"/>
                </a:lnTo>
                <a:lnTo>
                  <a:pt x="719681" y="574939"/>
                </a:lnTo>
                <a:close/>
              </a:path>
              <a:path w="731519" h="714375">
                <a:moveTo>
                  <a:pt x="634962" y="522756"/>
                </a:moveTo>
                <a:lnTo>
                  <a:pt x="603800" y="528003"/>
                </a:lnTo>
                <a:lnTo>
                  <a:pt x="576794" y="542546"/>
                </a:lnTo>
                <a:lnTo>
                  <a:pt x="555822" y="564591"/>
                </a:lnTo>
                <a:lnTo>
                  <a:pt x="542760" y="592342"/>
                </a:lnTo>
                <a:lnTo>
                  <a:pt x="600882" y="592342"/>
                </a:lnTo>
                <a:lnTo>
                  <a:pt x="604087" y="587553"/>
                </a:lnTo>
                <a:lnTo>
                  <a:pt x="617894" y="578310"/>
                </a:lnTo>
                <a:lnTo>
                  <a:pt x="634962" y="574939"/>
                </a:lnTo>
                <a:lnTo>
                  <a:pt x="719681" y="574939"/>
                </a:lnTo>
                <a:lnTo>
                  <a:pt x="703136" y="550699"/>
                </a:lnTo>
                <a:lnTo>
                  <a:pt x="672434" y="530245"/>
                </a:lnTo>
                <a:lnTo>
                  <a:pt x="634962" y="522756"/>
                </a:lnTo>
                <a:close/>
              </a:path>
              <a:path w="731519" h="714375">
                <a:moveTo>
                  <a:pt x="364449" y="522756"/>
                </a:moveTo>
                <a:lnTo>
                  <a:pt x="345285" y="524660"/>
                </a:lnTo>
                <a:lnTo>
                  <a:pt x="327264" y="530151"/>
                </a:lnTo>
                <a:lnTo>
                  <a:pt x="310877" y="538903"/>
                </a:lnTo>
                <a:lnTo>
                  <a:pt x="296610" y="550588"/>
                </a:lnTo>
                <a:lnTo>
                  <a:pt x="430523" y="550588"/>
                </a:lnTo>
                <a:lnTo>
                  <a:pt x="422947" y="542546"/>
                </a:lnTo>
                <a:lnTo>
                  <a:pt x="395983" y="528003"/>
                </a:lnTo>
                <a:lnTo>
                  <a:pt x="364449" y="522756"/>
                </a:lnTo>
                <a:close/>
              </a:path>
              <a:path w="731519" h="714375">
                <a:moveTo>
                  <a:pt x="95682" y="0"/>
                </a:moveTo>
                <a:lnTo>
                  <a:pt x="58346" y="7624"/>
                </a:lnTo>
                <a:lnTo>
                  <a:pt x="27943" y="28376"/>
                </a:lnTo>
                <a:lnTo>
                  <a:pt x="7488" y="59078"/>
                </a:lnTo>
                <a:lnTo>
                  <a:pt x="0" y="96549"/>
                </a:lnTo>
                <a:lnTo>
                  <a:pt x="5246" y="127712"/>
                </a:lnTo>
                <a:lnTo>
                  <a:pt x="19789" y="154718"/>
                </a:lnTo>
                <a:lnTo>
                  <a:pt x="41834" y="175690"/>
                </a:lnTo>
                <a:lnTo>
                  <a:pt x="69585" y="188752"/>
                </a:lnTo>
                <a:lnTo>
                  <a:pt x="69585" y="266165"/>
                </a:lnTo>
                <a:lnTo>
                  <a:pt x="41834" y="278719"/>
                </a:lnTo>
                <a:lnTo>
                  <a:pt x="19789" y="299430"/>
                </a:lnTo>
                <a:lnTo>
                  <a:pt x="5254" y="326325"/>
                </a:lnTo>
                <a:lnTo>
                  <a:pt x="0" y="357488"/>
                </a:lnTo>
                <a:lnTo>
                  <a:pt x="7488" y="394824"/>
                </a:lnTo>
                <a:lnTo>
                  <a:pt x="27943" y="425228"/>
                </a:lnTo>
                <a:lnTo>
                  <a:pt x="58346" y="445682"/>
                </a:lnTo>
                <a:lnTo>
                  <a:pt x="95682" y="453171"/>
                </a:lnTo>
                <a:lnTo>
                  <a:pt x="102707" y="452873"/>
                </a:lnTo>
                <a:lnTo>
                  <a:pt x="109490" y="452086"/>
                </a:lnTo>
                <a:lnTo>
                  <a:pt x="116110" y="450971"/>
                </a:lnTo>
                <a:lnTo>
                  <a:pt x="122647" y="449691"/>
                </a:lnTo>
                <a:lnTo>
                  <a:pt x="195703" y="449691"/>
                </a:lnTo>
                <a:lnTo>
                  <a:pt x="166135" y="420125"/>
                </a:lnTo>
                <a:lnTo>
                  <a:pt x="177046" y="406788"/>
                </a:lnTo>
                <a:lnTo>
                  <a:pt x="180089" y="400988"/>
                </a:lnTo>
                <a:lnTo>
                  <a:pt x="95682" y="400988"/>
                </a:lnTo>
                <a:lnTo>
                  <a:pt x="78609" y="397618"/>
                </a:lnTo>
                <a:lnTo>
                  <a:pt x="64802" y="388375"/>
                </a:lnTo>
                <a:lnTo>
                  <a:pt x="55564" y="374563"/>
                </a:lnTo>
                <a:lnTo>
                  <a:pt x="52195" y="357488"/>
                </a:lnTo>
                <a:lnTo>
                  <a:pt x="55564" y="340420"/>
                </a:lnTo>
                <a:lnTo>
                  <a:pt x="64802" y="326613"/>
                </a:lnTo>
                <a:lnTo>
                  <a:pt x="78609" y="317371"/>
                </a:lnTo>
                <a:lnTo>
                  <a:pt x="95682" y="314000"/>
                </a:lnTo>
                <a:lnTo>
                  <a:pt x="179472" y="314000"/>
                </a:lnTo>
                <a:lnTo>
                  <a:pt x="171568" y="299320"/>
                </a:lnTo>
                <a:lnTo>
                  <a:pt x="149524" y="278348"/>
                </a:lnTo>
                <a:lnTo>
                  <a:pt x="121768" y="265286"/>
                </a:lnTo>
                <a:lnTo>
                  <a:pt x="121768" y="187885"/>
                </a:lnTo>
                <a:lnTo>
                  <a:pt x="149524" y="174945"/>
                </a:lnTo>
                <a:lnTo>
                  <a:pt x="171568" y="154176"/>
                </a:lnTo>
                <a:lnTo>
                  <a:pt x="179192" y="140037"/>
                </a:lnTo>
                <a:lnTo>
                  <a:pt x="95682" y="140037"/>
                </a:lnTo>
                <a:lnTo>
                  <a:pt x="78609" y="136667"/>
                </a:lnTo>
                <a:lnTo>
                  <a:pt x="64802" y="127425"/>
                </a:lnTo>
                <a:lnTo>
                  <a:pt x="55564" y="113618"/>
                </a:lnTo>
                <a:lnTo>
                  <a:pt x="52195" y="96549"/>
                </a:lnTo>
                <a:lnTo>
                  <a:pt x="55564" y="79481"/>
                </a:lnTo>
                <a:lnTo>
                  <a:pt x="64802" y="65674"/>
                </a:lnTo>
                <a:lnTo>
                  <a:pt x="78609" y="56432"/>
                </a:lnTo>
                <a:lnTo>
                  <a:pt x="95682" y="53062"/>
                </a:lnTo>
                <a:lnTo>
                  <a:pt x="180309" y="53062"/>
                </a:lnTo>
                <a:lnTo>
                  <a:pt x="163411" y="27943"/>
                </a:lnTo>
                <a:lnTo>
                  <a:pt x="133011" y="7488"/>
                </a:lnTo>
                <a:lnTo>
                  <a:pt x="95682" y="0"/>
                </a:lnTo>
                <a:close/>
              </a:path>
              <a:path w="731519" h="714375">
                <a:moveTo>
                  <a:pt x="179472" y="314000"/>
                </a:moveTo>
                <a:lnTo>
                  <a:pt x="95682" y="314000"/>
                </a:lnTo>
                <a:lnTo>
                  <a:pt x="112751" y="317371"/>
                </a:lnTo>
                <a:lnTo>
                  <a:pt x="126558" y="326613"/>
                </a:lnTo>
                <a:lnTo>
                  <a:pt x="135800" y="340420"/>
                </a:lnTo>
                <a:lnTo>
                  <a:pt x="139170" y="357488"/>
                </a:lnTo>
                <a:lnTo>
                  <a:pt x="135800" y="374563"/>
                </a:lnTo>
                <a:lnTo>
                  <a:pt x="126558" y="388375"/>
                </a:lnTo>
                <a:lnTo>
                  <a:pt x="112751" y="397618"/>
                </a:lnTo>
                <a:lnTo>
                  <a:pt x="95682" y="400988"/>
                </a:lnTo>
                <a:lnTo>
                  <a:pt x="180089" y="400988"/>
                </a:lnTo>
                <a:lnTo>
                  <a:pt x="184940" y="391742"/>
                </a:lnTo>
                <a:lnTo>
                  <a:pt x="189736" y="375228"/>
                </a:lnTo>
                <a:lnTo>
                  <a:pt x="191353" y="357488"/>
                </a:lnTo>
                <a:lnTo>
                  <a:pt x="186108" y="326325"/>
                </a:lnTo>
                <a:lnTo>
                  <a:pt x="179472" y="314000"/>
                </a:lnTo>
                <a:close/>
              </a:path>
              <a:path w="731519" h="714375">
                <a:moveTo>
                  <a:pt x="180309" y="53062"/>
                </a:moveTo>
                <a:lnTo>
                  <a:pt x="95682" y="53062"/>
                </a:lnTo>
                <a:lnTo>
                  <a:pt x="112751" y="56432"/>
                </a:lnTo>
                <a:lnTo>
                  <a:pt x="126558" y="65674"/>
                </a:lnTo>
                <a:lnTo>
                  <a:pt x="135800" y="79481"/>
                </a:lnTo>
                <a:lnTo>
                  <a:pt x="139170" y="96549"/>
                </a:lnTo>
                <a:lnTo>
                  <a:pt x="135800" y="113618"/>
                </a:lnTo>
                <a:lnTo>
                  <a:pt x="126558" y="127425"/>
                </a:lnTo>
                <a:lnTo>
                  <a:pt x="112751" y="136667"/>
                </a:lnTo>
                <a:lnTo>
                  <a:pt x="95682" y="140037"/>
                </a:lnTo>
                <a:lnTo>
                  <a:pt x="179192" y="140037"/>
                </a:lnTo>
                <a:lnTo>
                  <a:pt x="186108" y="127211"/>
                </a:lnTo>
                <a:lnTo>
                  <a:pt x="191353" y="95682"/>
                </a:lnTo>
                <a:lnTo>
                  <a:pt x="183864" y="58346"/>
                </a:lnTo>
                <a:lnTo>
                  <a:pt x="180309" y="530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999029" y="4060780"/>
            <a:ext cx="2404711" cy="0"/>
          </a:xfrm>
          <a:custGeom>
            <a:avLst/>
            <a:gdLst/>
            <a:ahLst/>
            <a:cxnLst/>
            <a:rect l="l" t="t" r="r" b="b"/>
            <a:pathLst>
              <a:path w="2406015">
                <a:moveTo>
                  <a:pt x="0" y="0"/>
                </a:moveTo>
                <a:lnTo>
                  <a:pt x="2405920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948403" y="4158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3428961" y="4158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8220190" y="37251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10573268" y="37251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11756451" y="63585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13252452" y="6269754"/>
            <a:ext cx="0" cy="25386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  <a:lnTo>
                  <a:pt x="0" y="2513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11286051" y="68174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13252450" y="69764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1286051" y="35074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13230674" y="3742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11286051" y="40405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13230674" y="42757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11286051" y="45389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13252450" y="4697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11286051" y="51540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13252450" y="531312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1286051" y="58609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13252450" y="601998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11286051" y="61321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3252450" y="6278654"/>
            <a:ext cx="0" cy="25386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130"/>
                </a:moveTo>
                <a:lnTo>
                  <a:pt x="0" y="0"/>
                </a:lnTo>
                <a:lnTo>
                  <a:pt x="0" y="2513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1286051" y="74061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3252450" y="78632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1286051" y="81330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3252450" y="85902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1286051" y="87455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1286051" y="96622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3587221" y="3609798"/>
            <a:ext cx="2406614" cy="1638450"/>
          </a:xfrm>
          <a:custGeom>
            <a:avLst/>
            <a:gdLst/>
            <a:ahLst/>
            <a:cxnLst/>
            <a:rect l="l" t="t" r="r" b="b"/>
            <a:pathLst>
              <a:path w="2407919" h="2489834">
                <a:moveTo>
                  <a:pt x="0" y="2489616"/>
                </a:moveTo>
                <a:lnTo>
                  <a:pt x="2407428" y="2489616"/>
                </a:lnTo>
                <a:lnTo>
                  <a:pt x="2407428" y="0"/>
                </a:lnTo>
                <a:lnTo>
                  <a:pt x="0" y="0"/>
                </a:lnTo>
                <a:lnTo>
                  <a:pt x="0" y="2489616"/>
                </a:lnTo>
                <a:close/>
              </a:path>
            </a:pathLst>
          </a:custGeom>
          <a:solidFill>
            <a:srgbClr val="883C8E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3557250" y="3818608"/>
            <a:ext cx="2919453" cy="622346"/>
          </a:xfrm>
          <a:prstGeom prst="rect">
            <a:avLst/>
          </a:prstGeom>
        </p:spPr>
        <p:txBody>
          <a:bodyPr vert="horz" wrap="square" lIns="0" tIns="6981" rIns="0" bIns="0" rtlCol="0">
            <a:spAutoFit/>
          </a:bodyPr>
          <a:lstStyle/>
          <a:p>
            <a:pPr marL="213262" marR="939368" lvl="0" indent="0" algn="l" defTabSz="1595079" rtl="0" eaLnBrk="1" fontAlgn="auto" latinLnBrk="0" hangingPunct="1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99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DIGITAL SKILLS PARTNERSHIP</a:t>
            </a:r>
            <a:endParaRPr kumimoji="0" sz="1999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4923448" y="4213201"/>
            <a:ext cx="1043781" cy="903656"/>
          </a:xfrm>
          <a:custGeom>
            <a:avLst/>
            <a:gdLst/>
            <a:ahLst/>
            <a:cxnLst/>
            <a:rect l="l" t="t" r="r" b="b"/>
            <a:pathLst>
              <a:path w="976630" h="976629">
                <a:moveTo>
                  <a:pt x="623000" y="787540"/>
                </a:moveTo>
                <a:lnTo>
                  <a:pt x="353555" y="787540"/>
                </a:lnTo>
                <a:lnTo>
                  <a:pt x="346519" y="794601"/>
                </a:lnTo>
                <a:lnTo>
                  <a:pt x="346519" y="976556"/>
                </a:lnTo>
                <a:lnTo>
                  <a:pt x="378019" y="976556"/>
                </a:lnTo>
                <a:lnTo>
                  <a:pt x="378019" y="819041"/>
                </a:lnTo>
                <a:lnTo>
                  <a:pt x="630037" y="819041"/>
                </a:lnTo>
                <a:lnTo>
                  <a:pt x="630037" y="794601"/>
                </a:lnTo>
                <a:lnTo>
                  <a:pt x="623000" y="787540"/>
                </a:lnTo>
                <a:close/>
              </a:path>
              <a:path w="976630" h="976629">
                <a:moveTo>
                  <a:pt x="630037" y="819041"/>
                </a:moveTo>
                <a:lnTo>
                  <a:pt x="598536" y="819041"/>
                </a:lnTo>
                <a:lnTo>
                  <a:pt x="598536" y="976556"/>
                </a:lnTo>
                <a:lnTo>
                  <a:pt x="630037" y="976556"/>
                </a:lnTo>
                <a:lnTo>
                  <a:pt x="630037" y="819041"/>
                </a:lnTo>
                <a:close/>
              </a:path>
              <a:path w="976630" h="976629">
                <a:moveTo>
                  <a:pt x="409533" y="126002"/>
                </a:moveTo>
                <a:lnTo>
                  <a:pt x="378019" y="126002"/>
                </a:lnTo>
                <a:lnTo>
                  <a:pt x="378019" y="166738"/>
                </a:lnTo>
                <a:lnTo>
                  <a:pt x="316677" y="228068"/>
                </a:lnTo>
                <a:lnTo>
                  <a:pt x="315018" y="232089"/>
                </a:lnTo>
                <a:lnTo>
                  <a:pt x="315018" y="315018"/>
                </a:lnTo>
                <a:lnTo>
                  <a:pt x="295077" y="315018"/>
                </a:lnTo>
                <a:lnTo>
                  <a:pt x="291082" y="316677"/>
                </a:lnTo>
                <a:lnTo>
                  <a:pt x="229739" y="378019"/>
                </a:lnTo>
                <a:lnTo>
                  <a:pt x="157515" y="378019"/>
                </a:lnTo>
                <a:lnTo>
                  <a:pt x="157515" y="598536"/>
                </a:lnTo>
                <a:lnTo>
                  <a:pt x="229739" y="598536"/>
                </a:lnTo>
                <a:lnTo>
                  <a:pt x="291082" y="659879"/>
                </a:lnTo>
                <a:lnTo>
                  <a:pt x="295077" y="661537"/>
                </a:lnTo>
                <a:lnTo>
                  <a:pt x="315018" y="661537"/>
                </a:lnTo>
                <a:lnTo>
                  <a:pt x="315018" y="681466"/>
                </a:lnTo>
                <a:lnTo>
                  <a:pt x="316677" y="685474"/>
                </a:lnTo>
                <a:lnTo>
                  <a:pt x="378019" y="746817"/>
                </a:lnTo>
                <a:lnTo>
                  <a:pt x="378019" y="787540"/>
                </a:lnTo>
                <a:lnTo>
                  <a:pt x="409520" y="787540"/>
                </a:lnTo>
                <a:lnTo>
                  <a:pt x="409520" y="756039"/>
                </a:lnTo>
                <a:lnTo>
                  <a:pt x="598536" y="756039"/>
                </a:lnTo>
                <a:lnTo>
                  <a:pt x="598536" y="746817"/>
                </a:lnTo>
                <a:lnTo>
                  <a:pt x="620814" y="724539"/>
                </a:lnTo>
                <a:lnTo>
                  <a:pt x="400297" y="724539"/>
                </a:lnTo>
                <a:lnTo>
                  <a:pt x="346519" y="670773"/>
                </a:lnTo>
                <a:lnTo>
                  <a:pt x="346519" y="630037"/>
                </a:lnTo>
                <a:lnTo>
                  <a:pt x="305783" y="630037"/>
                </a:lnTo>
                <a:lnTo>
                  <a:pt x="252017" y="576258"/>
                </a:lnTo>
                <a:lnTo>
                  <a:pt x="252017" y="567023"/>
                </a:lnTo>
                <a:lnTo>
                  <a:pt x="189016" y="567023"/>
                </a:lnTo>
                <a:lnTo>
                  <a:pt x="189016" y="409520"/>
                </a:lnTo>
                <a:lnTo>
                  <a:pt x="252017" y="409520"/>
                </a:lnTo>
                <a:lnTo>
                  <a:pt x="252017" y="400297"/>
                </a:lnTo>
                <a:lnTo>
                  <a:pt x="305783" y="346519"/>
                </a:lnTo>
                <a:lnTo>
                  <a:pt x="346519" y="346519"/>
                </a:lnTo>
                <a:lnTo>
                  <a:pt x="346519" y="242782"/>
                </a:lnTo>
                <a:lnTo>
                  <a:pt x="400297" y="189016"/>
                </a:lnTo>
                <a:lnTo>
                  <a:pt x="620819" y="189016"/>
                </a:lnTo>
                <a:lnTo>
                  <a:pt x="598536" y="166738"/>
                </a:lnTo>
                <a:lnTo>
                  <a:pt x="598536" y="157503"/>
                </a:lnTo>
                <a:lnTo>
                  <a:pt x="409533" y="157503"/>
                </a:lnTo>
                <a:lnTo>
                  <a:pt x="409533" y="126002"/>
                </a:lnTo>
                <a:close/>
              </a:path>
              <a:path w="976630" h="976629">
                <a:moveTo>
                  <a:pt x="598536" y="756039"/>
                </a:moveTo>
                <a:lnTo>
                  <a:pt x="567023" y="756039"/>
                </a:lnTo>
                <a:lnTo>
                  <a:pt x="567023" y="787540"/>
                </a:lnTo>
                <a:lnTo>
                  <a:pt x="598536" y="787540"/>
                </a:lnTo>
                <a:lnTo>
                  <a:pt x="598536" y="756039"/>
                </a:lnTo>
                <a:close/>
              </a:path>
              <a:path w="976630" h="976629">
                <a:moveTo>
                  <a:pt x="658349" y="346519"/>
                </a:moveTo>
                <a:lnTo>
                  <a:pt x="622975" y="346519"/>
                </a:lnTo>
                <a:lnTo>
                  <a:pt x="630024" y="353580"/>
                </a:lnTo>
                <a:lnTo>
                  <a:pt x="630037" y="670773"/>
                </a:lnTo>
                <a:lnTo>
                  <a:pt x="576258" y="724539"/>
                </a:lnTo>
                <a:lnTo>
                  <a:pt x="620814" y="724539"/>
                </a:lnTo>
                <a:lnTo>
                  <a:pt x="659879" y="685474"/>
                </a:lnTo>
                <a:lnTo>
                  <a:pt x="661537" y="681466"/>
                </a:lnTo>
                <a:lnTo>
                  <a:pt x="661537" y="661537"/>
                </a:lnTo>
                <a:lnTo>
                  <a:pt x="681478" y="661537"/>
                </a:lnTo>
                <a:lnTo>
                  <a:pt x="685474" y="659879"/>
                </a:lnTo>
                <a:lnTo>
                  <a:pt x="715316" y="630037"/>
                </a:lnTo>
                <a:lnTo>
                  <a:pt x="661537" y="630037"/>
                </a:lnTo>
                <a:lnTo>
                  <a:pt x="661537" y="362275"/>
                </a:lnTo>
                <a:lnTo>
                  <a:pt x="658349" y="346519"/>
                </a:lnTo>
                <a:close/>
              </a:path>
              <a:path w="976630" h="976629">
                <a:moveTo>
                  <a:pt x="189016" y="598536"/>
                </a:moveTo>
                <a:lnTo>
                  <a:pt x="0" y="598536"/>
                </a:lnTo>
                <a:lnTo>
                  <a:pt x="0" y="630037"/>
                </a:lnTo>
                <a:lnTo>
                  <a:pt x="181967" y="630037"/>
                </a:lnTo>
                <a:lnTo>
                  <a:pt x="189016" y="622975"/>
                </a:lnTo>
                <a:lnTo>
                  <a:pt x="189016" y="598536"/>
                </a:lnTo>
                <a:close/>
              </a:path>
              <a:path w="976630" h="976629">
                <a:moveTo>
                  <a:pt x="367817" y="456777"/>
                </a:moveTo>
                <a:lnTo>
                  <a:pt x="362275" y="456777"/>
                </a:lnTo>
                <a:lnTo>
                  <a:pt x="343897" y="460496"/>
                </a:lnTo>
                <a:lnTo>
                  <a:pt x="328874" y="470632"/>
                </a:lnTo>
                <a:lnTo>
                  <a:pt x="318737" y="485651"/>
                </a:lnTo>
                <a:lnTo>
                  <a:pt x="315018" y="504022"/>
                </a:lnTo>
                <a:lnTo>
                  <a:pt x="315018" y="630037"/>
                </a:lnTo>
                <a:lnTo>
                  <a:pt x="346519" y="630037"/>
                </a:lnTo>
                <a:lnTo>
                  <a:pt x="346519" y="495352"/>
                </a:lnTo>
                <a:lnTo>
                  <a:pt x="353580" y="488278"/>
                </a:lnTo>
                <a:lnTo>
                  <a:pt x="409520" y="488278"/>
                </a:lnTo>
                <a:lnTo>
                  <a:pt x="409520" y="459667"/>
                </a:lnTo>
                <a:lnTo>
                  <a:pt x="378019" y="459667"/>
                </a:lnTo>
                <a:lnTo>
                  <a:pt x="373081" y="457908"/>
                </a:lnTo>
                <a:lnTo>
                  <a:pt x="367817" y="456777"/>
                </a:lnTo>
                <a:close/>
              </a:path>
              <a:path w="976630" h="976629">
                <a:moveTo>
                  <a:pt x="688427" y="319630"/>
                </a:moveTo>
                <a:lnTo>
                  <a:pt x="666149" y="341907"/>
                </a:lnTo>
                <a:lnTo>
                  <a:pt x="724539" y="400297"/>
                </a:lnTo>
                <a:lnTo>
                  <a:pt x="724539" y="576258"/>
                </a:lnTo>
                <a:lnTo>
                  <a:pt x="670773" y="630037"/>
                </a:lnTo>
                <a:lnTo>
                  <a:pt x="715316" y="630037"/>
                </a:lnTo>
                <a:lnTo>
                  <a:pt x="746817" y="598536"/>
                </a:lnTo>
                <a:lnTo>
                  <a:pt x="819041" y="598536"/>
                </a:lnTo>
                <a:lnTo>
                  <a:pt x="819041" y="567023"/>
                </a:lnTo>
                <a:lnTo>
                  <a:pt x="756039" y="567023"/>
                </a:lnTo>
                <a:lnTo>
                  <a:pt x="756039" y="409520"/>
                </a:lnTo>
                <a:lnTo>
                  <a:pt x="819041" y="409520"/>
                </a:lnTo>
                <a:lnTo>
                  <a:pt x="819041" y="378019"/>
                </a:lnTo>
                <a:lnTo>
                  <a:pt x="746817" y="378019"/>
                </a:lnTo>
                <a:lnTo>
                  <a:pt x="688427" y="319630"/>
                </a:lnTo>
                <a:close/>
              </a:path>
              <a:path w="976630" h="976629">
                <a:moveTo>
                  <a:pt x="976556" y="598536"/>
                </a:moveTo>
                <a:lnTo>
                  <a:pt x="787540" y="598536"/>
                </a:lnTo>
                <a:lnTo>
                  <a:pt x="787540" y="622975"/>
                </a:lnTo>
                <a:lnTo>
                  <a:pt x="794589" y="630037"/>
                </a:lnTo>
                <a:lnTo>
                  <a:pt x="976556" y="630037"/>
                </a:lnTo>
                <a:lnTo>
                  <a:pt x="976556" y="598536"/>
                </a:lnTo>
                <a:close/>
              </a:path>
              <a:path w="976630" h="976629">
                <a:moveTo>
                  <a:pt x="252017" y="409520"/>
                </a:moveTo>
                <a:lnTo>
                  <a:pt x="220516" y="409520"/>
                </a:lnTo>
                <a:lnTo>
                  <a:pt x="220516" y="567023"/>
                </a:lnTo>
                <a:lnTo>
                  <a:pt x="252017" y="567023"/>
                </a:lnTo>
                <a:lnTo>
                  <a:pt x="252017" y="409520"/>
                </a:lnTo>
                <a:close/>
              </a:path>
              <a:path w="976630" h="976629">
                <a:moveTo>
                  <a:pt x="819041" y="409520"/>
                </a:moveTo>
                <a:lnTo>
                  <a:pt x="787540" y="409520"/>
                </a:lnTo>
                <a:lnTo>
                  <a:pt x="787540" y="567023"/>
                </a:lnTo>
                <a:lnTo>
                  <a:pt x="819041" y="567023"/>
                </a:lnTo>
                <a:lnTo>
                  <a:pt x="819041" y="409520"/>
                </a:lnTo>
                <a:close/>
              </a:path>
              <a:path w="976630" h="976629">
                <a:moveTo>
                  <a:pt x="409520" y="488278"/>
                </a:moveTo>
                <a:lnTo>
                  <a:pt x="370970" y="488278"/>
                </a:lnTo>
                <a:lnTo>
                  <a:pt x="378019" y="495352"/>
                </a:lnTo>
                <a:lnTo>
                  <a:pt x="378019" y="551279"/>
                </a:lnTo>
                <a:lnTo>
                  <a:pt x="409520" y="551279"/>
                </a:lnTo>
                <a:lnTo>
                  <a:pt x="409520" y="488278"/>
                </a:lnTo>
                <a:close/>
              </a:path>
              <a:path w="976630" h="976629">
                <a:moveTo>
                  <a:pt x="472521" y="315018"/>
                </a:moveTo>
                <a:lnTo>
                  <a:pt x="433972" y="315018"/>
                </a:lnTo>
                <a:lnTo>
                  <a:pt x="441021" y="322092"/>
                </a:lnTo>
                <a:lnTo>
                  <a:pt x="441021" y="488278"/>
                </a:lnTo>
                <a:lnTo>
                  <a:pt x="472521" y="488278"/>
                </a:lnTo>
                <a:lnTo>
                  <a:pt x="472521" y="315018"/>
                </a:lnTo>
                <a:close/>
              </a:path>
              <a:path w="976630" h="976629">
                <a:moveTo>
                  <a:pt x="532127" y="252017"/>
                </a:moveTo>
                <a:lnTo>
                  <a:pt x="496973" y="252017"/>
                </a:lnTo>
                <a:lnTo>
                  <a:pt x="504034" y="259091"/>
                </a:lnTo>
                <a:lnTo>
                  <a:pt x="504034" y="488278"/>
                </a:lnTo>
                <a:lnTo>
                  <a:pt x="535535" y="488278"/>
                </a:lnTo>
                <a:lnTo>
                  <a:pt x="535535" y="290592"/>
                </a:lnTo>
                <a:lnTo>
                  <a:pt x="542584" y="283518"/>
                </a:lnTo>
                <a:lnTo>
                  <a:pt x="595349" y="283518"/>
                </a:lnTo>
                <a:lnTo>
                  <a:pt x="594817" y="280891"/>
                </a:lnTo>
                <a:lnTo>
                  <a:pt x="584680" y="265872"/>
                </a:lnTo>
                <a:lnTo>
                  <a:pt x="569657" y="255736"/>
                </a:lnTo>
                <a:lnTo>
                  <a:pt x="568416" y="255485"/>
                </a:lnTo>
                <a:lnTo>
                  <a:pt x="533701" y="255485"/>
                </a:lnTo>
                <a:lnTo>
                  <a:pt x="532127" y="252017"/>
                </a:lnTo>
                <a:close/>
              </a:path>
              <a:path w="976630" h="976629">
                <a:moveTo>
                  <a:pt x="595349" y="283518"/>
                </a:moveTo>
                <a:lnTo>
                  <a:pt x="559974" y="283518"/>
                </a:lnTo>
                <a:lnTo>
                  <a:pt x="567036" y="290592"/>
                </a:lnTo>
                <a:lnTo>
                  <a:pt x="567036" y="488278"/>
                </a:lnTo>
                <a:lnTo>
                  <a:pt x="598536" y="488278"/>
                </a:lnTo>
                <a:lnTo>
                  <a:pt x="598549" y="353580"/>
                </a:lnTo>
                <a:lnTo>
                  <a:pt x="605585" y="346519"/>
                </a:lnTo>
                <a:lnTo>
                  <a:pt x="658349" y="346519"/>
                </a:lnTo>
                <a:lnTo>
                  <a:pt x="657818" y="343897"/>
                </a:lnTo>
                <a:lnTo>
                  <a:pt x="647681" y="328874"/>
                </a:lnTo>
                <a:lnTo>
                  <a:pt x="632658" y="318737"/>
                </a:lnTo>
                <a:lnTo>
                  <a:pt x="628623" y="317921"/>
                </a:lnTo>
                <a:lnTo>
                  <a:pt x="598536" y="317921"/>
                </a:lnTo>
                <a:lnTo>
                  <a:pt x="598536" y="299262"/>
                </a:lnTo>
                <a:lnTo>
                  <a:pt x="595349" y="283518"/>
                </a:lnTo>
                <a:close/>
              </a:path>
              <a:path w="976630" h="976629">
                <a:moveTo>
                  <a:pt x="430818" y="283518"/>
                </a:moveTo>
                <a:lnTo>
                  <a:pt x="425277" y="283518"/>
                </a:lnTo>
                <a:lnTo>
                  <a:pt x="406899" y="287237"/>
                </a:lnTo>
                <a:lnTo>
                  <a:pt x="391876" y="297372"/>
                </a:lnTo>
                <a:lnTo>
                  <a:pt x="381739" y="312391"/>
                </a:lnTo>
                <a:lnTo>
                  <a:pt x="378019" y="330762"/>
                </a:lnTo>
                <a:lnTo>
                  <a:pt x="378019" y="459667"/>
                </a:lnTo>
                <a:lnTo>
                  <a:pt x="409520" y="459667"/>
                </a:lnTo>
                <a:lnTo>
                  <a:pt x="409520" y="322092"/>
                </a:lnTo>
                <a:lnTo>
                  <a:pt x="416582" y="315018"/>
                </a:lnTo>
                <a:lnTo>
                  <a:pt x="472521" y="315018"/>
                </a:lnTo>
                <a:lnTo>
                  <a:pt x="472521" y="286408"/>
                </a:lnTo>
                <a:lnTo>
                  <a:pt x="441021" y="286408"/>
                </a:lnTo>
                <a:lnTo>
                  <a:pt x="436083" y="284648"/>
                </a:lnTo>
                <a:lnTo>
                  <a:pt x="430818" y="283518"/>
                </a:lnTo>
                <a:close/>
              </a:path>
              <a:path w="976630" h="976629">
                <a:moveTo>
                  <a:pt x="346519" y="346519"/>
                </a:moveTo>
                <a:lnTo>
                  <a:pt x="315018" y="346519"/>
                </a:lnTo>
                <a:lnTo>
                  <a:pt x="315018" y="425277"/>
                </a:lnTo>
                <a:lnTo>
                  <a:pt x="346519" y="425277"/>
                </a:lnTo>
                <a:lnTo>
                  <a:pt x="346519" y="346519"/>
                </a:lnTo>
                <a:close/>
              </a:path>
              <a:path w="976630" h="976629">
                <a:moveTo>
                  <a:pt x="181967" y="346519"/>
                </a:moveTo>
                <a:lnTo>
                  <a:pt x="0" y="346519"/>
                </a:lnTo>
                <a:lnTo>
                  <a:pt x="0" y="378019"/>
                </a:lnTo>
                <a:lnTo>
                  <a:pt x="189016" y="378019"/>
                </a:lnTo>
                <a:lnTo>
                  <a:pt x="189016" y="353580"/>
                </a:lnTo>
                <a:lnTo>
                  <a:pt x="181967" y="346519"/>
                </a:lnTo>
                <a:close/>
              </a:path>
              <a:path w="976630" h="976629">
                <a:moveTo>
                  <a:pt x="976556" y="346519"/>
                </a:moveTo>
                <a:lnTo>
                  <a:pt x="794589" y="346519"/>
                </a:lnTo>
                <a:lnTo>
                  <a:pt x="787540" y="353580"/>
                </a:lnTo>
                <a:lnTo>
                  <a:pt x="787540" y="378019"/>
                </a:lnTo>
                <a:lnTo>
                  <a:pt x="976556" y="378019"/>
                </a:lnTo>
                <a:lnTo>
                  <a:pt x="976556" y="346519"/>
                </a:lnTo>
                <a:close/>
              </a:path>
              <a:path w="976630" h="976629">
                <a:moveTo>
                  <a:pt x="614280" y="315018"/>
                </a:moveTo>
                <a:lnTo>
                  <a:pt x="608739" y="315018"/>
                </a:lnTo>
                <a:lnTo>
                  <a:pt x="603474" y="316149"/>
                </a:lnTo>
                <a:lnTo>
                  <a:pt x="598536" y="317921"/>
                </a:lnTo>
                <a:lnTo>
                  <a:pt x="628623" y="317921"/>
                </a:lnTo>
                <a:lnTo>
                  <a:pt x="614280" y="315018"/>
                </a:lnTo>
                <a:close/>
              </a:path>
              <a:path w="976630" h="976629">
                <a:moveTo>
                  <a:pt x="488278" y="220516"/>
                </a:moveTo>
                <a:lnTo>
                  <a:pt x="469905" y="224235"/>
                </a:lnTo>
                <a:lnTo>
                  <a:pt x="454881" y="234371"/>
                </a:lnTo>
                <a:lnTo>
                  <a:pt x="444742" y="249390"/>
                </a:lnTo>
                <a:lnTo>
                  <a:pt x="441021" y="267761"/>
                </a:lnTo>
                <a:lnTo>
                  <a:pt x="441021" y="286408"/>
                </a:lnTo>
                <a:lnTo>
                  <a:pt x="472521" y="286408"/>
                </a:lnTo>
                <a:lnTo>
                  <a:pt x="472521" y="259091"/>
                </a:lnTo>
                <a:lnTo>
                  <a:pt x="479583" y="252017"/>
                </a:lnTo>
                <a:lnTo>
                  <a:pt x="532127" y="252017"/>
                </a:lnTo>
                <a:lnTo>
                  <a:pt x="527377" y="241545"/>
                </a:lnTo>
                <a:lnTo>
                  <a:pt x="517124" y="230466"/>
                </a:lnTo>
                <a:lnTo>
                  <a:pt x="503804" y="223155"/>
                </a:lnTo>
                <a:lnTo>
                  <a:pt x="488278" y="220516"/>
                </a:lnTo>
                <a:close/>
              </a:path>
              <a:path w="976630" h="976629">
                <a:moveTo>
                  <a:pt x="620819" y="189016"/>
                </a:moveTo>
                <a:lnTo>
                  <a:pt x="576258" y="189016"/>
                </a:lnTo>
                <a:lnTo>
                  <a:pt x="630037" y="242782"/>
                </a:lnTo>
                <a:lnTo>
                  <a:pt x="630037" y="283518"/>
                </a:lnTo>
                <a:lnTo>
                  <a:pt x="661537" y="283518"/>
                </a:lnTo>
                <a:lnTo>
                  <a:pt x="661537" y="232089"/>
                </a:lnTo>
                <a:lnTo>
                  <a:pt x="659879" y="228068"/>
                </a:lnTo>
                <a:lnTo>
                  <a:pt x="620819" y="189016"/>
                </a:lnTo>
                <a:close/>
              </a:path>
              <a:path w="976630" h="976629">
                <a:moveTo>
                  <a:pt x="551279" y="252017"/>
                </a:moveTo>
                <a:lnTo>
                  <a:pt x="545059" y="252017"/>
                </a:lnTo>
                <a:lnTo>
                  <a:pt x="539154" y="253286"/>
                </a:lnTo>
                <a:lnTo>
                  <a:pt x="533701" y="255485"/>
                </a:lnTo>
                <a:lnTo>
                  <a:pt x="568416" y="255485"/>
                </a:lnTo>
                <a:lnTo>
                  <a:pt x="551279" y="252017"/>
                </a:lnTo>
                <a:close/>
              </a:path>
              <a:path w="976630" h="976629">
                <a:moveTo>
                  <a:pt x="598536" y="126002"/>
                </a:moveTo>
                <a:lnTo>
                  <a:pt x="567036" y="126002"/>
                </a:lnTo>
                <a:lnTo>
                  <a:pt x="567036" y="157503"/>
                </a:lnTo>
                <a:lnTo>
                  <a:pt x="598536" y="157503"/>
                </a:lnTo>
                <a:lnTo>
                  <a:pt x="598536" y="126002"/>
                </a:lnTo>
                <a:close/>
              </a:path>
              <a:path w="976630" h="976629">
                <a:moveTo>
                  <a:pt x="378019" y="0"/>
                </a:moveTo>
                <a:lnTo>
                  <a:pt x="346519" y="0"/>
                </a:lnTo>
                <a:lnTo>
                  <a:pt x="346519" y="118953"/>
                </a:lnTo>
                <a:lnTo>
                  <a:pt x="353555" y="126002"/>
                </a:lnTo>
                <a:lnTo>
                  <a:pt x="623000" y="126002"/>
                </a:lnTo>
                <a:lnTo>
                  <a:pt x="630037" y="118953"/>
                </a:lnTo>
                <a:lnTo>
                  <a:pt x="630037" y="94501"/>
                </a:lnTo>
                <a:lnTo>
                  <a:pt x="378019" y="94501"/>
                </a:lnTo>
                <a:lnTo>
                  <a:pt x="378019" y="0"/>
                </a:lnTo>
                <a:close/>
              </a:path>
              <a:path w="976630" h="976629">
                <a:moveTo>
                  <a:pt x="630037" y="0"/>
                </a:moveTo>
                <a:lnTo>
                  <a:pt x="598536" y="0"/>
                </a:lnTo>
                <a:lnTo>
                  <a:pt x="598536" y="94501"/>
                </a:lnTo>
                <a:lnTo>
                  <a:pt x="630037" y="94501"/>
                </a:lnTo>
                <a:lnTo>
                  <a:pt x="6300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5308541" y="4954667"/>
            <a:ext cx="31734" cy="31734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0"/>
                </a:moveTo>
                <a:lnTo>
                  <a:pt x="31500" y="0"/>
                </a:lnTo>
                <a:lnTo>
                  <a:pt x="31500" y="31500"/>
                </a:lnTo>
                <a:lnTo>
                  <a:pt x="0" y="31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5434477" y="4954667"/>
            <a:ext cx="31734" cy="31734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0"/>
                </a:moveTo>
                <a:lnTo>
                  <a:pt x="31500" y="0"/>
                </a:lnTo>
                <a:lnTo>
                  <a:pt x="31500" y="31500"/>
                </a:lnTo>
                <a:lnTo>
                  <a:pt x="0" y="31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5749324" y="4639821"/>
            <a:ext cx="31734" cy="31734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0"/>
                </a:moveTo>
                <a:lnTo>
                  <a:pt x="31500" y="0"/>
                </a:lnTo>
                <a:lnTo>
                  <a:pt x="31500" y="31500"/>
                </a:lnTo>
                <a:lnTo>
                  <a:pt x="0" y="31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15749324" y="4513886"/>
            <a:ext cx="31734" cy="31734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0"/>
                </a:moveTo>
                <a:lnTo>
                  <a:pt x="31500" y="0"/>
                </a:lnTo>
                <a:lnTo>
                  <a:pt x="31500" y="31500"/>
                </a:lnTo>
                <a:lnTo>
                  <a:pt x="0" y="31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15308541" y="4136071"/>
            <a:ext cx="31734" cy="31734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0"/>
                </a:moveTo>
                <a:lnTo>
                  <a:pt x="31500" y="0"/>
                </a:lnTo>
                <a:lnTo>
                  <a:pt x="31500" y="31500"/>
                </a:lnTo>
                <a:lnTo>
                  <a:pt x="0" y="31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5434477" y="4136071"/>
            <a:ext cx="31734" cy="31734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0"/>
                </a:moveTo>
                <a:lnTo>
                  <a:pt x="31500" y="0"/>
                </a:lnTo>
                <a:lnTo>
                  <a:pt x="31500" y="31500"/>
                </a:lnTo>
                <a:lnTo>
                  <a:pt x="0" y="31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14993693" y="4513886"/>
            <a:ext cx="31734" cy="31734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0"/>
                </a:moveTo>
                <a:lnTo>
                  <a:pt x="31500" y="0"/>
                </a:lnTo>
                <a:lnTo>
                  <a:pt x="31500" y="31500"/>
                </a:lnTo>
                <a:lnTo>
                  <a:pt x="0" y="31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14993693" y="4639821"/>
            <a:ext cx="31734" cy="31734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0" y="0"/>
                </a:moveTo>
                <a:lnTo>
                  <a:pt x="31500" y="0"/>
                </a:lnTo>
                <a:lnTo>
                  <a:pt x="31500" y="31500"/>
                </a:lnTo>
                <a:lnTo>
                  <a:pt x="0" y="31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3256806" y="32217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13256806" y="41384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8229090" y="4547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10573264" y="4547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8229090" y="51937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0573264" y="519372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8229090" y="58541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0573264" y="58541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8229090" y="63221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0573264" y="63221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8229090" y="7122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0573264" y="7122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8229090" y="82328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0573264" y="82328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8229090" y="88714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0573264" y="887147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8229090" y="93060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10573264" y="96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999029" y="6110380"/>
            <a:ext cx="2404711" cy="0"/>
          </a:xfrm>
          <a:custGeom>
            <a:avLst/>
            <a:gdLst/>
            <a:ahLst/>
            <a:cxnLst/>
            <a:rect l="l" t="t" r="r" b="b"/>
            <a:pathLst>
              <a:path w="2406015">
                <a:moveTo>
                  <a:pt x="0" y="0"/>
                </a:moveTo>
                <a:lnTo>
                  <a:pt x="2405920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948403" y="52442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3428961" y="52442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999029" y="7106240"/>
            <a:ext cx="2404711" cy="0"/>
          </a:xfrm>
          <a:custGeom>
            <a:avLst/>
            <a:gdLst/>
            <a:ahLst/>
            <a:cxnLst/>
            <a:rect l="l" t="t" r="r" b="b"/>
            <a:pathLst>
              <a:path w="2406015">
                <a:moveTo>
                  <a:pt x="0" y="0"/>
                </a:moveTo>
                <a:lnTo>
                  <a:pt x="2405920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948403" y="68788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3428961" y="68788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999029" y="7897142"/>
            <a:ext cx="2404711" cy="0"/>
          </a:xfrm>
          <a:custGeom>
            <a:avLst/>
            <a:gdLst/>
            <a:ahLst/>
            <a:cxnLst/>
            <a:rect l="l" t="t" r="r" b="b"/>
            <a:pathLst>
              <a:path w="2406015">
                <a:moveTo>
                  <a:pt x="0" y="0"/>
                </a:moveTo>
                <a:lnTo>
                  <a:pt x="2405920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948403" y="77065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3428961" y="770653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999029" y="8887742"/>
            <a:ext cx="2404711" cy="0"/>
          </a:xfrm>
          <a:custGeom>
            <a:avLst/>
            <a:gdLst/>
            <a:ahLst/>
            <a:cxnLst/>
            <a:rect l="l" t="t" r="r" b="b"/>
            <a:pathLst>
              <a:path w="2406015">
                <a:moveTo>
                  <a:pt x="0" y="0"/>
                </a:moveTo>
                <a:lnTo>
                  <a:pt x="2405920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948403" y="87022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3428961" y="87022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999029" y="9584558"/>
            <a:ext cx="2404711" cy="0"/>
          </a:xfrm>
          <a:custGeom>
            <a:avLst/>
            <a:gdLst/>
            <a:ahLst/>
            <a:cxnLst/>
            <a:rect l="l" t="t" r="r" b="b"/>
            <a:pathLst>
              <a:path w="2406015">
                <a:moveTo>
                  <a:pt x="0" y="0"/>
                </a:moveTo>
                <a:lnTo>
                  <a:pt x="2405920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948403" y="95655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3428961" y="95655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5789023" y="7077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9087911" y="68792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5789023" y="762220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18417575" y="5400310"/>
            <a:ext cx="724143" cy="822513"/>
          </a:xfrm>
          <a:custGeom>
            <a:avLst/>
            <a:gdLst/>
            <a:ahLst/>
            <a:cxnLst/>
            <a:rect l="l" t="t" r="r" b="b"/>
            <a:pathLst>
              <a:path w="724534" h="822960">
                <a:moveTo>
                  <a:pt x="383636" y="689609"/>
                </a:moveTo>
                <a:lnTo>
                  <a:pt x="373307" y="689609"/>
                </a:lnTo>
                <a:lnTo>
                  <a:pt x="310520" y="751839"/>
                </a:lnTo>
                <a:lnTo>
                  <a:pt x="310520" y="761999"/>
                </a:lnTo>
                <a:lnTo>
                  <a:pt x="369877" y="821689"/>
                </a:lnTo>
                <a:lnTo>
                  <a:pt x="374174" y="822959"/>
                </a:lnTo>
                <a:lnTo>
                  <a:pt x="386212" y="822959"/>
                </a:lnTo>
                <a:lnTo>
                  <a:pt x="395673" y="812799"/>
                </a:lnTo>
                <a:lnTo>
                  <a:pt x="395673" y="802639"/>
                </a:lnTo>
                <a:lnTo>
                  <a:pt x="366434" y="773429"/>
                </a:lnTo>
                <a:lnTo>
                  <a:pt x="414836" y="769619"/>
                </a:lnTo>
                <a:lnTo>
                  <a:pt x="461272" y="759459"/>
                </a:lnTo>
                <a:lnTo>
                  <a:pt x="505320" y="744219"/>
                </a:lnTo>
                <a:lnTo>
                  <a:pt x="512596" y="740409"/>
                </a:lnTo>
                <a:lnTo>
                  <a:pt x="366434" y="740409"/>
                </a:lnTo>
                <a:lnTo>
                  <a:pt x="395673" y="711199"/>
                </a:lnTo>
                <a:lnTo>
                  <a:pt x="395673" y="701039"/>
                </a:lnTo>
                <a:lnTo>
                  <a:pt x="383636" y="689609"/>
                </a:lnTo>
                <a:close/>
              </a:path>
              <a:path w="724534" h="822960">
                <a:moveTo>
                  <a:pt x="717377" y="396239"/>
                </a:moveTo>
                <a:lnTo>
                  <a:pt x="698454" y="396239"/>
                </a:lnTo>
                <a:lnTo>
                  <a:pt x="691568" y="403859"/>
                </a:lnTo>
                <a:lnTo>
                  <a:pt x="691568" y="412749"/>
                </a:lnTo>
                <a:lnTo>
                  <a:pt x="688047" y="461009"/>
                </a:lnTo>
                <a:lnTo>
                  <a:pt x="677819" y="506729"/>
                </a:lnTo>
                <a:lnTo>
                  <a:pt x="661382" y="549909"/>
                </a:lnTo>
                <a:lnTo>
                  <a:pt x="639238" y="590549"/>
                </a:lnTo>
                <a:lnTo>
                  <a:pt x="611886" y="626109"/>
                </a:lnTo>
                <a:lnTo>
                  <a:pt x="579828" y="659129"/>
                </a:lnTo>
                <a:lnTo>
                  <a:pt x="543562" y="687069"/>
                </a:lnTo>
                <a:lnTo>
                  <a:pt x="503590" y="708659"/>
                </a:lnTo>
                <a:lnTo>
                  <a:pt x="460411" y="726439"/>
                </a:lnTo>
                <a:lnTo>
                  <a:pt x="414526" y="736599"/>
                </a:lnTo>
                <a:lnTo>
                  <a:pt x="366434" y="740409"/>
                </a:lnTo>
                <a:lnTo>
                  <a:pt x="512596" y="740409"/>
                </a:lnTo>
                <a:lnTo>
                  <a:pt x="546554" y="722629"/>
                </a:lnTo>
                <a:lnTo>
                  <a:pt x="584551" y="697229"/>
                </a:lnTo>
                <a:lnTo>
                  <a:pt x="618887" y="666749"/>
                </a:lnTo>
                <a:lnTo>
                  <a:pt x="649137" y="632459"/>
                </a:lnTo>
                <a:lnTo>
                  <a:pt x="674878" y="593089"/>
                </a:lnTo>
                <a:lnTo>
                  <a:pt x="695685" y="552449"/>
                </a:lnTo>
                <a:lnTo>
                  <a:pt x="711134" y="507999"/>
                </a:lnTo>
                <a:lnTo>
                  <a:pt x="720801" y="461009"/>
                </a:lnTo>
                <a:lnTo>
                  <a:pt x="724262" y="412749"/>
                </a:lnTo>
                <a:lnTo>
                  <a:pt x="724262" y="402589"/>
                </a:lnTo>
                <a:lnTo>
                  <a:pt x="717377" y="396239"/>
                </a:lnTo>
                <a:close/>
              </a:path>
              <a:path w="724534" h="822960">
                <a:moveTo>
                  <a:pt x="242260" y="538479"/>
                </a:moveTo>
                <a:lnTo>
                  <a:pt x="198703" y="538479"/>
                </a:lnTo>
                <a:lnTo>
                  <a:pt x="207400" y="548639"/>
                </a:lnTo>
                <a:lnTo>
                  <a:pt x="216660" y="558799"/>
                </a:lnTo>
                <a:lnTo>
                  <a:pt x="226404" y="567689"/>
                </a:lnTo>
                <a:lnTo>
                  <a:pt x="236549" y="575309"/>
                </a:lnTo>
                <a:lnTo>
                  <a:pt x="229664" y="593089"/>
                </a:lnTo>
                <a:lnTo>
                  <a:pt x="226829" y="607059"/>
                </a:lnTo>
                <a:lnTo>
                  <a:pt x="229560" y="621029"/>
                </a:lnTo>
                <a:lnTo>
                  <a:pt x="237290" y="632459"/>
                </a:lnTo>
                <a:lnTo>
                  <a:pt x="249454" y="640079"/>
                </a:lnTo>
                <a:lnTo>
                  <a:pt x="280414" y="652779"/>
                </a:lnTo>
                <a:lnTo>
                  <a:pt x="294822" y="656589"/>
                </a:lnTo>
                <a:lnTo>
                  <a:pt x="308586" y="652779"/>
                </a:lnTo>
                <a:lnTo>
                  <a:pt x="320091" y="645159"/>
                </a:lnTo>
                <a:lnTo>
                  <a:pt x="327721" y="633729"/>
                </a:lnTo>
                <a:lnTo>
                  <a:pt x="331656" y="623569"/>
                </a:lnTo>
                <a:lnTo>
                  <a:pt x="293318" y="623569"/>
                </a:lnTo>
                <a:lnTo>
                  <a:pt x="262358" y="610869"/>
                </a:lnTo>
                <a:lnTo>
                  <a:pt x="260637" y="609599"/>
                </a:lnTo>
                <a:lnTo>
                  <a:pt x="258915" y="607059"/>
                </a:lnTo>
                <a:lnTo>
                  <a:pt x="259770" y="604519"/>
                </a:lnTo>
                <a:lnTo>
                  <a:pt x="271819" y="576579"/>
                </a:lnTo>
                <a:lnTo>
                  <a:pt x="274395" y="570229"/>
                </a:lnTo>
                <a:lnTo>
                  <a:pt x="272674" y="561339"/>
                </a:lnTo>
                <a:lnTo>
                  <a:pt x="265788" y="557529"/>
                </a:lnTo>
                <a:lnTo>
                  <a:pt x="252095" y="547369"/>
                </a:lnTo>
                <a:lnTo>
                  <a:pt x="242260" y="538479"/>
                </a:lnTo>
                <a:close/>
              </a:path>
              <a:path w="724534" h="822960">
                <a:moveTo>
                  <a:pt x="423591" y="615949"/>
                </a:moveTo>
                <a:lnTo>
                  <a:pt x="388800" y="615949"/>
                </a:lnTo>
                <a:lnTo>
                  <a:pt x="395673" y="633729"/>
                </a:lnTo>
                <a:lnTo>
                  <a:pt x="401403" y="642619"/>
                </a:lnTo>
                <a:lnTo>
                  <a:pt x="409225" y="650239"/>
                </a:lnTo>
                <a:lnTo>
                  <a:pt x="418658" y="654049"/>
                </a:lnTo>
                <a:lnTo>
                  <a:pt x="429222" y="655319"/>
                </a:lnTo>
                <a:lnTo>
                  <a:pt x="438684" y="655319"/>
                </a:lnTo>
                <a:lnTo>
                  <a:pt x="442981" y="652779"/>
                </a:lnTo>
                <a:lnTo>
                  <a:pt x="480187" y="637539"/>
                </a:lnTo>
                <a:lnTo>
                  <a:pt x="485779" y="632459"/>
                </a:lnTo>
                <a:lnTo>
                  <a:pt x="490402" y="627379"/>
                </a:lnTo>
                <a:lnTo>
                  <a:pt x="491734" y="624839"/>
                </a:lnTo>
                <a:lnTo>
                  <a:pt x="430943" y="624839"/>
                </a:lnTo>
                <a:lnTo>
                  <a:pt x="429222" y="623569"/>
                </a:lnTo>
                <a:lnTo>
                  <a:pt x="426646" y="623569"/>
                </a:lnTo>
                <a:lnTo>
                  <a:pt x="425779" y="621029"/>
                </a:lnTo>
                <a:lnTo>
                  <a:pt x="423591" y="615949"/>
                </a:lnTo>
                <a:close/>
              </a:path>
              <a:path w="724534" h="822960">
                <a:moveTo>
                  <a:pt x="520407" y="500379"/>
                </a:moveTo>
                <a:lnTo>
                  <a:pt x="511800" y="501649"/>
                </a:lnTo>
                <a:lnTo>
                  <a:pt x="507502" y="509269"/>
                </a:lnTo>
                <a:lnTo>
                  <a:pt x="497314" y="521969"/>
                </a:lnTo>
                <a:lnTo>
                  <a:pt x="485997" y="534669"/>
                </a:lnTo>
                <a:lnTo>
                  <a:pt x="473389" y="546099"/>
                </a:lnTo>
                <a:lnTo>
                  <a:pt x="459328" y="557529"/>
                </a:lnTo>
                <a:lnTo>
                  <a:pt x="453309" y="561339"/>
                </a:lnTo>
                <a:lnTo>
                  <a:pt x="450721" y="568959"/>
                </a:lnTo>
                <a:lnTo>
                  <a:pt x="453309" y="576579"/>
                </a:lnTo>
                <a:lnTo>
                  <a:pt x="465347" y="604519"/>
                </a:lnTo>
                <a:lnTo>
                  <a:pt x="466214" y="605789"/>
                </a:lnTo>
                <a:lnTo>
                  <a:pt x="465347" y="608329"/>
                </a:lnTo>
                <a:lnTo>
                  <a:pt x="465347" y="609599"/>
                </a:lnTo>
                <a:lnTo>
                  <a:pt x="464492" y="610869"/>
                </a:lnTo>
                <a:lnTo>
                  <a:pt x="462771" y="610869"/>
                </a:lnTo>
                <a:lnTo>
                  <a:pt x="431810" y="623569"/>
                </a:lnTo>
                <a:lnTo>
                  <a:pt x="430943" y="624839"/>
                </a:lnTo>
                <a:lnTo>
                  <a:pt x="491734" y="624839"/>
                </a:lnTo>
                <a:lnTo>
                  <a:pt x="493731" y="621029"/>
                </a:lnTo>
                <a:lnTo>
                  <a:pt x="495668" y="613409"/>
                </a:lnTo>
                <a:lnTo>
                  <a:pt x="496313" y="607059"/>
                </a:lnTo>
                <a:lnTo>
                  <a:pt x="495668" y="599439"/>
                </a:lnTo>
                <a:lnTo>
                  <a:pt x="493731" y="593089"/>
                </a:lnTo>
                <a:lnTo>
                  <a:pt x="486858" y="575309"/>
                </a:lnTo>
                <a:lnTo>
                  <a:pt x="497484" y="567689"/>
                </a:lnTo>
                <a:lnTo>
                  <a:pt x="507388" y="557529"/>
                </a:lnTo>
                <a:lnTo>
                  <a:pt x="516488" y="548639"/>
                </a:lnTo>
                <a:lnTo>
                  <a:pt x="524704" y="538479"/>
                </a:lnTo>
                <a:lnTo>
                  <a:pt x="579150" y="538479"/>
                </a:lnTo>
                <a:lnTo>
                  <a:pt x="581095" y="537209"/>
                </a:lnTo>
                <a:lnTo>
                  <a:pt x="589213" y="524509"/>
                </a:lnTo>
                <a:lnTo>
                  <a:pt x="592977" y="515619"/>
                </a:lnTo>
                <a:lnTo>
                  <a:pt x="557386" y="515619"/>
                </a:lnTo>
                <a:lnTo>
                  <a:pt x="555664" y="514349"/>
                </a:lnTo>
                <a:lnTo>
                  <a:pt x="527280" y="502919"/>
                </a:lnTo>
                <a:lnTo>
                  <a:pt x="520407" y="500379"/>
                </a:lnTo>
                <a:close/>
              </a:path>
              <a:path w="724534" h="822960">
                <a:moveTo>
                  <a:pt x="320848" y="581659"/>
                </a:moveTo>
                <a:lnTo>
                  <a:pt x="313096" y="585469"/>
                </a:lnTo>
                <a:lnTo>
                  <a:pt x="310520" y="591819"/>
                </a:lnTo>
                <a:lnTo>
                  <a:pt x="298483" y="621029"/>
                </a:lnTo>
                <a:lnTo>
                  <a:pt x="297616" y="622299"/>
                </a:lnTo>
                <a:lnTo>
                  <a:pt x="295040" y="623569"/>
                </a:lnTo>
                <a:lnTo>
                  <a:pt x="331656" y="623569"/>
                </a:lnTo>
                <a:lnTo>
                  <a:pt x="334607" y="615949"/>
                </a:lnTo>
                <a:lnTo>
                  <a:pt x="423591" y="615949"/>
                </a:lnTo>
                <a:lnTo>
                  <a:pt x="413742" y="593089"/>
                </a:lnTo>
                <a:lnTo>
                  <a:pt x="411166" y="586739"/>
                </a:lnTo>
                <a:lnTo>
                  <a:pt x="409156" y="585469"/>
                </a:lnTo>
                <a:lnTo>
                  <a:pt x="344995" y="585469"/>
                </a:lnTo>
                <a:lnTo>
                  <a:pt x="327721" y="582929"/>
                </a:lnTo>
                <a:lnTo>
                  <a:pt x="320848" y="581659"/>
                </a:lnTo>
                <a:close/>
              </a:path>
              <a:path w="724534" h="822960">
                <a:moveTo>
                  <a:pt x="388800" y="615949"/>
                </a:moveTo>
                <a:lnTo>
                  <a:pt x="334607" y="615949"/>
                </a:lnTo>
                <a:lnTo>
                  <a:pt x="361704" y="618489"/>
                </a:lnTo>
                <a:lnTo>
                  <a:pt x="388800" y="615949"/>
                </a:lnTo>
                <a:close/>
              </a:path>
              <a:path w="724534" h="822960">
                <a:moveTo>
                  <a:pt x="405135" y="582929"/>
                </a:moveTo>
                <a:lnTo>
                  <a:pt x="395673" y="582929"/>
                </a:lnTo>
                <a:lnTo>
                  <a:pt x="378887" y="585469"/>
                </a:lnTo>
                <a:lnTo>
                  <a:pt x="409156" y="585469"/>
                </a:lnTo>
                <a:lnTo>
                  <a:pt x="405135" y="582929"/>
                </a:lnTo>
                <a:close/>
              </a:path>
              <a:path w="724534" h="822960">
                <a:moveTo>
                  <a:pt x="167576" y="278129"/>
                </a:moveTo>
                <a:lnTo>
                  <a:pt x="134194" y="300989"/>
                </a:lnTo>
                <a:lnTo>
                  <a:pt x="118454" y="345439"/>
                </a:lnTo>
                <a:lnTo>
                  <a:pt x="121180" y="359409"/>
                </a:lnTo>
                <a:lnTo>
                  <a:pt x="128906" y="370839"/>
                </a:lnTo>
                <a:lnTo>
                  <a:pt x="141067" y="378459"/>
                </a:lnTo>
                <a:lnTo>
                  <a:pt x="158269" y="386079"/>
                </a:lnTo>
                <a:lnTo>
                  <a:pt x="156820" y="398779"/>
                </a:lnTo>
                <a:lnTo>
                  <a:pt x="156337" y="412749"/>
                </a:lnTo>
                <a:lnTo>
                  <a:pt x="156820" y="426719"/>
                </a:lnTo>
                <a:lnTo>
                  <a:pt x="158269" y="439419"/>
                </a:lnTo>
                <a:lnTo>
                  <a:pt x="141067" y="447039"/>
                </a:lnTo>
                <a:lnTo>
                  <a:pt x="129271" y="454659"/>
                </a:lnTo>
                <a:lnTo>
                  <a:pt x="121505" y="466089"/>
                </a:lnTo>
                <a:lnTo>
                  <a:pt x="118576" y="480059"/>
                </a:lnTo>
                <a:lnTo>
                  <a:pt x="121290" y="494029"/>
                </a:lnTo>
                <a:lnTo>
                  <a:pt x="134194" y="524509"/>
                </a:lnTo>
                <a:lnTo>
                  <a:pt x="142311" y="537209"/>
                </a:lnTo>
                <a:lnTo>
                  <a:pt x="153975" y="544829"/>
                </a:lnTo>
                <a:lnTo>
                  <a:pt x="167576" y="547369"/>
                </a:lnTo>
                <a:lnTo>
                  <a:pt x="181502" y="544829"/>
                </a:lnTo>
                <a:lnTo>
                  <a:pt x="198703" y="538479"/>
                </a:lnTo>
                <a:lnTo>
                  <a:pt x="242260" y="538479"/>
                </a:lnTo>
                <a:lnTo>
                  <a:pt x="239450" y="535939"/>
                </a:lnTo>
                <a:lnTo>
                  <a:pt x="227935" y="523239"/>
                </a:lnTo>
                <a:lnTo>
                  <a:pt x="222312" y="515619"/>
                </a:lnTo>
                <a:lnTo>
                  <a:pt x="167731" y="515619"/>
                </a:lnTo>
                <a:lnTo>
                  <a:pt x="165155" y="514349"/>
                </a:lnTo>
                <a:lnTo>
                  <a:pt x="164300" y="511809"/>
                </a:lnTo>
                <a:lnTo>
                  <a:pt x="151396" y="481329"/>
                </a:lnTo>
                <a:lnTo>
                  <a:pt x="150529" y="480059"/>
                </a:lnTo>
                <a:lnTo>
                  <a:pt x="151396" y="477519"/>
                </a:lnTo>
                <a:lnTo>
                  <a:pt x="153972" y="476249"/>
                </a:lnTo>
                <a:lnTo>
                  <a:pt x="182356" y="463549"/>
                </a:lnTo>
                <a:lnTo>
                  <a:pt x="189242" y="461009"/>
                </a:lnTo>
                <a:lnTo>
                  <a:pt x="193539" y="453389"/>
                </a:lnTo>
                <a:lnTo>
                  <a:pt x="191818" y="445769"/>
                </a:lnTo>
                <a:lnTo>
                  <a:pt x="189401" y="429259"/>
                </a:lnTo>
                <a:lnTo>
                  <a:pt x="188595" y="412749"/>
                </a:lnTo>
                <a:lnTo>
                  <a:pt x="189401" y="394969"/>
                </a:lnTo>
                <a:lnTo>
                  <a:pt x="191818" y="378459"/>
                </a:lnTo>
                <a:lnTo>
                  <a:pt x="193539" y="370839"/>
                </a:lnTo>
                <a:lnTo>
                  <a:pt x="189242" y="361949"/>
                </a:lnTo>
                <a:lnTo>
                  <a:pt x="182356" y="359409"/>
                </a:lnTo>
                <a:lnTo>
                  <a:pt x="153972" y="347979"/>
                </a:lnTo>
                <a:lnTo>
                  <a:pt x="152250" y="346709"/>
                </a:lnTo>
                <a:lnTo>
                  <a:pt x="150529" y="344169"/>
                </a:lnTo>
                <a:lnTo>
                  <a:pt x="151396" y="342899"/>
                </a:lnTo>
                <a:lnTo>
                  <a:pt x="164300" y="312419"/>
                </a:lnTo>
                <a:lnTo>
                  <a:pt x="165155" y="309879"/>
                </a:lnTo>
                <a:lnTo>
                  <a:pt x="167731" y="308609"/>
                </a:lnTo>
                <a:lnTo>
                  <a:pt x="222257" y="308609"/>
                </a:lnTo>
                <a:lnTo>
                  <a:pt x="227814" y="300989"/>
                </a:lnTo>
                <a:lnTo>
                  <a:pt x="239130" y="288289"/>
                </a:lnTo>
                <a:lnTo>
                  <a:pt x="198703" y="288289"/>
                </a:lnTo>
                <a:lnTo>
                  <a:pt x="181502" y="280669"/>
                </a:lnTo>
                <a:lnTo>
                  <a:pt x="167576" y="278129"/>
                </a:lnTo>
                <a:close/>
              </a:path>
              <a:path w="724534" h="822960">
                <a:moveTo>
                  <a:pt x="579150" y="538479"/>
                </a:moveTo>
                <a:lnTo>
                  <a:pt x="524704" y="538479"/>
                </a:lnTo>
                <a:lnTo>
                  <a:pt x="541906" y="544829"/>
                </a:lnTo>
                <a:lnTo>
                  <a:pt x="555826" y="547369"/>
                </a:lnTo>
                <a:lnTo>
                  <a:pt x="569428" y="544829"/>
                </a:lnTo>
                <a:lnTo>
                  <a:pt x="579150" y="538479"/>
                </a:lnTo>
                <a:close/>
              </a:path>
              <a:path w="724534" h="822960">
                <a:moveTo>
                  <a:pt x="362333" y="306069"/>
                </a:moveTo>
                <a:lnTo>
                  <a:pt x="320848" y="313689"/>
                </a:lnTo>
                <a:lnTo>
                  <a:pt x="285835" y="336549"/>
                </a:lnTo>
                <a:lnTo>
                  <a:pt x="263321" y="370839"/>
                </a:lnTo>
                <a:lnTo>
                  <a:pt x="255162" y="411479"/>
                </a:lnTo>
                <a:lnTo>
                  <a:pt x="263212" y="453389"/>
                </a:lnTo>
                <a:lnTo>
                  <a:pt x="279998" y="480059"/>
                </a:lnTo>
                <a:lnTo>
                  <a:pt x="303315" y="501649"/>
                </a:lnTo>
                <a:lnTo>
                  <a:pt x="331309" y="514349"/>
                </a:lnTo>
                <a:lnTo>
                  <a:pt x="362125" y="518159"/>
                </a:lnTo>
                <a:lnTo>
                  <a:pt x="372438" y="518159"/>
                </a:lnTo>
                <a:lnTo>
                  <a:pt x="382667" y="516889"/>
                </a:lnTo>
                <a:lnTo>
                  <a:pt x="392734" y="514349"/>
                </a:lnTo>
                <a:lnTo>
                  <a:pt x="402559" y="510539"/>
                </a:lnTo>
                <a:lnTo>
                  <a:pt x="437571" y="486409"/>
                </a:lnTo>
                <a:lnTo>
                  <a:pt x="361544" y="486409"/>
                </a:lnTo>
                <a:lnTo>
                  <a:pt x="333533" y="481329"/>
                </a:lnTo>
                <a:lnTo>
                  <a:pt x="309715" y="464819"/>
                </a:lnTo>
                <a:lnTo>
                  <a:pt x="293318" y="440689"/>
                </a:lnTo>
                <a:lnTo>
                  <a:pt x="287781" y="411479"/>
                </a:lnTo>
                <a:lnTo>
                  <a:pt x="293532" y="383539"/>
                </a:lnTo>
                <a:lnTo>
                  <a:pt x="309281" y="359409"/>
                </a:lnTo>
                <a:lnTo>
                  <a:pt x="333740" y="344169"/>
                </a:lnTo>
                <a:lnTo>
                  <a:pt x="347937" y="339089"/>
                </a:lnTo>
                <a:lnTo>
                  <a:pt x="355034" y="337819"/>
                </a:lnTo>
                <a:lnTo>
                  <a:pt x="437479" y="337819"/>
                </a:lnTo>
                <a:lnTo>
                  <a:pt x="436606" y="336549"/>
                </a:lnTo>
                <a:lnTo>
                  <a:pt x="402452" y="313689"/>
                </a:lnTo>
                <a:lnTo>
                  <a:pt x="362333" y="306069"/>
                </a:lnTo>
                <a:close/>
              </a:path>
              <a:path w="724534" h="822960">
                <a:moveTo>
                  <a:pt x="205576" y="500379"/>
                </a:moveTo>
                <a:lnTo>
                  <a:pt x="197836" y="502919"/>
                </a:lnTo>
                <a:lnTo>
                  <a:pt x="169452" y="514349"/>
                </a:lnTo>
                <a:lnTo>
                  <a:pt x="167731" y="515619"/>
                </a:lnTo>
                <a:lnTo>
                  <a:pt x="222312" y="515619"/>
                </a:lnTo>
                <a:lnTo>
                  <a:pt x="217626" y="509269"/>
                </a:lnTo>
                <a:lnTo>
                  <a:pt x="213329" y="502919"/>
                </a:lnTo>
                <a:lnTo>
                  <a:pt x="205576" y="500379"/>
                </a:lnTo>
                <a:close/>
              </a:path>
              <a:path w="724534" h="822960">
                <a:moveTo>
                  <a:pt x="591901" y="307339"/>
                </a:moveTo>
                <a:lnTo>
                  <a:pt x="557386" y="307339"/>
                </a:lnTo>
                <a:lnTo>
                  <a:pt x="559961" y="308609"/>
                </a:lnTo>
                <a:lnTo>
                  <a:pt x="560828" y="311149"/>
                </a:lnTo>
                <a:lnTo>
                  <a:pt x="573733" y="341629"/>
                </a:lnTo>
                <a:lnTo>
                  <a:pt x="574587" y="342899"/>
                </a:lnTo>
                <a:lnTo>
                  <a:pt x="573733" y="344169"/>
                </a:lnTo>
                <a:lnTo>
                  <a:pt x="573733" y="346709"/>
                </a:lnTo>
                <a:lnTo>
                  <a:pt x="572866" y="346709"/>
                </a:lnTo>
                <a:lnTo>
                  <a:pt x="571144" y="347979"/>
                </a:lnTo>
                <a:lnTo>
                  <a:pt x="542760" y="359409"/>
                </a:lnTo>
                <a:lnTo>
                  <a:pt x="535887" y="361949"/>
                </a:lnTo>
                <a:lnTo>
                  <a:pt x="531577" y="370839"/>
                </a:lnTo>
                <a:lnTo>
                  <a:pt x="533298" y="378459"/>
                </a:lnTo>
                <a:lnTo>
                  <a:pt x="535723" y="394969"/>
                </a:lnTo>
                <a:lnTo>
                  <a:pt x="536531" y="411479"/>
                </a:lnTo>
                <a:lnTo>
                  <a:pt x="535723" y="429259"/>
                </a:lnTo>
                <a:lnTo>
                  <a:pt x="533298" y="445769"/>
                </a:lnTo>
                <a:lnTo>
                  <a:pt x="531577" y="453389"/>
                </a:lnTo>
                <a:lnTo>
                  <a:pt x="535887" y="461009"/>
                </a:lnTo>
                <a:lnTo>
                  <a:pt x="542760" y="463549"/>
                </a:lnTo>
                <a:lnTo>
                  <a:pt x="571144" y="476249"/>
                </a:lnTo>
                <a:lnTo>
                  <a:pt x="572866" y="477519"/>
                </a:lnTo>
                <a:lnTo>
                  <a:pt x="574587" y="480059"/>
                </a:lnTo>
                <a:lnTo>
                  <a:pt x="573733" y="481329"/>
                </a:lnTo>
                <a:lnTo>
                  <a:pt x="560828" y="511809"/>
                </a:lnTo>
                <a:lnTo>
                  <a:pt x="559961" y="514349"/>
                </a:lnTo>
                <a:lnTo>
                  <a:pt x="557386" y="515619"/>
                </a:lnTo>
                <a:lnTo>
                  <a:pt x="592977" y="515619"/>
                </a:lnTo>
                <a:lnTo>
                  <a:pt x="602117" y="494029"/>
                </a:lnTo>
                <a:lnTo>
                  <a:pt x="604951" y="480059"/>
                </a:lnTo>
                <a:lnTo>
                  <a:pt x="602221" y="466089"/>
                </a:lnTo>
                <a:lnTo>
                  <a:pt x="594491" y="454659"/>
                </a:lnTo>
                <a:lnTo>
                  <a:pt x="582327" y="447039"/>
                </a:lnTo>
                <a:lnTo>
                  <a:pt x="565126" y="439419"/>
                </a:lnTo>
                <a:lnTo>
                  <a:pt x="566582" y="426719"/>
                </a:lnTo>
                <a:lnTo>
                  <a:pt x="567067" y="412749"/>
                </a:lnTo>
                <a:lnTo>
                  <a:pt x="566582" y="398779"/>
                </a:lnTo>
                <a:lnTo>
                  <a:pt x="565126" y="386079"/>
                </a:lnTo>
                <a:lnTo>
                  <a:pt x="582327" y="378459"/>
                </a:lnTo>
                <a:lnTo>
                  <a:pt x="604699" y="345439"/>
                </a:lnTo>
                <a:lnTo>
                  <a:pt x="604054" y="337819"/>
                </a:lnTo>
                <a:lnTo>
                  <a:pt x="602117" y="331469"/>
                </a:lnTo>
                <a:lnTo>
                  <a:pt x="591901" y="307339"/>
                </a:lnTo>
                <a:close/>
              </a:path>
              <a:path w="724534" h="822960">
                <a:moveTo>
                  <a:pt x="437479" y="337819"/>
                </a:moveTo>
                <a:lnTo>
                  <a:pt x="362125" y="337819"/>
                </a:lnTo>
                <a:lnTo>
                  <a:pt x="383525" y="340359"/>
                </a:lnTo>
                <a:lnTo>
                  <a:pt x="402989" y="349249"/>
                </a:lnTo>
                <a:lnTo>
                  <a:pt x="419226" y="364489"/>
                </a:lnTo>
                <a:lnTo>
                  <a:pt x="430943" y="383539"/>
                </a:lnTo>
                <a:lnTo>
                  <a:pt x="436480" y="412749"/>
                </a:lnTo>
                <a:lnTo>
                  <a:pt x="430730" y="440689"/>
                </a:lnTo>
                <a:lnTo>
                  <a:pt x="414981" y="463549"/>
                </a:lnTo>
                <a:lnTo>
                  <a:pt x="390522" y="480059"/>
                </a:lnTo>
                <a:lnTo>
                  <a:pt x="361544" y="486409"/>
                </a:lnTo>
                <a:lnTo>
                  <a:pt x="437571" y="486409"/>
                </a:lnTo>
                <a:lnTo>
                  <a:pt x="460082" y="453389"/>
                </a:lnTo>
                <a:lnTo>
                  <a:pt x="468240" y="412749"/>
                </a:lnTo>
                <a:lnTo>
                  <a:pt x="460195" y="370839"/>
                </a:lnTo>
                <a:lnTo>
                  <a:pt x="437479" y="337819"/>
                </a:lnTo>
                <a:close/>
              </a:path>
              <a:path w="724534" h="822960">
                <a:moveTo>
                  <a:pt x="350087" y="0"/>
                </a:moveTo>
                <a:lnTo>
                  <a:pt x="339771" y="0"/>
                </a:lnTo>
                <a:lnTo>
                  <a:pt x="327721" y="11429"/>
                </a:lnTo>
                <a:lnTo>
                  <a:pt x="327721" y="21589"/>
                </a:lnTo>
                <a:lnTo>
                  <a:pt x="356973" y="50799"/>
                </a:lnTo>
                <a:lnTo>
                  <a:pt x="308569" y="54609"/>
                </a:lnTo>
                <a:lnTo>
                  <a:pt x="262134" y="64769"/>
                </a:lnTo>
                <a:lnTo>
                  <a:pt x="218094" y="80009"/>
                </a:lnTo>
                <a:lnTo>
                  <a:pt x="176876" y="101599"/>
                </a:lnTo>
                <a:lnTo>
                  <a:pt x="138909" y="128269"/>
                </a:lnTo>
                <a:lnTo>
                  <a:pt x="104618" y="158749"/>
                </a:lnTo>
                <a:lnTo>
                  <a:pt x="74431" y="193039"/>
                </a:lnTo>
                <a:lnTo>
                  <a:pt x="48774" y="231139"/>
                </a:lnTo>
                <a:lnTo>
                  <a:pt x="28076" y="273049"/>
                </a:lnTo>
                <a:lnTo>
                  <a:pt x="12763" y="317499"/>
                </a:lnTo>
                <a:lnTo>
                  <a:pt x="3261" y="363219"/>
                </a:lnTo>
                <a:lnTo>
                  <a:pt x="83" y="411479"/>
                </a:lnTo>
                <a:lnTo>
                  <a:pt x="0" y="421639"/>
                </a:lnTo>
                <a:lnTo>
                  <a:pt x="6885" y="429259"/>
                </a:lnTo>
                <a:lnTo>
                  <a:pt x="25808" y="429259"/>
                </a:lnTo>
                <a:lnTo>
                  <a:pt x="32694" y="421639"/>
                </a:lnTo>
                <a:lnTo>
                  <a:pt x="32786" y="411479"/>
                </a:lnTo>
                <a:lnTo>
                  <a:pt x="36214" y="364489"/>
                </a:lnTo>
                <a:lnTo>
                  <a:pt x="46438" y="318769"/>
                </a:lnTo>
                <a:lnTo>
                  <a:pt x="62862" y="274319"/>
                </a:lnTo>
                <a:lnTo>
                  <a:pt x="84983" y="234949"/>
                </a:lnTo>
                <a:lnTo>
                  <a:pt x="112295" y="198119"/>
                </a:lnTo>
                <a:lnTo>
                  <a:pt x="144295" y="165099"/>
                </a:lnTo>
                <a:lnTo>
                  <a:pt x="180479" y="138429"/>
                </a:lnTo>
                <a:lnTo>
                  <a:pt x="220343" y="115569"/>
                </a:lnTo>
                <a:lnTo>
                  <a:pt x="263383" y="99059"/>
                </a:lnTo>
                <a:lnTo>
                  <a:pt x="309094" y="87629"/>
                </a:lnTo>
                <a:lnTo>
                  <a:pt x="356973" y="83819"/>
                </a:lnTo>
                <a:lnTo>
                  <a:pt x="401875" y="83819"/>
                </a:lnTo>
                <a:lnTo>
                  <a:pt x="409445" y="76199"/>
                </a:lnTo>
                <a:lnTo>
                  <a:pt x="411166" y="72389"/>
                </a:lnTo>
                <a:lnTo>
                  <a:pt x="411166" y="63499"/>
                </a:lnTo>
                <a:lnTo>
                  <a:pt x="410299" y="59689"/>
                </a:lnTo>
                <a:lnTo>
                  <a:pt x="350087" y="0"/>
                </a:lnTo>
                <a:close/>
              </a:path>
              <a:path w="724534" h="822960">
                <a:moveTo>
                  <a:pt x="222257" y="308609"/>
                </a:moveTo>
                <a:lnTo>
                  <a:pt x="169452" y="308609"/>
                </a:lnTo>
                <a:lnTo>
                  <a:pt x="197836" y="321309"/>
                </a:lnTo>
                <a:lnTo>
                  <a:pt x="204722" y="323849"/>
                </a:lnTo>
                <a:lnTo>
                  <a:pt x="213329" y="322579"/>
                </a:lnTo>
                <a:lnTo>
                  <a:pt x="217626" y="314959"/>
                </a:lnTo>
                <a:lnTo>
                  <a:pt x="222257" y="308609"/>
                </a:lnTo>
                <a:close/>
              </a:path>
              <a:path w="724534" h="822960">
                <a:moveTo>
                  <a:pt x="489978" y="199389"/>
                </a:moveTo>
                <a:lnTo>
                  <a:pt x="431810" y="199389"/>
                </a:lnTo>
                <a:lnTo>
                  <a:pt x="462771" y="213359"/>
                </a:lnTo>
                <a:lnTo>
                  <a:pt x="464492" y="213359"/>
                </a:lnTo>
                <a:lnTo>
                  <a:pt x="466214" y="215899"/>
                </a:lnTo>
                <a:lnTo>
                  <a:pt x="465347" y="218439"/>
                </a:lnTo>
                <a:lnTo>
                  <a:pt x="453309" y="246379"/>
                </a:lnTo>
                <a:lnTo>
                  <a:pt x="450721" y="252729"/>
                </a:lnTo>
                <a:lnTo>
                  <a:pt x="452442" y="261619"/>
                </a:lnTo>
                <a:lnTo>
                  <a:pt x="473024" y="276859"/>
                </a:lnTo>
                <a:lnTo>
                  <a:pt x="485672" y="288289"/>
                </a:lnTo>
                <a:lnTo>
                  <a:pt x="497192" y="299719"/>
                </a:lnTo>
                <a:lnTo>
                  <a:pt x="507502" y="314959"/>
                </a:lnTo>
                <a:lnTo>
                  <a:pt x="511800" y="320039"/>
                </a:lnTo>
                <a:lnTo>
                  <a:pt x="519540" y="322579"/>
                </a:lnTo>
                <a:lnTo>
                  <a:pt x="527280" y="320039"/>
                </a:lnTo>
                <a:lnTo>
                  <a:pt x="555664" y="308609"/>
                </a:lnTo>
                <a:lnTo>
                  <a:pt x="557386" y="307339"/>
                </a:lnTo>
                <a:lnTo>
                  <a:pt x="591901" y="307339"/>
                </a:lnTo>
                <a:lnTo>
                  <a:pt x="589213" y="300989"/>
                </a:lnTo>
                <a:lnTo>
                  <a:pt x="581095" y="288289"/>
                </a:lnTo>
                <a:lnTo>
                  <a:pt x="524704" y="288289"/>
                </a:lnTo>
                <a:lnTo>
                  <a:pt x="516008" y="276859"/>
                </a:lnTo>
                <a:lnTo>
                  <a:pt x="506747" y="266699"/>
                </a:lnTo>
                <a:lnTo>
                  <a:pt x="497003" y="257809"/>
                </a:lnTo>
                <a:lnTo>
                  <a:pt x="486858" y="250189"/>
                </a:lnTo>
                <a:lnTo>
                  <a:pt x="493731" y="232409"/>
                </a:lnTo>
                <a:lnTo>
                  <a:pt x="496567" y="218439"/>
                </a:lnTo>
                <a:lnTo>
                  <a:pt x="493841" y="205739"/>
                </a:lnTo>
                <a:lnTo>
                  <a:pt x="489978" y="199389"/>
                </a:lnTo>
                <a:close/>
              </a:path>
              <a:path w="724534" h="822960">
                <a:moveTo>
                  <a:pt x="294340" y="170179"/>
                </a:moveTo>
                <a:lnTo>
                  <a:pt x="243215" y="187959"/>
                </a:lnTo>
                <a:lnTo>
                  <a:pt x="227082" y="219709"/>
                </a:lnTo>
                <a:lnTo>
                  <a:pt x="227727" y="226059"/>
                </a:lnTo>
                <a:lnTo>
                  <a:pt x="229664" y="232409"/>
                </a:lnTo>
                <a:lnTo>
                  <a:pt x="236549" y="250189"/>
                </a:lnTo>
                <a:lnTo>
                  <a:pt x="225916" y="259079"/>
                </a:lnTo>
                <a:lnTo>
                  <a:pt x="216010" y="267969"/>
                </a:lnTo>
                <a:lnTo>
                  <a:pt x="206912" y="278129"/>
                </a:lnTo>
                <a:lnTo>
                  <a:pt x="198703" y="288289"/>
                </a:lnTo>
                <a:lnTo>
                  <a:pt x="239130" y="288289"/>
                </a:lnTo>
                <a:lnTo>
                  <a:pt x="251734" y="276859"/>
                </a:lnTo>
                <a:lnTo>
                  <a:pt x="265788" y="266699"/>
                </a:lnTo>
                <a:lnTo>
                  <a:pt x="271819" y="262889"/>
                </a:lnTo>
                <a:lnTo>
                  <a:pt x="274395" y="255269"/>
                </a:lnTo>
                <a:lnTo>
                  <a:pt x="271819" y="247649"/>
                </a:lnTo>
                <a:lnTo>
                  <a:pt x="259770" y="218439"/>
                </a:lnTo>
                <a:lnTo>
                  <a:pt x="258915" y="218439"/>
                </a:lnTo>
                <a:lnTo>
                  <a:pt x="259770" y="215899"/>
                </a:lnTo>
                <a:lnTo>
                  <a:pt x="259770" y="214629"/>
                </a:lnTo>
                <a:lnTo>
                  <a:pt x="260637" y="213359"/>
                </a:lnTo>
                <a:lnTo>
                  <a:pt x="262358" y="213359"/>
                </a:lnTo>
                <a:lnTo>
                  <a:pt x="293318" y="199389"/>
                </a:lnTo>
                <a:lnTo>
                  <a:pt x="330672" y="199389"/>
                </a:lnTo>
                <a:lnTo>
                  <a:pt x="327721" y="191769"/>
                </a:lnTo>
                <a:lnTo>
                  <a:pt x="319605" y="180339"/>
                </a:lnTo>
                <a:lnTo>
                  <a:pt x="307941" y="172719"/>
                </a:lnTo>
                <a:lnTo>
                  <a:pt x="294340" y="170179"/>
                </a:lnTo>
                <a:close/>
              </a:path>
              <a:path w="724534" h="822960">
                <a:moveTo>
                  <a:pt x="555826" y="278129"/>
                </a:moveTo>
                <a:lnTo>
                  <a:pt x="541906" y="280669"/>
                </a:lnTo>
                <a:lnTo>
                  <a:pt x="524704" y="288289"/>
                </a:lnTo>
                <a:lnTo>
                  <a:pt x="581095" y="288289"/>
                </a:lnTo>
                <a:lnTo>
                  <a:pt x="569428" y="280669"/>
                </a:lnTo>
                <a:lnTo>
                  <a:pt x="555826" y="278129"/>
                </a:lnTo>
                <a:close/>
              </a:path>
              <a:path w="724534" h="822960">
                <a:moveTo>
                  <a:pt x="330672" y="199389"/>
                </a:moveTo>
                <a:lnTo>
                  <a:pt x="297616" y="199389"/>
                </a:lnTo>
                <a:lnTo>
                  <a:pt x="298483" y="203199"/>
                </a:lnTo>
                <a:lnTo>
                  <a:pt x="310520" y="231139"/>
                </a:lnTo>
                <a:lnTo>
                  <a:pt x="313096" y="237489"/>
                </a:lnTo>
                <a:lnTo>
                  <a:pt x="320848" y="242569"/>
                </a:lnTo>
                <a:lnTo>
                  <a:pt x="328588" y="240029"/>
                </a:lnTo>
                <a:lnTo>
                  <a:pt x="345374" y="237489"/>
                </a:lnTo>
                <a:lnTo>
                  <a:pt x="412020" y="237489"/>
                </a:lnTo>
                <a:lnTo>
                  <a:pt x="414596" y="231139"/>
                </a:lnTo>
                <a:lnTo>
                  <a:pt x="423908" y="209549"/>
                </a:lnTo>
                <a:lnTo>
                  <a:pt x="334607" y="209549"/>
                </a:lnTo>
                <a:lnTo>
                  <a:pt x="330672" y="199389"/>
                </a:lnTo>
                <a:close/>
              </a:path>
              <a:path w="724534" h="822960">
                <a:moveTo>
                  <a:pt x="412020" y="237489"/>
                </a:moveTo>
                <a:lnTo>
                  <a:pt x="379267" y="237489"/>
                </a:lnTo>
                <a:lnTo>
                  <a:pt x="396540" y="240029"/>
                </a:lnTo>
                <a:lnTo>
                  <a:pt x="404280" y="242569"/>
                </a:lnTo>
                <a:lnTo>
                  <a:pt x="412020" y="237489"/>
                </a:lnTo>
                <a:close/>
              </a:path>
              <a:path w="724534" h="822960">
                <a:moveTo>
                  <a:pt x="361704" y="207009"/>
                </a:moveTo>
                <a:lnTo>
                  <a:pt x="334607" y="209549"/>
                </a:lnTo>
                <a:lnTo>
                  <a:pt x="388800" y="209549"/>
                </a:lnTo>
                <a:lnTo>
                  <a:pt x="361704" y="207009"/>
                </a:lnTo>
                <a:close/>
              </a:path>
              <a:path w="724534" h="822960">
                <a:moveTo>
                  <a:pt x="429060" y="170179"/>
                </a:moveTo>
                <a:lnTo>
                  <a:pt x="415459" y="172719"/>
                </a:lnTo>
                <a:lnTo>
                  <a:pt x="403791" y="180339"/>
                </a:lnTo>
                <a:lnTo>
                  <a:pt x="395673" y="191769"/>
                </a:lnTo>
                <a:lnTo>
                  <a:pt x="388800" y="209549"/>
                </a:lnTo>
                <a:lnTo>
                  <a:pt x="423908" y="209549"/>
                </a:lnTo>
                <a:lnTo>
                  <a:pt x="426646" y="203199"/>
                </a:lnTo>
                <a:lnTo>
                  <a:pt x="427501" y="200659"/>
                </a:lnTo>
                <a:lnTo>
                  <a:pt x="430089" y="199389"/>
                </a:lnTo>
                <a:lnTo>
                  <a:pt x="489978" y="199389"/>
                </a:lnTo>
                <a:lnTo>
                  <a:pt x="486115" y="193039"/>
                </a:lnTo>
                <a:lnTo>
                  <a:pt x="473954" y="185419"/>
                </a:lnTo>
                <a:lnTo>
                  <a:pt x="442981" y="172719"/>
                </a:lnTo>
                <a:lnTo>
                  <a:pt x="429060" y="170179"/>
                </a:lnTo>
                <a:close/>
              </a:path>
              <a:path w="724534" h="822960">
                <a:moveTo>
                  <a:pt x="401875" y="83819"/>
                </a:moveTo>
                <a:lnTo>
                  <a:pt x="356973" y="83819"/>
                </a:lnTo>
                <a:lnTo>
                  <a:pt x="327721" y="113029"/>
                </a:lnTo>
                <a:lnTo>
                  <a:pt x="327721" y="123189"/>
                </a:lnTo>
                <a:lnTo>
                  <a:pt x="336329" y="132079"/>
                </a:lnTo>
                <a:lnTo>
                  <a:pt x="340626" y="133349"/>
                </a:lnTo>
                <a:lnTo>
                  <a:pt x="352676" y="133349"/>
                </a:lnTo>
                <a:lnTo>
                  <a:pt x="401875" y="83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18573780" y="8418397"/>
            <a:ext cx="423315" cy="647349"/>
          </a:xfrm>
          <a:custGeom>
            <a:avLst/>
            <a:gdLst/>
            <a:ahLst/>
            <a:cxnLst/>
            <a:rect l="l" t="t" r="r" b="b"/>
            <a:pathLst>
              <a:path w="423544" h="647700">
                <a:moveTo>
                  <a:pt x="122773" y="573205"/>
                </a:moveTo>
                <a:lnTo>
                  <a:pt x="85756" y="573205"/>
                </a:lnTo>
                <a:lnTo>
                  <a:pt x="96770" y="602789"/>
                </a:lnTo>
                <a:lnTo>
                  <a:pt x="116628" y="626194"/>
                </a:lnTo>
                <a:lnTo>
                  <a:pt x="143168" y="641609"/>
                </a:lnTo>
                <a:lnTo>
                  <a:pt x="174227" y="647226"/>
                </a:lnTo>
                <a:lnTo>
                  <a:pt x="250044" y="647226"/>
                </a:lnTo>
                <a:lnTo>
                  <a:pt x="281103" y="641609"/>
                </a:lnTo>
                <a:lnTo>
                  <a:pt x="307642" y="626194"/>
                </a:lnTo>
                <a:lnTo>
                  <a:pt x="320426" y="611126"/>
                </a:lnTo>
                <a:lnTo>
                  <a:pt x="174227" y="611126"/>
                </a:lnTo>
                <a:lnTo>
                  <a:pt x="157237" y="608322"/>
                </a:lnTo>
                <a:lnTo>
                  <a:pt x="142313" y="600562"/>
                </a:lnTo>
                <a:lnTo>
                  <a:pt x="130482" y="588605"/>
                </a:lnTo>
                <a:lnTo>
                  <a:pt x="122773" y="573205"/>
                </a:lnTo>
                <a:close/>
              </a:path>
              <a:path w="423544" h="647700">
                <a:moveTo>
                  <a:pt x="338515" y="573205"/>
                </a:moveTo>
                <a:lnTo>
                  <a:pt x="301498" y="573205"/>
                </a:lnTo>
                <a:lnTo>
                  <a:pt x="293796" y="588605"/>
                </a:lnTo>
                <a:lnTo>
                  <a:pt x="281967" y="600562"/>
                </a:lnTo>
                <a:lnTo>
                  <a:pt x="267041" y="608322"/>
                </a:lnTo>
                <a:lnTo>
                  <a:pt x="250044" y="611126"/>
                </a:lnTo>
                <a:lnTo>
                  <a:pt x="320426" y="611126"/>
                </a:lnTo>
                <a:lnTo>
                  <a:pt x="327501" y="602789"/>
                </a:lnTo>
                <a:lnTo>
                  <a:pt x="338515" y="573205"/>
                </a:lnTo>
                <a:close/>
              </a:path>
              <a:path w="423544" h="647700">
                <a:moveTo>
                  <a:pt x="212135" y="0"/>
                </a:moveTo>
                <a:lnTo>
                  <a:pt x="209434" y="0"/>
                </a:lnTo>
                <a:lnTo>
                  <a:pt x="162109" y="6793"/>
                </a:lnTo>
                <a:lnTo>
                  <a:pt x="118680" y="23200"/>
                </a:lnTo>
                <a:lnTo>
                  <a:pt x="80290" y="48077"/>
                </a:lnTo>
                <a:lnTo>
                  <a:pt x="48082" y="80282"/>
                </a:lnTo>
                <a:lnTo>
                  <a:pt x="23202" y="118670"/>
                </a:lnTo>
                <a:lnTo>
                  <a:pt x="6793" y="162098"/>
                </a:lnTo>
                <a:lnTo>
                  <a:pt x="0" y="209421"/>
                </a:lnTo>
                <a:lnTo>
                  <a:pt x="3371" y="250344"/>
                </a:lnTo>
                <a:lnTo>
                  <a:pt x="14397" y="289516"/>
                </a:lnTo>
                <a:lnTo>
                  <a:pt x="32669" y="325877"/>
                </a:lnTo>
                <a:lnTo>
                  <a:pt x="75599" y="381377"/>
                </a:lnTo>
                <a:lnTo>
                  <a:pt x="88508" y="407162"/>
                </a:lnTo>
                <a:lnTo>
                  <a:pt x="96205" y="434953"/>
                </a:lnTo>
                <a:lnTo>
                  <a:pt x="98397" y="463977"/>
                </a:lnTo>
                <a:lnTo>
                  <a:pt x="89990" y="465321"/>
                </a:lnTo>
                <a:lnTo>
                  <a:pt x="83846" y="472622"/>
                </a:lnTo>
                <a:lnTo>
                  <a:pt x="83959" y="573205"/>
                </a:lnTo>
                <a:lnTo>
                  <a:pt x="340324" y="573205"/>
                </a:lnTo>
                <a:lnTo>
                  <a:pt x="340324" y="537093"/>
                </a:lnTo>
                <a:lnTo>
                  <a:pt x="120059" y="537093"/>
                </a:lnTo>
                <a:lnTo>
                  <a:pt x="120059" y="499184"/>
                </a:lnTo>
                <a:lnTo>
                  <a:pt x="340324" y="499184"/>
                </a:lnTo>
                <a:lnTo>
                  <a:pt x="340425" y="472132"/>
                </a:lnTo>
                <a:lnTo>
                  <a:pt x="333878" y="464429"/>
                </a:lnTo>
                <a:lnTo>
                  <a:pt x="324970" y="463085"/>
                </a:lnTo>
                <a:lnTo>
                  <a:pt x="134508" y="463085"/>
                </a:lnTo>
                <a:lnTo>
                  <a:pt x="131534" y="427351"/>
                </a:lnTo>
                <a:lnTo>
                  <a:pt x="121881" y="393167"/>
                </a:lnTo>
                <a:lnTo>
                  <a:pt x="105901" y="361435"/>
                </a:lnTo>
                <a:lnTo>
                  <a:pt x="83959" y="333087"/>
                </a:lnTo>
                <a:lnTo>
                  <a:pt x="62952" y="306198"/>
                </a:lnTo>
                <a:lnTo>
                  <a:pt x="47737" y="276013"/>
                </a:lnTo>
                <a:lnTo>
                  <a:pt x="38672" y="243449"/>
                </a:lnTo>
                <a:lnTo>
                  <a:pt x="36111" y="209421"/>
                </a:lnTo>
                <a:lnTo>
                  <a:pt x="43695" y="164149"/>
                </a:lnTo>
                <a:lnTo>
                  <a:pt x="61767" y="123466"/>
                </a:lnTo>
                <a:lnTo>
                  <a:pt x="88852" y="88845"/>
                </a:lnTo>
                <a:lnTo>
                  <a:pt x="123475" y="61763"/>
                </a:lnTo>
                <a:lnTo>
                  <a:pt x="164161" y="43694"/>
                </a:lnTo>
                <a:lnTo>
                  <a:pt x="209434" y="36111"/>
                </a:lnTo>
                <a:lnTo>
                  <a:pt x="328664" y="36111"/>
                </a:lnTo>
                <a:lnTo>
                  <a:pt x="324611" y="32983"/>
                </a:lnTo>
                <a:lnTo>
                  <a:pt x="289494" y="15089"/>
                </a:lnTo>
                <a:lnTo>
                  <a:pt x="251683" y="3967"/>
                </a:lnTo>
                <a:lnTo>
                  <a:pt x="212135" y="0"/>
                </a:lnTo>
                <a:close/>
              </a:path>
              <a:path w="423544" h="647700">
                <a:moveTo>
                  <a:pt x="340324" y="499184"/>
                </a:moveTo>
                <a:lnTo>
                  <a:pt x="304212" y="499184"/>
                </a:lnTo>
                <a:lnTo>
                  <a:pt x="304212" y="537093"/>
                </a:lnTo>
                <a:lnTo>
                  <a:pt x="340324" y="537093"/>
                </a:lnTo>
                <a:lnTo>
                  <a:pt x="340324" y="499184"/>
                </a:lnTo>
                <a:close/>
              </a:path>
              <a:path w="423544" h="647700">
                <a:moveTo>
                  <a:pt x="212135" y="231988"/>
                </a:moveTo>
                <a:lnTo>
                  <a:pt x="188944" y="236670"/>
                </a:lnTo>
                <a:lnTo>
                  <a:pt x="170010" y="249440"/>
                </a:lnTo>
                <a:lnTo>
                  <a:pt x="157245" y="268379"/>
                </a:lnTo>
                <a:lnTo>
                  <a:pt x="152564" y="291572"/>
                </a:lnTo>
                <a:lnTo>
                  <a:pt x="155830" y="310167"/>
                </a:lnTo>
                <a:lnTo>
                  <a:pt x="164355" y="326551"/>
                </a:lnTo>
                <a:lnTo>
                  <a:pt x="177364" y="339663"/>
                </a:lnTo>
                <a:lnTo>
                  <a:pt x="194079" y="348441"/>
                </a:lnTo>
                <a:lnTo>
                  <a:pt x="194079" y="463085"/>
                </a:lnTo>
                <a:lnTo>
                  <a:pt x="230191" y="463085"/>
                </a:lnTo>
                <a:lnTo>
                  <a:pt x="230191" y="348441"/>
                </a:lnTo>
                <a:lnTo>
                  <a:pt x="246907" y="339663"/>
                </a:lnTo>
                <a:lnTo>
                  <a:pt x="259917" y="326551"/>
                </a:lnTo>
                <a:lnTo>
                  <a:pt x="265908" y="315043"/>
                </a:lnTo>
                <a:lnTo>
                  <a:pt x="212135" y="315043"/>
                </a:lnTo>
                <a:lnTo>
                  <a:pt x="202998" y="313198"/>
                </a:lnTo>
                <a:lnTo>
                  <a:pt x="195537" y="308166"/>
                </a:lnTo>
                <a:lnTo>
                  <a:pt x="190508" y="300704"/>
                </a:lnTo>
                <a:lnTo>
                  <a:pt x="188664" y="291572"/>
                </a:lnTo>
                <a:lnTo>
                  <a:pt x="190508" y="282434"/>
                </a:lnTo>
                <a:lnTo>
                  <a:pt x="195537" y="274973"/>
                </a:lnTo>
                <a:lnTo>
                  <a:pt x="202998" y="269944"/>
                </a:lnTo>
                <a:lnTo>
                  <a:pt x="212135" y="268100"/>
                </a:lnTo>
                <a:lnTo>
                  <a:pt x="266849" y="268100"/>
                </a:lnTo>
                <a:lnTo>
                  <a:pt x="254268" y="249440"/>
                </a:lnTo>
                <a:lnTo>
                  <a:pt x="235328" y="236670"/>
                </a:lnTo>
                <a:lnTo>
                  <a:pt x="212135" y="231988"/>
                </a:lnTo>
                <a:close/>
              </a:path>
              <a:path w="423544" h="647700">
                <a:moveTo>
                  <a:pt x="328664" y="36111"/>
                </a:moveTo>
                <a:lnTo>
                  <a:pt x="212135" y="36111"/>
                </a:lnTo>
                <a:lnTo>
                  <a:pt x="258982" y="42626"/>
                </a:lnTo>
                <a:lnTo>
                  <a:pt x="301045" y="60563"/>
                </a:lnTo>
                <a:lnTo>
                  <a:pt x="336660" y="88247"/>
                </a:lnTo>
                <a:lnTo>
                  <a:pt x="364161" y="124005"/>
                </a:lnTo>
                <a:lnTo>
                  <a:pt x="381882" y="166160"/>
                </a:lnTo>
                <a:lnTo>
                  <a:pt x="388159" y="213040"/>
                </a:lnTo>
                <a:lnTo>
                  <a:pt x="385053" y="246297"/>
                </a:lnTo>
                <a:lnTo>
                  <a:pt x="375824" y="278096"/>
                </a:lnTo>
                <a:lnTo>
                  <a:pt x="360803" y="307604"/>
                </a:lnTo>
                <a:lnTo>
                  <a:pt x="340324" y="333991"/>
                </a:lnTo>
                <a:lnTo>
                  <a:pt x="317702" y="361781"/>
                </a:lnTo>
                <a:lnTo>
                  <a:pt x="301314" y="393242"/>
                </a:lnTo>
                <a:lnTo>
                  <a:pt x="291568" y="427358"/>
                </a:lnTo>
                <a:lnTo>
                  <a:pt x="288870" y="463085"/>
                </a:lnTo>
                <a:lnTo>
                  <a:pt x="324970" y="463085"/>
                </a:lnTo>
                <a:lnTo>
                  <a:pt x="327046" y="434101"/>
                </a:lnTo>
                <a:lnTo>
                  <a:pt x="334882" y="406424"/>
                </a:lnTo>
                <a:lnTo>
                  <a:pt x="348143" y="380898"/>
                </a:lnTo>
                <a:lnTo>
                  <a:pt x="366497" y="358368"/>
                </a:lnTo>
                <a:lnTo>
                  <a:pt x="395708" y="318816"/>
                </a:lnTo>
                <a:lnTo>
                  <a:pt x="414581" y="275097"/>
                </a:lnTo>
                <a:lnTo>
                  <a:pt x="423180" y="229020"/>
                </a:lnTo>
                <a:lnTo>
                  <a:pt x="421567" y="182391"/>
                </a:lnTo>
                <a:lnTo>
                  <a:pt x="409805" y="137018"/>
                </a:lnTo>
                <a:lnTo>
                  <a:pt x="387955" y="94709"/>
                </a:lnTo>
                <a:lnTo>
                  <a:pt x="356081" y="57271"/>
                </a:lnTo>
                <a:lnTo>
                  <a:pt x="328664" y="36111"/>
                </a:lnTo>
                <a:close/>
              </a:path>
              <a:path w="423544" h="647700">
                <a:moveTo>
                  <a:pt x="266849" y="268100"/>
                </a:moveTo>
                <a:lnTo>
                  <a:pt x="212135" y="268100"/>
                </a:lnTo>
                <a:lnTo>
                  <a:pt x="221273" y="269944"/>
                </a:lnTo>
                <a:lnTo>
                  <a:pt x="228734" y="274973"/>
                </a:lnTo>
                <a:lnTo>
                  <a:pt x="233763" y="282434"/>
                </a:lnTo>
                <a:lnTo>
                  <a:pt x="235607" y="291572"/>
                </a:lnTo>
                <a:lnTo>
                  <a:pt x="233763" y="300704"/>
                </a:lnTo>
                <a:lnTo>
                  <a:pt x="228734" y="308166"/>
                </a:lnTo>
                <a:lnTo>
                  <a:pt x="221273" y="313198"/>
                </a:lnTo>
                <a:lnTo>
                  <a:pt x="212135" y="315043"/>
                </a:lnTo>
                <a:lnTo>
                  <a:pt x="265908" y="315043"/>
                </a:lnTo>
                <a:lnTo>
                  <a:pt x="268446" y="310167"/>
                </a:lnTo>
                <a:lnTo>
                  <a:pt x="271719" y="291572"/>
                </a:lnTo>
                <a:lnTo>
                  <a:pt x="267037" y="268379"/>
                </a:lnTo>
                <a:lnTo>
                  <a:pt x="266849" y="26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18767753" y="8244268"/>
            <a:ext cx="36175" cy="117412"/>
          </a:xfrm>
          <a:custGeom>
            <a:avLst/>
            <a:gdLst/>
            <a:ahLst/>
            <a:cxnLst/>
            <a:rect l="l" t="t" r="r" b="b"/>
            <a:pathLst>
              <a:path w="36194" h="117475">
                <a:moveTo>
                  <a:pt x="18055" y="0"/>
                </a:moveTo>
                <a:lnTo>
                  <a:pt x="11031" y="1420"/>
                </a:lnTo>
                <a:lnTo>
                  <a:pt x="5291" y="5291"/>
                </a:lnTo>
                <a:lnTo>
                  <a:pt x="1420" y="11031"/>
                </a:lnTo>
                <a:lnTo>
                  <a:pt x="0" y="18055"/>
                </a:lnTo>
                <a:lnTo>
                  <a:pt x="0" y="99301"/>
                </a:lnTo>
                <a:lnTo>
                  <a:pt x="1420" y="106331"/>
                </a:lnTo>
                <a:lnTo>
                  <a:pt x="5291" y="112070"/>
                </a:lnTo>
                <a:lnTo>
                  <a:pt x="11031" y="115939"/>
                </a:lnTo>
                <a:lnTo>
                  <a:pt x="18055" y="117357"/>
                </a:lnTo>
                <a:lnTo>
                  <a:pt x="25086" y="115939"/>
                </a:lnTo>
                <a:lnTo>
                  <a:pt x="30825" y="112070"/>
                </a:lnTo>
                <a:lnTo>
                  <a:pt x="34693" y="106331"/>
                </a:lnTo>
                <a:lnTo>
                  <a:pt x="36111" y="99301"/>
                </a:lnTo>
                <a:lnTo>
                  <a:pt x="36111" y="18055"/>
                </a:lnTo>
                <a:lnTo>
                  <a:pt x="34693" y="11031"/>
                </a:lnTo>
                <a:lnTo>
                  <a:pt x="30825" y="5291"/>
                </a:lnTo>
                <a:lnTo>
                  <a:pt x="25086" y="1420"/>
                </a:lnTo>
                <a:lnTo>
                  <a:pt x="18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9045630" y="8570869"/>
            <a:ext cx="117412" cy="36175"/>
          </a:xfrm>
          <a:custGeom>
            <a:avLst/>
            <a:gdLst/>
            <a:ahLst/>
            <a:cxnLst/>
            <a:rect l="l" t="t" r="r" b="b"/>
            <a:pathLst>
              <a:path w="117475" h="36195">
                <a:moveTo>
                  <a:pt x="99301" y="0"/>
                </a:moveTo>
                <a:lnTo>
                  <a:pt x="18055" y="0"/>
                </a:lnTo>
                <a:lnTo>
                  <a:pt x="11031" y="1418"/>
                </a:lnTo>
                <a:lnTo>
                  <a:pt x="5291" y="5286"/>
                </a:lnTo>
                <a:lnTo>
                  <a:pt x="1420" y="11025"/>
                </a:lnTo>
                <a:lnTo>
                  <a:pt x="0" y="18055"/>
                </a:lnTo>
                <a:lnTo>
                  <a:pt x="1420" y="25080"/>
                </a:lnTo>
                <a:lnTo>
                  <a:pt x="5291" y="30820"/>
                </a:lnTo>
                <a:lnTo>
                  <a:pt x="11031" y="34691"/>
                </a:lnTo>
                <a:lnTo>
                  <a:pt x="18055" y="36111"/>
                </a:lnTo>
                <a:lnTo>
                  <a:pt x="99301" y="36111"/>
                </a:lnTo>
                <a:lnTo>
                  <a:pt x="106331" y="34691"/>
                </a:lnTo>
                <a:lnTo>
                  <a:pt x="112070" y="30820"/>
                </a:lnTo>
                <a:lnTo>
                  <a:pt x="115939" y="25080"/>
                </a:lnTo>
                <a:lnTo>
                  <a:pt x="117357" y="18055"/>
                </a:lnTo>
                <a:lnTo>
                  <a:pt x="115939" y="11025"/>
                </a:lnTo>
                <a:lnTo>
                  <a:pt x="112070" y="5286"/>
                </a:lnTo>
                <a:lnTo>
                  <a:pt x="106331" y="1418"/>
                </a:lnTo>
                <a:lnTo>
                  <a:pt x="99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18408675" y="8570866"/>
            <a:ext cx="117412" cy="36175"/>
          </a:xfrm>
          <a:custGeom>
            <a:avLst/>
            <a:gdLst/>
            <a:ahLst/>
            <a:cxnLst/>
            <a:rect l="l" t="t" r="r" b="b"/>
            <a:pathLst>
              <a:path w="117475" h="36195">
                <a:moveTo>
                  <a:pt x="99301" y="0"/>
                </a:moveTo>
                <a:lnTo>
                  <a:pt x="18055" y="0"/>
                </a:lnTo>
                <a:lnTo>
                  <a:pt x="11031" y="1420"/>
                </a:lnTo>
                <a:lnTo>
                  <a:pt x="5291" y="5291"/>
                </a:lnTo>
                <a:lnTo>
                  <a:pt x="1420" y="11031"/>
                </a:lnTo>
                <a:lnTo>
                  <a:pt x="0" y="18055"/>
                </a:lnTo>
                <a:lnTo>
                  <a:pt x="1420" y="25086"/>
                </a:lnTo>
                <a:lnTo>
                  <a:pt x="5291" y="30825"/>
                </a:lnTo>
                <a:lnTo>
                  <a:pt x="11031" y="34693"/>
                </a:lnTo>
                <a:lnTo>
                  <a:pt x="18055" y="36111"/>
                </a:lnTo>
                <a:lnTo>
                  <a:pt x="99301" y="36111"/>
                </a:lnTo>
                <a:lnTo>
                  <a:pt x="106331" y="34693"/>
                </a:lnTo>
                <a:lnTo>
                  <a:pt x="112070" y="30825"/>
                </a:lnTo>
                <a:lnTo>
                  <a:pt x="115939" y="25086"/>
                </a:lnTo>
                <a:lnTo>
                  <a:pt x="117357" y="18055"/>
                </a:lnTo>
                <a:lnTo>
                  <a:pt x="115939" y="11031"/>
                </a:lnTo>
                <a:lnTo>
                  <a:pt x="112070" y="5291"/>
                </a:lnTo>
                <a:lnTo>
                  <a:pt x="106331" y="1420"/>
                </a:lnTo>
                <a:lnTo>
                  <a:pt x="99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18521156" y="8341889"/>
            <a:ext cx="92450" cy="909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8957994" y="8339782"/>
            <a:ext cx="93177" cy="930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8765175" y="9758043"/>
            <a:ext cx="123758" cy="123123"/>
          </a:xfrm>
          <a:custGeom>
            <a:avLst/>
            <a:gdLst/>
            <a:ahLst/>
            <a:cxnLst/>
            <a:rect l="l" t="t" r="r" b="b"/>
            <a:pathLst>
              <a:path w="123825" h="123190">
                <a:moveTo>
                  <a:pt x="62146" y="0"/>
                </a:moveTo>
                <a:lnTo>
                  <a:pt x="61820" y="0"/>
                </a:lnTo>
                <a:lnTo>
                  <a:pt x="37867" y="4808"/>
                </a:lnTo>
                <a:lnTo>
                  <a:pt x="18249" y="17922"/>
                </a:lnTo>
                <a:lnTo>
                  <a:pt x="4961" y="37376"/>
                </a:lnTo>
                <a:lnTo>
                  <a:pt x="0" y="61204"/>
                </a:lnTo>
                <a:lnTo>
                  <a:pt x="1124" y="73316"/>
                </a:lnTo>
                <a:lnTo>
                  <a:pt x="27288" y="112591"/>
                </a:lnTo>
                <a:lnTo>
                  <a:pt x="61493" y="123062"/>
                </a:lnTo>
                <a:lnTo>
                  <a:pt x="61845" y="123062"/>
                </a:lnTo>
                <a:lnTo>
                  <a:pt x="105282" y="105295"/>
                </a:lnTo>
                <a:lnTo>
                  <a:pt x="106668" y="103636"/>
                </a:lnTo>
                <a:lnTo>
                  <a:pt x="61593" y="103636"/>
                </a:lnTo>
                <a:lnTo>
                  <a:pt x="53256" y="102782"/>
                </a:lnTo>
                <a:lnTo>
                  <a:pt x="22532" y="77435"/>
                </a:lnTo>
                <a:lnTo>
                  <a:pt x="19434" y="61204"/>
                </a:lnTo>
                <a:lnTo>
                  <a:pt x="22817" y="45002"/>
                </a:lnTo>
                <a:lnTo>
                  <a:pt x="31932" y="31690"/>
                </a:lnTo>
                <a:lnTo>
                  <a:pt x="45389" y="22716"/>
                </a:lnTo>
                <a:lnTo>
                  <a:pt x="61820" y="19425"/>
                </a:lnTo>
                <a:lnTo>
                  <a:pt x="106713" y="19425"/>
                </a:lnTo>
                <a:lnTo>
                  <a:pt x="105747" y="18244"/>
                </a:lnTo>
                <a:lnTo>
                  <a:pt x="96358" y="10481"/>
                </a:lnTo>
                <a:lnTo>
                  <a:pt x="85784" y="4777"/>
                </a:lnTo>
                <a:lnTo>
                  <a:pt x="74292" y="1246"/>
                </a:lnTo>
                <a:lnTo>
                  <a:pt x="62146" y="0"/>
                </a:lnTo>
                <a:close/>
              </a:path>
              <a:path w="123825" h="123190">
                <a:moveTo>
                  <a:pt x="106713" y="19425"/>
                </a:moveTo>
                <a:lnTo>
                  <a:pt x="62046" y="19425"/>
                </a:lnTo>
                <a:lnTo>
                  <a:pt x="70383" y="20280"/>
                </a:lnTo>
                <a:lnTo>
                  <a:pt x="78303" y="22716"/>
                </a:lnTo>
                <a:lnTo>
                  <a:pt x="103452" y="53483"/>
                </a:lnTo>
                <a:lnTo>
                  <a:pt x="104215" y="61870"/>
                </a:lnTo>
                <a:lnTo>
                  <a:pt x="103368" y="70029"/>
                </a:lnTo>
                <a:lnTo>
                  <a:pt x="77975" y="100492"/>
                </a:lnTo>
                <a:lnTo>
                  <a:pt x="61845" y="103636"/>
                </a:lnTo>
                <a:lnTo>
                  <a:pt x="106668" y="103636"/>
                </a:lnTo>
                <a:lnTo>
                  <a:pt x="113094" y="95944"/>
                </a:lnTo>
                <a:lnTo>
                  <a:pt x="118834" y="85411"/>
                </a:lnTo>
                <a:lnTo>
                  <a:pt x="122386" y="73963"/>
                </a:lnTo>
                <a:lnTo>
                  <a:pt x="123640" y="61870"/>
                </a:lnTo>
                <a:lnTo>
                  <a:pt x="122516" y="49752"/>
                </a:lnTo>
                <a:lnTo>
                  <a:pt x="119085" y="38266"/>
                </a:lnTo>
                <a:lnTo>
                  <a:pt x="113458" y="27676"/>
                </a:lnTo>
                <a:lnTo>
                  <a:pt x="106713" y="19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8613250" y="9853384"/>
            <a:ext cx="145336" cy="92026"/>
          </a:xfrm>
          <a:custGeom>
            <a:avLst/>
            <a:gdLst/>
            <a:ahLst/>
            <a:cxnLst/>
            <a:rect l="l" t="t" r="r" b="b"/>
            <a:pathLst>
              <a:path w="145415" h="92075">
                <a:moveTo>
                  <a:pt x="134006" y="0"/>
                </a:moveTo>
                <a:lnTo>
                  <a:pt x="1595" y="76458"/>
                </a:lnTo>
                <a:lnTo>
                  <a:pt x="0" y="82401"/>
                </a:lnTo>
                <a:lnTo>
                  <a:pt x="4485" y="90166"/>
                </a:lnTo>
                <a:lnTo>
                  <a:pt x="7752" y="91900"/>
                </a:lnTo>
                <a:lnTo>
                  <a:pt x="12753" y="91900"/>
                </a:lnTo>
                <a:lnTo>
                  <a:pt x="14424" y="91486"/>
                </a:lnTo>
                <a:lnTo>
                  <a:pt x="143744" y="16812"/>
                </a:lnTo>
                <a:lnTo>
                  <a:pt x="145340" y="10868"/>
                </a:lnTo>
                <a:lnTo>
                  <a:pt x="139962" y="1583"/>
                </a:lnTo>
                <a:lnTo>
                  <a:pt x="1340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8481665" y="9919781"/>
            <a:ext cx="123123" cy="123758"/>
          </a:xfrm>
          <a:custGeom>
            <a:avLst/>
            <a:gdLst/>
            <a:ahLst/>
            <a:cxnLst/>
            <a:rect l="l" t="t" r="r" b="b"/>
            <a:pathLst>
              <a:path w="123190" h="123825">
                <a:moveTo>
                  <a:pt x="58021" y="0"/>
                </a:moveTo>
                <a:lnTo>
                  <a:pt x="15545" y="20728"/>
                </a:lnTo>
                <a:lnTo>
                  <a:pt x="0" y="65378"/>
                </a:lnTo>
                <a:lnTo>
                  <a:pt x="1898" y="77409"/>
                </a:lnTo>
                <a:lnTo>
                  <a:pt x="30333" y="115029"/>
                </a:lnTo>
                <a:lnTo>
                  <a:pt x="61167" y="123384"/>
                </a:lnTo>
                <a:lnTo>
                  <a:pt x="76865" y="121359"/>
                </a:lnTo>
                <a:lnTo>
                  <a:pt x="91559" y="115426"/>
                </a:lnTo>
                <a:lnTo>
                  <a:pt x="104430" y="105801"/>
                </a:lnTo>
                <a:lnTo>
                  <a:pt x="106118" y="103639"/>
                </a:lnTo>
                <a:lnTo>
                  <a:pt x="55953" y="103639"/>
                </a:lnTo>
                <a:lnTo>
                  <a:pt x="40133" y="98254"/>
                </a:lnTo>
                <a:lnTo>
                  <a:pt x="19398" y="64278"/>
                </a:lnTo>
                <a:lnTo>
                  <a:pt x="19729" y="56040"/>
                </a:lnTo>
                <a:lnTo>
                  <a:pt x="43144" y="23650"/>
                </a:lnTo>
                <a:lnTo>
                  <a:pt x="105061" y="19308"/>
                </a:lnTo>
                <a:lnTo>
                  <a:pt x="92731" y="8276"/>
                </a:lnTo>
                <a:lnTo>
                  <a:pt x="81673" y="3193"/>
                </a:lnTo>
                <a:lnTo>
                  <a:pt x="70007" y="423"/>
                </a:lnTo>
                <a:lnTo>
                  <a:pt x="58021" y="0"/>
                </a:lnTo>
                <a:close/>
              </a:path>
              <a:path w="123190" h="123825">
                <a:moveTo>
                  <a:pt x="105061" y="19308"/>
                </a:moveTo>
                <a:lnTo>
                  <a:pt x="69196" y="19308"/>
                </a:lnTo>
                <a:lnTo>
                  <a:pt x="76434" y="21243"/>
                </a:lnTo>
                <a:lnTo>
                  <a:pt x="82930" y="25038"/>
                </a:lnTo>
                <a:lnTo>
                  <a:pt x="95381" y="36187"/>
                </a:lnTo>
                <a:lnTo>
                  <a:pt x="102348" y="50798"/>
                </a:lnTo>
                <a:lnTo>
                  <a:pt x="103347" y="66994"/>
                </a:lnTo>
                <a:lnTo>
                  <a:pt x="97895" y="82900"/>
                </a:lnTo>
                <a:lnTo>
                  <a:pt x="86705" y="95461"/>
                </a:lnTo>
                <a:lnTo>
                  <a:pt x="72101" y="102541"/>
                </a:lnTo>
                <a:lnTo>
                  <a:pt x="55953" y="103639"/>
                </a:lnTo>
                <a:lnTo>
                  <a:pt x="106118" y="103639"/>
                </a:lnTo>
                <a:lnTo>
                  <a:pt x="114657" y="92701"/>
                </a:lnTo>
                <a:lnTo>
                  <a:pt x="122600" y="69503"/>
                </a:lnTo>
                <a:lnTo>
                  <a:pt x="121118" y="45875"/>
                </a:lnTo>
                <a:lnTo>
                  <a:pt x="110925" y="24554"/>
                </a:lnTo>
                <a:lnTo>
                  <a:pt x="105061" y="19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18532585" y="10063041"/>
            <a:ext cx="19675" cy="161837"/>
          </a:xfrm>
          <a:custGeom>
            <a:avLst/>
            <a:gdLst/>
            <a:ahLst/>
            <a:cxnLst/>
            <a:rect l="l" t="t" r="r" b="b"/>
            <a:pathLst>
              <a:path w="19684" h="161925">
                <a:moveTo>
                  <a:pt x="15078" y="0"/>
                </a:moveTo>
                <a:lnTo>
                  <a:pt x="4347" y="0"/>
                </a:lnTo>
                <a:lnTo>
                  <a:pt x="0" y="4347"/>
                </a:lnTo>
                <a:lnTo>
                  <a:pt x="0" y="157276"/>
                </a:lnTo>
                <a:lnTo>
                  <a:pt x="4347" y="161624"/>
                </a:lnTo>
                <a:lnTo>
                  <a:pt x="15078" y="161624"/>
                </a:lnTo>
                <a:lnTo>
                  <a:pt x="19425" y="157276"/>
                </a:lnTo>
                <a:lnTo>
                  <a:pt x="19425" y="4347"/>
                </a:lnTo>
                <a:lnTo>
                  <a:pt x="15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18480315" y="10246808"/>
            <a:ext cx="123123" cy="123123"/>
          </a:xfrm>
          <a:custGeom>
            <a:avLst/>
            <a:gdLst/>
            <a:ahLst/>
            <a:cxnLst/>
            <a:rect l="l" t="t" r="r" b="b"/>
            <a:pathLst>
              <a:path w="123190" h="123190">
                <a:moveTo>
                  <a:pt x="53719" y="0"/>
                </a:moveTo>
                <a:lnTo>
                  <a:pt x="30533" y="7629"/>
                </a:lnTo>
                <a:lnTo>
                  <a:pt x="12155" y="23705"/>
                </a:lnTo>
                <a:lnTo>
                  <a:pt x="1730" y="44915"/>
                </a:lnTo>
                <a:lnTo>
                  <a:pt x="0" y="68529"/>
                </a:lnTo>
                <a:lnTo>
                  <a:pt x="7702" y="91815"/>
                </a:lnTo>
                <a:lnTo>
                  <a:pt x="17904" y="105144"/>
                </a:lnTo>
                <a:lnTo>
                  <a:pt x="30833" y="114952"/>
                </a:lnTo>
                <a:lnTo>
                  <a:pt x="45644" y="121007"/>
                </a:lnTo>
                <a:lnTo>
                  <a:pt x="61493" y="123076"/>
                </a:lnTo>
                <a:lnTo>
                  <a:pt x="69226" y="122587"/>
                </a:lnTo>
                <a:lnTo>
                  <a:pt x="106067" y="103377"/>
                </a:lnTo>
                <a:lnTo>
                  <a:pt x="66281" y="103377"/>
                </a:lnTo>
                <a:lnTo>
                  <a:pt x="50150" y="102110"/>
                </a:lnTo>
                <a:lnTo>
                  <a:pt x="35626" y="94875"/>
                </a:lnTo>
                <a:lnTo>
                  <a:pt x="24577" y="82190"/>
                </a:lnTo>
                <a:lnTo>
                  <a:pt x="19286" y="66227"/>
                </a:lnTo>
                <a:lnTo>
                  <a:pt x="20454" y="50042"/>
                </a:lnTo>
                <a:lnTo>
                  <a:pt x="27575" y="35507"/>
                </a:lnTo>
                <a:lnTo>
                  <a:pt x="40145" y="24491"/>
                </a:lnTo>
                <a:lnTo>
                  <a:pt x="46666" y="20772"/>
                </a:lnTo>
                <a:lnTo>
                  <a:pt x="53791" y="19000"/>
                </a:lnTo>
                <a:lnTo>
                  <a:pt x="104266" y="19000"/>
                </a:lnTo>
                <a:lnTo>
                  <a:pt x="98481" y="12362"/>
                </a:lnTo>
                <a:lnTo>
                  <a:pt x="77279" y="1828"/>
                </a:lnTo>
                <a:lnTo>
                  <a:pt x="53719" y="0"/>
                </a:lnTo>
                <a:close/>
              </a:path>
              <a:path w="123190" h="123190">
                <a:moveTo>
                  <a:pt x="104266" y="19000"/>
                </a:moveTo>
                <a:lnTo>
                  <a:pt x="60827" y="19000"/>
                </a:lnTo>
                <a:lnTo>
                  <a:pt x="71693" y="20422"/>
                </a:lnTo>
                <a:lnTo>
                  <a:pt x="81851" y="24582"/>
                </a:lnTo>
                <a:lnTo>
                  <a:pt x="103249" y="64407"/>
                </a:lnTo>
                <a:lnTo>
                  <a:pt x="101852" y="72653"/>
                </a:lnTo>
                <a:lnTo>
                  <a:pt x="66281" y="103377"/>
                </a:lnTo>
                <a:lnTo>
                  <a:pt x="106067" y="103377"/>
                </a:lnTo>
                <a:lnTo>
                  <a:pt x="122547" y="66227"/>
                </a:lnTo>
                <a:lnTo>
                  <a:pt x="122596" y="64407"/>
                </a:lnTo>
                <a:lnTo>
                  <a:pt x="122281" y="53703"/>
                </a:lnTo>
                <a:lnTo>
                  <a:pt x="119588" y="41987"/>
                </a:lnTo>
                <a:lnTo>
                  <a:pt x="114593" y="30849"/>
                </a:lnTo>
                <a:lnTo>
                  <a:pt x="104266" y="19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18609013" y="10343445"/>
            <a:ext cx="145336" cy="92026"/>
          </a:xfrm>
          <a:custGeom>
            <a:avLst/>
            <a:gdLst/>
            <a:ahLst/>
            <a:cxnLst/>
            <a:rect l="l" t="t" r="r" b="b"/>
            <a:pathLst>
              <a:path w="145415" h="92075">
                <a:moveTo>
                  <a:pt x="11321" y="0"/>
                </a:moveTo>
                <a:lnTo>
                  <a:pt x="5377" y="1583"/>
                </a:lnTo>
                <a:lnTo>
                  <a:pt x="0" y="10881"/>
                </a:lnTo>
                <a:lnTo>
                  <a:pt x="1595" y="16812"/>
                </a:lnTo>
                <a:lnTo>
                  <a:pt x="130927" y="91473"/>
                </a:lnTo>
                <a:lnTo>
                  <a:pt x="132599" y="91900"/>
                </a:lnTo>
                <a:lnTo>
                  <a:pt x="137599" y="91900"/>
                </a:lnTo>
                <a:lnTo>
                  <a:pt x="140866" y="90154"/>
                </a:lnTo>
                <a:lnTo>
                  <a:pt x="145352" y="82389"/>
                </a:lnTo>
                <a:lnTo>
                  <a:pt x="143756" y="76458"/>
                </a:lnTo>
                <a:lnTo>
                  <a:pt x="113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8761718" y="10411462"/>
            <a:ext cx="123758" cy="123123"/>
          </a:xfrm>
          <a:custGeom>
            <a:avLst/>
            <a:gdLst/>
            <a:ahLst/>
            <a:cxnLst/>
            <a:rect l="l" t="t" r="r" b="b"/>
            <a:pathLst>
              <a:path w="123825" h="123190">
                <a:moveTo>
                  <a:pt x="62146" y="0"/>
                </a:moveTo>
                <a:lnTo>
                  <a:pt x="61794" y="0"/>
                </a:lnTo>
                <a:lnTo>
                  <a:pt x="49738" y="1162"/>
                </a:lnTo>
                <a:lnTo>
                  <a:pt x="10543" y="27117"/>
                </a:lnTo>
                <a:lnTo>
                  <a:pt x="0" y="61191"/>
                </a:lnTo>
                <a:lnTo>
                  <a:pt x="1122" y="73309"/>
                </a:lnTo>
                <a:lnTo>
                  <a:pt x="27276" y="112580"/>
                </a:lnTo>
                <a:lnTo>
                  <a:pt x="61493" y="123062"/>
                </a:lnTo>
                <a:lnTo>
                  <a:pt x="61820" y="123062"/>
                </a:lnTo>
                <a:lnTo>
                  <a:pt x="85772" y="118253"/>
                </a:lnTo>
                <a:lnTo>
                  <a:pt x="105391" y="105139"/>
                </a:lnTo>
                <a:lnTo>
                  <a:pt x="106417" y="103636"/>
                </a:lnTo>
                <a:lnTo>
                  <a:pt x="61581" y="103636"/>
                </a:lnTo>
                <a:lnTo>
                  <a:pt x="53249" y="102782"/>
                </a:lnTo>
                <a:lnTo>
                  <a:pt x="22532" y="77429"/>
                </a:lnTo>
                <a:lnTo>
                  <a:pt x="19424" y="61191"/>
                </a:lnTo>
                <a:lnTo>
                  <a:pt x="20271" y="53032"/>
                </a:lnTo>
                <a:lnTo>
                  <a:pt x="45664" y="22569"/>
                </a:lnTo>
                <a:lnTo>
                  <a:pt x="61794" y="19425"/>
                </a:lnTo>
                <a:lnTo>
                  <a:pt x="106711" y="19425"/>
                </a:lnTo>
                <a:lnTo>
                  <a:pt x="105734" y="18231"/>
                </a:lnTo>
                <a:lnTo>
                  <a:pt x="96346" y="10471"/>
                </a:lnTo>
                <a:lnTo>
                  <a:pt x="85773" y="4771"/>
                </a:lnTo>
                <a:lnTo>
                  <a:pt x="74284" y="1244"/>
                </a:lnTo>
                <a:lnTo>
                  <a:pt x="62146" y="0"/>
                </a:lnTo>
                <a:close/>
              </a:path>
              <a:path w="123825" h="123190">
                <a:moveTo>
                  <a:pt x="106711" y="19425"/>
                </a:moveTo>
                <a:lnTo>
                  <a:pt x="62046" y="19425"/>
                </a:lnTo>
                <a:lnTo>
                  <a:pt x="70376" y="20280"/>
                </a:lnTo>
                <a:lnTo>
                  <a:pt x="78264" y="22698"/>
                </a:lnTo>
                <a:lnTo>
                  <a:pt x="103452" y="53477"/>
                </a:lnTo>
                <a:lnTo>
                  <a:pt x="104206" y="61857"/>
                </a:lnTo>
                <a:lnTo>
                  <a:pt x="100822" y="78059"/>
                </a:lnTo>
                <a:lnTo>
                  <a:pt x="91707" y="91371"/>
                </a:lnTo>
                <a:lnTo>
                  <a:pt x="78251" y="100345"/>
                </a:lnTo>
                <a:lnTo>
                  <a:pt x="61820" y="103636"/>
                </a:lnTo>
                <a:lnTo>
                  <a:pt x="106417" y="103636"/>
                </a:lnTo>
                <a:lnTo>
                  <a:pt x="118679" y="85685"/>
                </a:lnTo>
                <a:lnTo>
                  <a:pt x="123640" y="61857"/>
                </a:lnTo>
                <a:lnTo>
                  <a:pt x="122515" y="49745"/>
                </a:lnTo>
                <a:lnTo>
                  <a:pt x="119083" y="38259"/>
                </a:lnTo>
                <a:lnTo>
                  <a:pt x="113453" y="27665"/>
                </a:lnTo>
                <a:lnTo>
                  <a:pt x="106711" y="19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18891954" y="10345885"/>
            <a:ext cx="145336" cy="92026"/>
          </a:xfrm>
          <a:custGeom>
            <a:avLst/>
            <a:gdLst/>
            <a:ahLst/>
            <a:cxnLst/>
            <a:rect l="l" t="t" r="r" b="b"/>
            <a:pathLst>
              <a:path w="145415" h="92075">
                <a:moveTo>
                  <a:pt x="134018" y="0"/>
                </a:moveTo>
                <a:lnTo>
                  <a:pt x="1595" y="76458"/>
                </a:lnTo>
                <a:lnTo>
                  <a:pt x="0" y="82401"/>
                </a:lnTo>
                <a:lnTo>
                  <a:pt x="4485" y="90166"/>
                </a:lnTo>
                <a:lnTo>
                  <a:pt x="7752" y="91900"/>
                </a:lnTo>
                <a:lnTo>
                  <a:pt x="12753" y="91900"/>
                </a:lnTo>
                <a:lnTo>
                  <a:pt x="14424" y="91486"/>
                </a:lnTo>
                <a:lnTo>
                  <a:pt x="143744" y="16812"/>
                </a:lnTo>
                <a:lnTo>
                  <a:pt x="145340" y="10868"/>
                </a:lnTo>
                <a:lnTo>
                  <a:pt x="139962" y="1583"/>
                </a:lnTo>
                <a:lnTo>
                  <a:pt x="1340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9046265" y="10249887"/>
            <a:ext cx="123123" cy="123123"/>
          </a:xfrm>
          <a:custGeom>
            <a:avLst/>
            <a:gdLst/>
            <a:ahLst/>
            <a:cxnLst/>
            <a:rect l="l" t="t" r="r" b="b"/>
            <a:pathLst>
              <a:path w="123190" h="123190">
                <a:moveTo>
                  <a:pt x="69146" y="0"/>
                </a:moveTo>
                <a:lnTo>
                  <a:pt x="45568" y="1580"/>
                </a:lnTo>
                <a:lnTo>
                  <a:pt x="24259" y="11887"/>
                </a:lnTo>
                <a:lnTo>
                  <a:pt x="7944" y="30197"/>
                </a:lnTo>
                <a:lnTo>
                  <a:pt x="0" y="53400"/>
                </a:lnTo>
                <a:lnTo>
                  <a:pt x="1478" y="77027"/>
                </a:lnTo>
                <a:lnTo>
                  <a:pt x="29870" y="114622"/>
                </a:lnTo>
                <a:lnTo>
                  <a:pt x="60705" y="123028"/>
                </a:lnTo>
                <a:lnTo>
                  <a:pt x="66007" y="123028"/>
                </a:lnTo>
                <a:lnTo>
                  <a:pt x="105623" y="103512"/>
                </a:lnTo>
                <a:lnTo>
                  <a:pt x="63399" y="103512"/>
                </a:lnTo>
                <a:lnTo>
                  <a:pt x="55200" y="103223"/>
                </a:lnTo>
                <a:lnTo>
                  <a:pt x="20253" y="72100"/>
                </a:lnTo>
                <a:lnTo>
                  <a:pt x="19253" y="55903"/>
                </a:lnTo>
                <a:lnTo>
                  <a:pt x="24706" y="39998"/>
                </a:lnTo>
                <a:lnTo>
                  <a:pt x="35896" y="27437"/>
                </a:lnTo>
                <a:lnTo>
                  <a:pt x="50500" y="20357"/>
                </a:lnTo>
                <a:lnTo>
                  <a:pt x="66648" y="19259"/>
                </a:lnTo>
                <a:lnTo>
                  <a:pt x="106049" y="19259"/>
                </a:lnTo>
                <a:lnTo>
                  <a:pt x="102118" y="15007"/>
                </a:lnTo>
                <a:lnTo>
                  <a:pt x="92268" y="7869"/>
                </a:lnTo>
                <a:lnTo>
                  <a:pt x="69146" y="0"/>
                </a:lnTo>
                <a:close/>
              </a:path>
              <a:path w="123190" h="123190">
                <a:moveTo>
                  <a:pt x="106049" y="19259"/>
                </a:moveTo>
                <a:lnTo>
                  <a:pt x="66648" y="19259"/>
                </a:lnTo>
                <a:lnTo>
                  <a:pt x="82467" y="24643"/>
                </a:lnTo>
                <a:lnTo>
                  <a:pt x="89199" y="29517"/>
                </a:lnTo>
                <a:lnTo>
                  <a:pt x="94764" y="35534"/>
                </a:lnTo>
                <a:lnTo>
                  <a:pt x="99040" y="42535"/>
                </a:lnTo>
                <a:lnTo>
                  <a:pt x="101905" y="50364"/>
                </a:lnTo>
                <a:lnTo>
                  <a:pt x="103203" y="58619"/>
                </a:lnTo>
                <a:lnTo>
                  <a:pt x="102871" y="66859"/>
                </a:lnTo>
                <a:lnTo>
                  <a:pt x="79457" y="99247"/>
                </a:lnTo>
                <a:lnTo>
                  <a:pt x="63399" y="103512"/>
                </a:lnTo>
                <a:lnTo>
                  <a:pt x="105623" y="103512"/>
                </a:lnTo>
                <a:lnTo>
                  <a:pt x="122594" y="57520"/>
                </a:lnTo>
                <a:lnTo>
                  <a:pt x="120703" y="45489"/>
                </a:lnTo>
                <a:lnTo>
                  <a:pt x="116507" y="34046"/>
                </a:lnTo>
                <a:lnTo>
                  <a:pt x="110255" y="23809"/>
                </a:lnTo>
                <a:lnTo>
                  <a:pt x="106049" y="19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19098461" y="10067921"/>
            <a:ext cx="19675" cy="161837"/>
          </a:xfrm>
          <a:custGeom>
            <a:avLst/>
            <a:gdLst/>
            <a:ahLst/>
            <a:cxnLst/>
            <a:rect l="l" t="t" r="r" b="b"/>
            <a:pathLst>
              <a:path w="19684" h="161925">
                <a:moveTo>
                  <a:pt x="15078" y="0"/>
                </a:moveTo>
                <a:lnTo>
                  <a:pt x="4347" y="0"/>
                </a:lnTo>
                <a:lnTo>
                  <a:pt x="0" y="4347"/>
                </a:lnTo>
                <a:lnTo>
                  <a:pt x="0" y="157276"/>
                </a:lnTo>
                <a:lnTo>
                  <a:pt x="4347" y="161624"/>
                </a:lnTo>
                <a:lnTo>
                  <a:pt x="15078" y="161624"/>
                </a:lnTo>
                <a:lnTo>
                  <a:pt x="19425" y="157276"/>
                </a:lnTo>
                <a:lnTo>
                  <a:pt x="19425" y="4347"/>
                </a:lnTo>
                <a:lnTo>
                  <a:pt x="150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19047625" y="9923095"/>
            <a:ext cx="123123" cy="123123"/>
          </a:xfrm>
          <a:custGeom>
            <a:avLst/>
            <a:gdLst/>
            <a:ahLst/>
            <a:cxnLst/>
            <a:rect l="l" t="t" r="r" b="b"/>
            <a:pathLst>
              <a:path w="123190" h="123190">
                <a:moveTo>
                  <a:pt x="54008" y="0"/>
                </a:moveTo>
                <a:lnTo>
                  <a:pt x="12659" y="23376"/>
                </a:lnTo>
                <a:lnTo>
                  <a:pt x="0" y="58256"/>
                </a:lnTo>
                <a:lnTo>
                  <a:pt x="311" y="68960"/>
                </a:lnTo>
                <a:lnTo>
                  <a:pt x="18200" y="105144"/>
                </a:lnTo>
                <a:lnTo>
                  <a:pt x="61789" y="123076"/>
                </a:lnTo>
                <a:lnTo>
                  <a:pt x="69522" y="122587"/>
                </a:lnTo>
                <a:lnTo>
                  <a:pt x="77206" y="121101"/>
                </a:lnTo>
                <a:lnTo>
                  <a:pt x="84749" y="118592"/>
                </a:lnTo>
                <a:lnTo>
                  <a:pt x="92058" y="115035"/>
                </a:lnTo>
                <a:lnTo>
                  <a:pt x="105380" y="103381"/>
                </a:lnTo>
                <a:lnTo>
                  <a:pt x="66571" y="103381"/>
                </a:lnTo>
                <a:lnTo>
                  <a:pt x="50439" y="102107"/>
                </a:lnTo>
                <a:lnTo>
                  <a:pt x="21430" y="74545"/>
                </a:lnTo>
                <a:lnTo>
                  <a:pt x="19342" y="58256"/>
                </a:lnTo>
                <a:lnTo>
                  <a:pt x="20739" y="50011"/>
                </a:lnTo>
                <a:lnTo>
                  <a:pt x="46962" y="20784"/>
                </a:lnTo>
                <a:lnTo>
                  <a:pt x="54086" y="19013"/>
                </a:lnTo>
                <a:lnTo>
                  <a:pt x="104568" y="19013"/>
                </a:lnTo>
                <a:lnTo>
                  <a:pt x="98770" y="12362"/>
                </a:lnTo>
                <a:lnTo>
                  <a:pt x="77566" y="1828"/>
                </a:lnTo>
                <a:lnTo>
                  <a:pt x="54008" y="0"/>
                </a:lnTo>
                <a:close/>
              </a:path>
              <a:path w="123190" h="123190">
                <a:moveTo>
                  <a:pt x="104568" y="19013"/>
                </a:moveTo>
                <a:lnTo>
                  <a:pt x="61123" y="19013"/>
                </a:lnTo>
                <a:lnTo>
                  <a:pt x="71988" y="20433"/>
                </a:lnTo>
                <a:lnTo>
                  <a:pt x="82146" y="24588"/>
                </a:lnTo>
                <a:lnTo>
                  <a:pt x="91015" y="31321"/>
                </a:lnTo>
                <a:lnTo>
                  <a:pt x="98014" y="40474"/>
                </a:lnTo>
                <a:lnTo>
                  <a:pt x="103305" y="56437"/>
                </a:lnTo>
                <a:lnTo>
                  <a:pt x="102137" y="72621"/>
                </a:lnTo>
                <a:lnTo>
                  <a:pt x="95015" y="87157"/>
                </a:lnTo>
                <a:lnTo>
                  <a:pt x="82446" y="98172"/>
                </a:lnTo>
                <a:lnTo>
                  <a:pt x="66571" y="103381"/>
                </a:lnTo>
                <a:lnTo>
                  <a:pt x="105380" y="103381"/>
                </a:lnTo>
                <a:lnTo>
                  <a:pt x="110436" y="98958"/>
                </a:lnTo>
                <a:lnTo>
                  <a:pt x="120860" y="77748"/>
                </a:lnTo>
                <a:lnTo>
                  <a:pt x="122591" y="54135"/>
                </a:lnTo>
                <a:lnTo>
                  <a:pt x="114889" y="30849"/>
                </a:lnTo>
                <a:lnTo>
                  <a:pt x="104568" y="190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18896179" y="9855833"/>
            <a:ext cx="145336" cy="92026"/>
          </a:xfrm>
          <a:custGeom>
            <a:avLst/>
            <a:gdLst/>
            <a:ahLst/>
            <a:cxnLst/>
            <a:rect l="l" t="t" r="r" b="b"/>
            <a:pathLst>
              <a:path w="145415" h="92075">
                <a:moveTo>
                  <a:pt x="11308" y="0"/>
                </a:moveTo>
                <a:lnTo>
                  <a:pt x="5365" y="1583"/>
                </a:lnTo>
                <a:lnTo>
                  <a:pt x="0" y="10881"/>
                </a:lnTo>
                <a:lnTo>
                  <a:pt x="1595" y="16812"/>
                </a:lnTo>
                <a:lnTo>
                  <a:pt x="130927" y="91473"/>
                </a:lnTo>
                <a:lnTo>
                  <a:pt x="132586" y="91888"/>
                </a:lnTo>
                <a:lnTo>
                  <a:pt x="137599" y="91888"/>
                </a:lnTo>
                <a:lnTo>
                  <a:pt x="140866" y="90154"/>
                </a:lnTo>
                <a:lnTo>
                  <a:pt x="145352" y="82389"/>
                </a:lnTo>
                <a:lnTo>
                  <a:pt x="143756" y="76458"/>
                </a:lnTo>
                <a:lnTo>
                  <a:pt x="113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18742993" y="10092172"/>
            <a:ext cx="158029" cy="112969"/>
          </a:xfrm>
          <a:custGeom>
            <a:avLst/>
            <a:gdLst/>
            <a:ahLst/>
            <a:cxnLst/>
            <a:rect l="l" t="t" r="r" b="b"/>
            <a:pathLst>
              <a:path w="158115" h="113029">
                <a:moveTo>
                  <a:pt x="13733" y="48350"/>
                </a:moveTo>
                <a:lnTo>
                  <a:pt x="7589" y="48350"/>
                </a:lnTo>
                <a:lnTo>
                  <a:pt x="0" y="55939"/>
                </a:lnTo>
                <a:lnTo>
                  <a:pt x="0" y="62083"/>
                </a:lnTo>
                <a:lnTo>
                  <a:pt x="49694" y="111778"/>
                </a:lnTo>
                <a:lnTo>
                  <a:pt x="52170" y="112721"/>
                </a:lnTo>
                <a:lnTo>
                  <a:pt x="57145" y="112721"/>
                </a:lnTo>
                <a:lnTo>
                  <a:pt x="59633" y="111778"/>
                </a:lnTo>
                <a:lnTo>
                  <a:pt x="82134" y="89274"/>
                </a:lnTo>
                <a:lnTo>
                  <a:pt x="54658" y="89274"/>
                </a:lnTo>
                <a:lnTo>
                  <a:pt x="13733" y="48350"/>
                </a:lnTo>
                <a:close/>
              </a:path>
              <a:path w="158115" h="113029">
                <a:moveTo>
                  <a:pt x="150077" y="0"/>
                </a:moveTo>
                <a:lnTo>
                  <a:pt x="143932" y="0"/>
                </a:lnTo>
                <a:lnTo>
                  <a:pt x="54658" y="89274"/>
                </a:lnTo>
                <a:lnTo>
                  <a:pt x="82134" y="89274"/>
                </a:lnTo>
                <a:lnTo>
                  <a:pt x="157666" y="13733"/>
                </a:lnTo>
                <a:lnTo>
                  <a:pt x="157666" y="7589"/>
                </a:lnTo>
                <a:lnTo>
                  <a:pt x="1500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18689743" y="10010745"/>
            <a:ext cx="270998" cy="271633"/>
          </a:xfrm>
          <a:custGeom>
            <a:avLst/>
            <a:gdLst/>
            <a:ahLst/>
            <a:cxnLst/>
            <a:rect l="l" t="t" r="r" b="b"/>
            <a:pathLst>
              <a:path w="271144" h="271779">
                <a:moveTo>
                  <a:pt x="135564" y="0"/>
                </a:moveTo>
                <a:lnTo>
                  <a:pt x="92757" y="6924"/>
                </a:lnTo>
                <a:lnTo>
                  <a:pt x="55548" y="26195"/>
                </a:lnTo>
                <a:lnTo>
                  <a:pt x="26187" y="55562"/>
                </a:lnTo>
                <a:lnTo>
                  <a:pt x="6921" y="92773"/>
                </a:lnTo>
                <a:lnTo>
                  <a:pt x="0" y="135577"/>
                </a:lnTo>
                <a:lnTo>
                  <a:pt x="6921" y="178380"/>
                </a:lnTo>
                <a:lnTo>
                  <a:pt x="26187" y="215591"/>
                </a:lnTo>
                <a:lnTo>
                  <a:pt x="55548" y="244958"/>
                </a:lnTo>
                <a:lnTo>
                  <a:pt x="92757" y="264229"/>
                </a:lnTo>
                <a:lnTo>
                  <a:pt x="135564" y="271154"/>
                </a:lnTo>
                <a:lnTo>
                  <a:pt x="178366" y="264229"/>
                </a:lnTo>
                <a:lnTo>
                  <a:pt x="202504" y="251728"/>
                </a:lnTo>
                <a:lnTo>
                  <a:pt x="135564" y="251728"/>
                </a:lnTo>
                <a:lnTo>
                  <a:pt x="90397" y="242585"/>
                </a:lnTo>
                <a:lnTo>
                  <a:pt x="53472" y="217669"/>
                </a:lnTo>
                <a:lnTo>
                  <a:pt x="28555" y="180744"/>
                </a:lnTo>
                <a:lnTo>
                  <a:pt x="19413" y="135577"/>
                </a:lnTo>
                <a:lnTo>
                  <a:pt x="28555" y="90409"/>
                </a:lnTo>
                <a:lnTo>
                  <a:pt x="53472" y="53484"/>
                </a:lnTo>
                <a:lnTo>
                  <a:pt x="90397" y="28568"/>
                </a:lnTo>
                <a:lnTo>
                  <a:pt x="135564" y="19425"/>
                </a:lnTo>
                <a:lnTo>
                  <a:pt x="202504" y="19425"/>
                </a:lnTo>
                <a:lnTo>
                  <a:pt x="178366" y="6924"/>
                </a:lnTo>
                <a:lnTo>
                  <a:pt x="135564" y="0"/>
                </a:lnTo>
                <a:close/>
              </a:path>
              <a:path w="271144" h="271779">
                <a:moveTo>
                  <a:pt x="202504" y="19425"/>
                </a:moveTo>
                <a:lnTo>
                  <a:pt x="135564" y="19425"/>
                </a:lnTo>
                <a:lnTo>
                  <a:pt x="180729" y="28568"/>
                </a:lnTo>
                <a:lnTo>
                  <a:pt x="217650" y="53484"/>
                </a:lnTo>
                <a:lnTo>
                  <a:pt x="242562" y="90409"/>
                </a:lnTo>
                <a:lnTo>
                  <a:pt x="251703" y="135577"/>
                </a:lnTo>
                <a:lnTo>
                  <a:pt x="242562" y="180744"/>
                </a:lnTo>
                <a:lnTo>
                  <a:pt x="217650" y="217669"/>
                </a:lnTo>
                <a:lnTo>
                  <a:pt x="180729" y="242585"/>
                </a:lnTo>
                <a:lnTo>
                  <a:pt x="135564" y="251728"/>
                </a:lnTo>
                <a:lnTo>
                  <a:pt x="202504" y="251728"/>
                </a:lnTo>
                <a:lnTo>
                  <a:pt x="215574" y="244958"/>
                </a:lnTo>
                <a:lnTo>
                  <a:pt x="244938" y="215591"/>
                </a:lnTo>
                <a:lnTo>
                  <a:pt x="264206" y="178380"/>
                </a:lnTo>
                <a:lnTo>
                  <a:pt x="271128" y="135577"/>
                </a:lnTo>
                <a:lnTo>
                  <a:pt x="264206" y="92773"/>
                </a:lnTo>
                <a:lnTo>
                  <a:pt x="244938" y="55562"/>
                </a:lnTo>
                <a:lnTo>
                  <a:pt x="215574" y="26195"/>
                </a:lnTo>
                <a:lnTo>
                  <a:pt x="202504" y="194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18664461" y="3641336"/>
            <a:ext cx="274171" cy="121855"/>
          </a:xfrm>
          <a:custGeom>
            <a:avLst/>
            <a:gdLst/>
            <a:ahLst/>
            <a:cxnLst/>
            <a:rect l="l" t="t" r="r" b="b"/>
            <a:pathLst>
              <a:path w="274319" h="121920">
                <a:moveTo>
                  <a:pt x="234966" y="0"/>
                </a:moveTo>
                <a:lnTo>
                  <a:pt x="38951" y="0"/>
                </a:lnTo>
                <a:lnTo>
                  <a:pt x="23853" y="3082"/>
                </a:lnTo>
                <a:lnTo>
                  <a:pt x="11465" y="11465"/>
                </a:lnTo>
                <a:lnTo>
                  <a:pt x="3082" y="23853"/>
                </a:lnTo>
                <a:lnTo>
                  <a:pt x="0" y="38951"/>
                </a:lnTo>
                <a:lnTo>
                  <a:pt x="0" y="82929"/>
                </a:lnTo>
                <a:lnTo>
                  <a:pt x="3082" y="98027"/>
                </a:lnTo>
                <a:lnTo>
                  <a:pt x="11465" y="110415"/>
                </a:lnTo>
                <a:lnTo>
                  <a:pt x="23853" y="118798"/>
                </a:lnTo>
                <a:lnTo>
                  <a:pt x="38951" y="121881"/>
                </a:lnTo>
                <a:lnTo>
                  <a:pt x="236223" y="121881"/>
                </a:lnTo>
                <a:lnTo>
                  <a:pt x="251301" y="118779"/>
                </a:lnTo>
                <a:lnTo>
                  <a:pt x="263552" y="110258"/>
                </a:lnTo>
                <a:lnTo>
                  <a:pt x="271562" y="97497"/>
                </a:lnTo>
                <a:lnTo>
                  <a:pt x="271860" y="95494"/>
                </a:lnTo>
                <a:lnTo>
                  <a:pt x="31412" y="95494"/>
                </a:lnTo>
                <a:lnTo>
                  <a:pt x="25130" y="89211"/>
                </a:lnTo>
                <a:lnTo>
                  <a:pt x="25130" y="31412"/>
                </a:lnTo>
                <a:lnTo>
                  <a:pt x="31412" y="25130"/>
                </a:lnTo>
                <a:lnTo>
                  <a:pt x="271096" y="25130"/>
                </a:lnTo>
                <a:lnTo>
                  <a:pt x="270835" y="23853"/>
                </a:lnTo>
                <a:lnTo>
                  <a:pt x="262452" y="11465"/>
                </a:lnTo>
                <a:lnTo>
                  <a:pt x="250064" y="3082"/>
                </a:lnTo>
                <a:lnTo>
                  <a:pt x="234966" y="0"/>
                </a:lnTo>
                <a:close/>
              </a:path>
              <a:path w="274319" h="121920">
                <a:moveTo>
                  <a:pt x="271096" y="25130"/>
                </a:moveTo>
                <a:lnTo>
                  <a:pt x="242505" y="25130"/>
                </a:lnTo>
                <a:lnTo>
                  <a:pt x="248788" y="31412"/>
                </a:lnTo>
                <a:lnTo>
                  <a:pt x="248788" y="89211"/>
                </a:lnTo>
                <a:lnTo>
                  <a:pt x="242505" y="95494"/>
                </a:lnTo>
                <a:lnTo>
                  <a:pt x="271860" y="95494"/>
                </a:lnTo>
                <a:lnTo>
                  <a:pt x="273918" y="81672"/>
                </a:lnTo>
                <a:lnTo>
                  <a:pt x="273918" y="38951"/>
                </a:lnTo>
                <a:lnTo>
                  <a:pt x="271096" y="251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18607949" y="3808363"/>
            <a:ext cx="130739" cy="133278"/>
          </a:xfrm>
          <a:custGeom>
            <a:avLst/>
            <a:gdLst/>
            <a:ahLst/>
            <a:cxnLst/>
            <a:rect l="l" t="t" r="r" b="b"/>
            <a:pathLst>
              <a:path w="130809" h="133350">
                <a:moveTo>
                  <a:pt x="125650" y="0"/>
                </a:moveTo>
                <a:lnTo>
                  <a:pt x="5026" y="0"/>
                </a:lnTo>
                <a:lnTo>
                  <a:pt x="0" y="5026"/>
                </a:lnTo>
                <a:lnTo>
                  <a:pt x="0" y="128163"/>
                </a:lnTo>
                <a:lnTo>
                  <a:pt x="5026" y="133189"/>
                </a:lnTo>
                <a:lnTo>
                  <a:pt x="125650" y="133189"/>
                </a:lnTo>
                <a:lnTo>
                  <a:pt x="130676" y="128163"/>
                </a:lnTo>
                <a:lnTo>
                  <a:pt x="130676" y="108059"/>
                </a:lnTo>
                <a:lnTo>
                  <a:pt x="25130" y="108059"/>
                </a:lnTo>
                <a:lnTo>
                  <a:pt x="25130" y="25130"/>
                </a:lnTo>
                <a:lnTo>
                  <a:pt x="130676" y="25130"/>
                </a:lnTo>
                <a:lnTo>
                  <a:pt x="130676" y="5026"/>
                </a:lnTo>
                <a:lnTo>
                  <a:pt x="125650" y="0"/>
                </a:lnTo>
                <a:close/>
              </a:path>
              <a:path w="130809" h="133350">
                <a:moveTo>
                  <a:pt x="130676" y="25130"/>
                </a:moveTo>
                <a:lnTo>
                  <a:pt x="105546" y="25130"/>
                </a:lnTo>
                <a:lnTo>
                  <a:pt x="105546" y="108059"/>
                </a:lnTo>
                <a:lnTo>
                  <a:pt x="130676" y="108059"/>
                </a:lnTo>
                <a:lnTo>
                  <a:pt x="130676" y="251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18607948" y="4005528"/>
            <a:ext cx="130604" cy="1331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18771208" y="3883712"/>
            <a:ext cx="198647" cy="25386"/>
          </a:xfrm>
          <a:custGeom>
            <a:avLst/>
            <a:gdLst/>
            <a:ahLst/>
            <a:cxnLst/>
            <a:rect l="l" t="t" r="r" b="b"/>
            <a:pathLst>
              <a:path w="198755" h="25400">
                <a:moveTo>
                  <a:pt x="193501" y="0"/>
                </a:moveTo>
                <a:lnTo>
                  <a:pt x="5026" y="0"/>
                </a:lnTo>
                <a:lnTo>
                  <a:pt x="0" y="5026"/>
                </a:lnTo>
                <a:lnTo>
                  <a:pt x="0" y="20104"/>
                </a:lnTo>
                <a:lnTo>
                  <a:pt x="5026" y="25130"/>
                </a:lnTo>
                <a:lnTo>
                  <a:pt x="193501" y="25130"/>
                </a:lnTo>
                <a:lnTo>
                  <a:pt x="198527" y="20104"/>
                </a:lnTo>
                <a:lnTo>
                  <a:pt x="198527" y="5026"/>
                </a:lnTo>
                <a:lnTo>
                  <a:pt x="1935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18771207" y="4029388"/>
            <a:ext cx="234188" cy="25386"/>
          </a:xfrm>
          <a:custGeom>
            <a:avLst/>
            <a:gdLst/>
            <a:ahLst/>
            <a:cxnLst/>
            <a:rect l="l" t="t" r="r" b="b"/>
            <a:pathLst>
              <a:path w="234315" h="25400">
                <a:moveTo>
                  <a:pt x="228684" y="0"/>
                </a:moveTo>
                <a:lnTo>
                  <a:pt x="5026" y="0"/>
                </a:lnTo>
                <a:lnTo>
                  <a:pt x="0" y="5026"/>
                </a:lnTo>
                <a:lnTo>
                  <a:pt x="0" y="20104"/>
                </a:lnTo>
                <a:lnTo>
                  <a:pt x="5026" y="25130"/>
                </a:lnTo>
                <a:lnTo>
                  <a:pt x="228684" y="25130"/>
                </a:lnTo>
                <a:lnTo>
                  <a:pt x="233710" y="20104"/>
                </a:lnTo>
                <a:lnTo>
                  <a:pt x="233710" y="5026"/>
                </a:lnTo>
                <a:lnTo>
                  <a:pt x="228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18771208" y="4090924"/>
            <a:ext cx="198647" cy="25386"/>
          </a:xfrm>
          <a:custGeom>
            <a:avLst/>
            <a:gdLst/>
            <a:ahLst/>
            <a:cxnLst/>
            <a:rect l="l" t="t" r="r" b="b"/>
            <a:pathLst>
              <a:path w="198755" h="25400">
                <a:moveTo>
                  <a:pt x="193501" y="0"/>
                </a:moveTo>
                <a:lnTo>
                  <a:pt x="5026" y="0"/>
                </a:lnTo>
                <a:lnTo>
                  <a:pt x="0" y="5026"/>
                </a:lnTo>
                <a:lnTo>
                  <a:pt x="0" y="20104"/>
                </a:lnTo>
                <a:lnTo>
                  <a:pt x="5026" y="25130"/>
                </a:lnTo>
                <a:lnTo>
                  <a:pt x="193501" y="25130"/>
                </a:lnTo>
                <a:lnTo>
                  <a:pt x="198527" y="20104"/>
                </a:lnTo>
                <a:lnTo>
                  <a:pt x="198527" y="5026"/>
                </a:lnTo>
                <a:lnTo>
                  <a:pt x="1935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18777485" y="4225298"/>
            <a:ext cx="234188" cy="25386"/>
          </a:xfrm>
          <a:custGeom>
            <a:avLst/>
            <a:gdLst/>
            <a:ahLst/>
            <a:cxnLst/>
            <a:rect l="l" t="t" r="r" b="b"/>
            <a:pathLst>
              <a:path w="234315" h="25400">
                <a:moveTo>
                  <a:pt x="228684" y="0"/>
                </a:moveTo>
                <a:lnTo>
                  <a:pt x="5026" y="0"/>
                </a:lnTo>
                <a:lnTo>
                  <a:pt x="0" y="5026"/>
                </a:lnTo>
                <a:lnTo>
                  <a:pt x="0" y="20104"/>
                </a:lnTo>
                <a:lnTo>
                  <a:pt x="5026" y="25130"/>
                </a:lnTo>
                <a:lnTo>
                  <a:pt x="228684" y="25130"/>
                </a:lnTo>
                <a:lnTo>
                  <a:pt x="233710" y="20104"/>
                </a:lnTo>
                <a:lnTo>
                  <a:pt x="233710" y="5026"/>
                </a:lnTo>
                <a:lnTo>
                  <a:pt x="228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18777486" y="4288088"/>
            <a:ext cx="198647" cy="25386"/>
          </a:xfrm>
          <a:custGeom>
            <a:avLst/>
            <a:gdLst/>
            <a:ahLst/>
            <a:cxnLst/>
            <a:rect l="l" t="t" r="r" b="b"/>
            <a:pathLst>
              <a:path w="198755" h="25400">
                <a:moveTo>
                  <a:pt x="193501" y="0"/>
                </a:moveTo>
                <a:lnTo>
                  <a:pt x="5026" y="0"/>
                </a:lnTo>
                <a:lnTo>
                  <a:pt x="0" y="5026"/>
                </a:lnTo>
                <a:lnTo>
                  <a:pt x="0" y="20104"/>
                </a:lnTo>
                <a:lnTo>
                  <a:pt x="5026" y="25130"/>
                </a:lnTo>
                <a:lnTo>
                  <a:pt x="193501" y="25130"/>
                </a:lnTo>
                <a:lnTo>
                  <a:pt x="198527" y="20104"/>
                </a:lnTo>
                <a:lnTo>
                  <a:pt x="198527" y="5026"/>
                </a:lnTo>
                <a:lnTo>
                  <a:pt x="1935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18771207" y="3822176"/>
            <a:ext cx="234188" cy="25386"/>
          </a:xfrm>
          <a:custGeom>
            <a:avLst/>
            <a:gdLst/>
            <a:ahLst/>
            <a:cxnLst/>
            <a:rect l="l" t="t" r="r" b="b"/>
            <a:pathLst>
              <a:path w="234315" h="25400">
                <a:moveTo>
                  <a:pt x="228684" y="0"/>
                </a:moveTo>
                <a:lnTo>
                  <a:pt x="5026" y="0"/>
                </a:lnTo>
                <a:lnTo>
                  <a:pt x="0" y="5026"/>
                </a:lnTo>
                <a:lnTo>
                  <a:pt x="0" y="20104"/>
                </a:lnTo>
                <a:lnTo>
                  <a:pt x="5026" y="25130"/>
                </a:lnTo>
                <a:lnTo>
                  <a:pt x="228684" y="25130"/>
                </a:lnTo>
                <a:lnTo>
                  <a:pt x="233710" y="20104"/>
                </a:lnTo>
                <a:lnTo>
                  <a:pt x="233710" y="5026"/>
                </a:lnTo>
                <a:lnTo>
                  <a:pt x="228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18654413" y="3849804"/>
            <a:ext cx="52041" cy="50773"/>
          </a:xfrm>
          <a:custGeom>
            <a:avLst/>
            <a:gdLst/>
            <a:ahLst/>
            <a:cxnLst/>
            <a:rect l="l" t="t" r="r" b="b"/>
            <a:pathLst>
              <a:path w="52069" h="50800">
                <a:moveTo>
                  <a:pt x="41464" y="0"/>
                </a:moveTo>
                <a:lnTo>
                  <a:pt x="33925" y="0"/>
                </a:lnTo>
                <a:lnTo>
                  <a:pt x="0" y="33925"/>
                </a:lnTo>
                <a:lnTo>
                  <a:pt x="0" y="41464"/>
                </a:lnTo>
                <a:lnTo>
                  <a:pt x="7539" y="49003"/>
                </a:lnTo>
                <a:lnTo>
                  <a:pt x="10052" y="50260"/>
                </a:lnTo>
                <a:lnTo>
                  <a:pt x="16334" y="50260"/>
                </a:lnTo>
                <a:lnTo>
                  <a:pt x="20104" y="49003"/>
                </a:lnTo>
                <a:lnTo>
                  <a:pt x="51516" y="17591"/>
                </a:lnTo>
                <a:lnTo>
                  <a:pt x="51516" y="10052"/>
                </a:lnTo>
                <a:lnTo>
                  <a:pt x="41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18641857" y="3861106"/>
            <a:ext cx="40618" cy="39349"/>
          </a:xfrm>
          <a:custGeom>
            <a:avLst/>
            <a:gdLst/>
            <a:ahLst/>
            <a:cxnLst/>
            <a:rect l="l" t="t" r="r" b="b"/>
            <a:pathLst>
              <a:path w="40640" h="39370">
                <a:moveTo>
                  <a:pt x="17591" y="0"/>
                </a:moveTo>
                <a:lnTo>
                  <a:pt x="10052" y="0"/>
                </a:lnTo>
                <a:lnTo>
                  <a:pt x="0" y="10052"/>
                </a:lnTo>
                <a:lnTo>
                  <a:pt x="0" y="17591"/>
                </a:lnTo>
                <a:lnTo>
                  <a:pt x="20104" y="37695"/>
                </a:lnTo>
                <a:lnTo>
                  <a:pt x="22617" y="38951"/>
                </a:lnTo>
                <a:lnTo>
                  <a:pt x="28899" y="38951"/>
                </a:lnTo>
                <a:lnTo>
                  <a:pt x="32669" y="37695"/>
                </a:lnTo>
                <a:lnTo>
                  <a:pt x="40208" y="30156"/>
                </a:lnTo>
                <a:lnTo>
                  <a:pt x="40208" y="22617"/>
                </a:lnTo>
                <a:lnTo>
                  <a:pt x="17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8607948" y="4203948"/>
            <a:ext cx="130604" cy="1331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18538877" y="3690316"/>
            <a:ext cx="529302" cy="705103"/>
          </a:xfrm>
          <a:custGeom>
            <a:avLst/>
            <a:gdLst/>
            <a:ahLst/>
            <a:cxnLst/>
            <a:rect l="l" t="t" r="r" b="b"/>
            <a:pathLst>
              <a:path w="529590" h="705484">
                <a:moveTo>
                  <a:pt x="145754" y="1256"/>
                </a:moveTo>
                <a:lnTo>
                  <a:pt x="47747" y="1256"/>
                </a:lnTo>
                <a:lnTo>
                  <a:pt x="29154" y="5006"/>
                </a:lnTo>
                <a:lnTo>
                  <a:pt x="13978" y="15235"/>
                </a:lnTo>
                <a:lnTo>
                  <a:pt x="3749" y="30411"/>
                </a:lnTo>
                <a:lnTo>
                  <a:pt x="0" y="49003"/>
                </a:lnTo>
                <a:lnTo>
                  <a:pt x="0" y="657152"/>
                </a:lnTo>
                <a:lnTo>
                  <a:pt x="3749" y="675745"/>
                </a:lnTo>
                <a:lnTo>
                  <a:pt x="13978" y="690921"/>
                </a:lnTo>
                <a:lnTo>
                  <a:pt x="29154" y="701150"/>
                </a:lnTo>
                <a:lnTo>
                  <a:pt x="47747" y="704899"/>
                </a:lnTo>
                <a:lnTo>
                  <a:pt x="479985" y="704899"/>
                </a:lnTo>
                <a:lnTo>
                  <a:pt x="498597" y="701130"/>
                </a:lnTo>
                <a:lnTo>
                  <a:pt x="513911" y="690764"/>
                </a:lnTo>
                <a:lnTo>
                  <a:pt x="522263" y="678513"/>
                </a:lnTo>
                <a:lnTo>
                  <a:pt x="47747" y="678513"/>
                </a:lnTo>
                <a:lnTo>
                  <a:pt x="38912" y="676746"/>
                </a:lnTo>
                <a:lnTo>
                  <a:pt x="31726" y="671916"/>
                </a:lnTo>
                <a:lnTo>
                  <a:pt x="26897" y="664731"/>
                </a:lnTo>
                <a:lnTo>
                  <a:pt x="25130" y="655896"/>
                </a:lnTo>
                <a:lnTo>
                  <a:pt x="25130" y="47747"/>
                </a:lnTo>
                <a:lnTo>
                  <a:pt x="26897" y="38912"/>
                </a:lnTo>
                <a:lnTo>
                  <a:pt x="31726" y="31726"/>
                </a:lnTo>
                <a:lnTo>
                  <a:pt x="38912" y="26897"/>
                </a:lnTo>
                <a:lnTo>
                  <a:pt x="47747" y="25130"/>
                </a:lnTo>
                <a:lnTo>
                  <a:pt x="150780" y="25130"/>
                </a:lnTo>
                <a:lnTo>
                  <a:pt x="150780" y="6282"/>
                </a:lnTo>
                <a:lnTo>
                  <a:pt x="145754" y="1256"/>
                </a:lnTo>
                <a:close/>
              </a:path>
              <a:path w="529590" h="705484">
                <a:moveTo>
                  <a:pt x="515240" y="26386"/>
                </a:moveTo>
                <a:lnTo>
                  <a:pt x="463650" y="26386"/>
                </a:lnTo>
                <a:lnTo>
                  <a:pt x="478748" y="29468"/>
                </a:lnTo>
                <a:lnTo>
                  <a:pt x="491136" y="37852"/>
                </a:lnTo>
                <a:lnTo>
                  <a:pt x="499520" y="50240"/>
                </a:lnTo>
                <a:lnTo>
                  <a:pt x="502602" y="65338"/>
                </a:lnTo>
                <a:lnTo>
                  <a:pt x="502602" y="655896"/>
                </a:lnTo>
                <a:lnTo>
                  <a:pt x="500835" y="664731"/>
                </a:lnTo>
                <a:lnTo>
                  <a:pt x="496005" y="671916"/>
                </a:lnTo>
                <a:lnTo>
                  <a:pt x="488820" y="676746"/>
                </a:lnTo>
                <a:lnTo>
                  <a:pt x="479985" y="678513"/>
                </a:lnTo>
                <a:lnTo>
                  <a:pt x="522263" y="678513"/>
                </a:lnTo>
                <a:lnTo>
                  <a:pt x="524512" y="675215"/>
                </a:lnTo>
                <a:lnTo>
                  <a:pt x="528989" y="655896"/>
                </a:lnTo>
                <a:lnTo>
                  <a:pt x="528989" y="64081"/>
                </a:lnTo>
                <a:lnTo>
                  <a:pt x="523923" y="39226"/>
                </a:lnTo>
                <a:lnTo>
                  <a:pt x="515240" y="26386"/>
                </a:lnTo>
                <a:close/>
              </a:path>
              <a:path w="529590" h="705484">
                <a:moveTo>
                  <a:pt x="150780" y="25130"/>
                </a:moveTo>
                <a:lnTo>
                  <a:pt x="125650" y="25130"/>
                </a:lnTo>
                <a:lnTo>
                  <a:pt x="125650" y="36438"/>
                </a:lnTo>
                <a:lnTo>
                  <a:pt x="128713" y="50809"/>
                </a:lnTo>
                <a:lnTo>
                  <a:pt x="136959" y="62825"/>
                </a:lnTo>
                <a:lnTo>
                  <a:pt x="148974" y="71071"/>
                </a:lnTo>
                <a:lnTo>
                  <a:pt x="163345" y="74133"/>
                </a:lnTo>
                <a:lnTo>
                  <a:pt x="363130" y="74133"/>
                </a:lnTo>
                <a:lnTo>
                  <a:pt x="378031" y="71247"/>
                </a:lnTo>
                <a:lnTo>
                  <a:pt x="389988" y="63296"/>
                </a:lnTo>
                <a:lnTo>
                  <a:pt x="397939" y="51340"/>
                </a:lnTo>
                <a:lnTo>
                  <a:pt x="398391" y="49003"/>
                </a:lnTo>
                <a:lnTo>
                  <a:pt x="155806" y="49003"/>
                </a:lnTo>
                <a:lnTo>
                  <a:pt x="150780" y="43977"/>
                </a:lnTo>
                <a:lnTo>
                  <a:pt x="150780" y="25130"/>
                </a:lnTo>
                <a:close/>
              </a:path>
              <a:path w="529590" h="705484">
                <a:moveTo>
                  <a:pt x="464907" y="0"/>
                </a:moveTo>
                <a:lnTo>
                  <a:pt x="381977" y="0"/>
                </a:lnTo>
                <a:lnTo>
                  <a:pt x="376971" y="5006"/>
                </a:lnTo>
                <a:lnTo>
                  <a:pt x="376951" y="42721"/>
                </a:lnTo>
                <a:lnTo>
                  <a:pt x="370669" y="49003"/>
                </a:lnTo>
                <a:lnTo>
                  <a:pt x="398391" y="49003"/>
                </a:lnTo>
                <a:lnTo>
                  <a:pt x="400825" y="36438"/>
                </a:lnTo>
                <a:lnTo>
                  <a:pt x="400825" y="26386"/>
                </a:lnTo>
                <a:lnTo>
                  <a:pt x="515240" y="26386"/>
                </a:lnTo>
                <a:lnTo>
                  <a:pt x="510141" y="18847"/>
                </a:lnTo>
                <a:lnTo>
                  <a:pt x="489762" y="5065"/>
                </a:lnTo>
                <a:lnTo>
                  <a:pt x="464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1009683" y="3299194"/>
            <a:ext cx="2025822" cy="639336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/>
          <a:p>
            <a:pPr marL="0" marR="5078" lvl="0" indent="0" algn="l" defTabSz="1595079" rtl="0" eaLnBrk="1" fontAlgn="auto" latinLnBrk="0" hangingPunct="1">
              <a:lnSpc>
                <a:spcPct val="1026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5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Digital, </a:t>
            </a: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turbulent, fast </a:t>
            </a:r>
            <a:r>
              <a:rPr kumimoji="0" sz="1350" b="1" i="0" u="none" strike="noStrike" kern="1200" cap="none" spc="5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paced,  </a:t>
            </a: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competitive</a:t>
            </a:r>
            <a:r>
              <a:rPr kumimoji="0" sz="1350" b="1" i="0" u="none" strike="noStrike" kern="1200" cap="none" spc="-5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workplace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AE40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1009683" y="7166674"/>
            <a:ext cx="2438322" cy="639336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/>
          <a:p>
            <a:pPr marL="0" marR="5078" lvl="0" indent="0" algn="l" defTabSz="1595079" rtl="0" eaLnBrk="1" fontAlgn="auto" latinLnBrk="0" hangingPunct="1">
              <a:lnSpc>
                <a:spcPct val="1026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Fewer than 2% of work experience placements are Digital or STEM related  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AE40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998787" y="5168874"/>
            <a:ext cx="2038729" cy="853304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/>
          <a:p>
            <a:pPr marL="0" marR="5078" lvl="0" indent="0" algn="l" defTabSz="1595079" rtl="0" eaLnBrk="1" fontAlgn="auto" latinLnBrk="0" hangingPunct="1">
              <a:lnSpc>
                <a:spcPct val="1026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16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Too many</a:t>
            </a:r>
            <a:r>
              <a:rPr kumimoji="0" sz="1350" b="1" i="0" u="none" strike="noStrike" kern="1200" cap="none" spc="-70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350" b="1" i="0" u="none" strike="noStrike" kern="1200" cap="none" spc="5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initiatives </a:t>
            </a: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</a:t>
            </a:r>
            <a:r>
              <a:rPr kumimoji="0" sz="1350" b="1" i="0" u="none" strike="noStrike" kern="1200" cap="none" spc="5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joined</a:t>
            </a:r>
            <a:r>
              <a:rPr kumimoji="0" sz="1350" b="1" i="0" u="none" strike="noStrike" kern="1200" cap="none" spc="-10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350" b="1" i="0" u="none" strike="noStrike" kern="1200" cap="none" spc="16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</a:t>
            </a:r>
            <a:r>
              <a:rPr kumimoji="0" lang="en-GB" sz="1350" b="1" i="0" u="none" strike="noStrike" kern="1200" cap="none" spc="16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lack of continuous learning programme 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AE40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1009684" y="7958238"/>
            <a:ext cx="2423721" cy="853304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R="5078" defTabSz="1595079">
              <a:lnSpc>
                <a:spcPct val="102600"/>
              </a:lnSpc>
              <a:spcBef>
                <a:spcPts val="91"/>
              </a:spcBef>
              <a:defRPr sz="1350" b="1" spc="10">
                <a:solidFill>
                  <a:srgbClr val="AE40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5078" lvl="0" indent="0" algn="l" defTabSz="1595079" rtl="0" eaLnBrk="1" fontAlgn="auto" latinLnBrk="0" hangingPunct="1">
              <a:lnSpc>
                <a:spcPct val="1026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enough young people are taking STEM or Digital A-levels: 26% compared to 29% nationally</a:t>
            </a:r>
            <a:endParaRPr kumimoji="0" sz="1350" b="1" i="0" u="none" strike="noStrike" kern="1200" cap="none" spc="10" normalizeH="0" baseline="0" noProof="0" dirty="0">
              <a:ln>
                <a:noFill/>
              </a:ln>
              <a:solidFill>
                <a:srgbClr val="AE40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1009686" y="9675728"/>
            <a:ext cx="2307797" cy="640550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R="5078" defTabSz="1595079">
              <a:lnSpc>
                <a:spcPct val="102600"/>
              </a:lnSpc>
              <a:spcBef>
                <a:spcPts val="91"/>
              </a:spcBef>
              <a:defRPr sz="1350" b="1" spc="10">
                <a:solidFill>
                  <a:srgbClr val="AE40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5078" lvl="0" indent="0" algn="l" defTabSz="1595079" rtl="0" eaLnBrk="1" fontAlgn="auto" latinLnBrk="0" hangingPunct="1">
              <a:lnSpc>
                <a:spcPct val="1026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Diverse population to include</a:t>
            </a: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e.g. excluded children, ageing  workforce</a:t>
            </a:r>
          </a:p>
        </p:txBody>
      </p:sp>
      <p:sp>
        <p:nvSpPr>
          <p:cNvPr id="264" name="object 264"/>
          <p:cNvSpPr txBox="1"/>
          <p:nvPr/>
        </p:nvSpPr>
        <p:spPr>
          <a:xfrm>
            <a:off x="4103942" y="3292475"/>
            <a:ext cx="204084" cy="568609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99" b="1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sz="359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4103941" y="4435475"/>
            <a:ext cx="246165" cy="568609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99" b="1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sz="359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4086142" y="5197475"/>
            <a:ext cx="244977" cy="568609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99" b="1" i="0" u="none" strike="noStrike" kern="1200" cap="none" spc="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sz="359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1" name="object 81">
            <a:extLst>
              <a:ext uri="{FF2B5EF4-FFF2-40B4-BE49-F238E27FC236}">
                <a16:creationId xmlns:a16="http://schemas.microsoft.com/office/drawing/2014/main" id="{B8A7D77C-B695-E845-B150-73894C1E2A39}"/>
              </a:ext>
            </a:extLst>
          </p:cNvPr>
          <p:cNvSpPr txBox="1"/>
          <p:nvPr/>
        </p:nvSpPr>
        <p:spPr>
          <a:xfrm>
            <a:off x="13637909" y="2000675"/>
            <a:ext cx="2370813" cy="400101"/>
          </a:xfrm>
          <a:prstGeom prst="rect">
            <a:avLst/>
          </a:prstGeom>
        </p:spPr>
        <p:txBody>
          <a:bodyPr vert="horz" wrap="square" lIns="0" tIns="15232" rIns="0" bIns="0" rtlCol="0">
            <a:spAutoFit/>
          </a:bodyPr>
          <a:lstStyle/>
          <a:p>
            <a:pPr marL="12694" marR="0" lvl="0" indent="0" algn="l" defTabSz="1595079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88977" algn="l"/>
              </a:tabLst>
              <a:defRPr/>
            </a:pPr>
            <a:r>
              <a:rPr kumimoji="0" lang="en-GB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HOW</a:t>
            </a:r>
            <a:endParaRPr kumimoji="0" sz="2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272" name="object 81">
            <a:extLst>
              <a:ext uri="{FF2B5EF4-FFF2-40B4-BE49-F238E27FC236}">
                <a16:creationId xmlns:a16="http://schemas.microsoft.com/office/drawing/2014/main" id="{DA966E58-A1D4-694E-99F8-BAF726141B28}"/>
              </a:ext>
            </a:extLst>
          </p:cNvPr>
          <p:cNvSpPr txBox="1"/>
          <p:nvPr/>
        </p:nvSpPr>
        <p:spPr>
          <a:xfrm>
            <a:off x="16333349" y="2000675"/>
            <a:ext cx="2370813" cy="400101"/>
          </a:xfrm>
          <a:prstGeom prst="rect">
            <a:avLst/>
          </a:prstGeom>
        </p:spPr>
        <p:txBody>
          <a:bodyPr vert="horz" wrap="square" lIns="0" tIns="15232" rIns="0" bIns="0" rtlCol="0">
            <a:spAutoFit/>
          </a:bodyPr>
          <a:lstStyle/>
          <a:p>
            <a:pPr marL="12694" marR="0" lvl="0" indent="0" algn="l" defTabSz="1595079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88977" algn="l"/>
              </a:tabLst>
              <a:defRPr/>
            </a:pPr>
            <a:r>
              <a:rPr kumimoji="0" lang="en-GB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IMPACT</a:t>
            </a:r>
            <a:endParaRPr kumimoji="0" sz="2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273" name="object 42">
            <a:extLst>
              <a:ext uri="{FF2B5EF4-FFF2-40B4-BE49-F238E27FC236}">
                <a16:creationId xmlns:a16="http://schemas.microsoft.com/office/drawing/2014/main" id="{81E0EFE6-7A33-7148-B9E0-FC14E8BCA22E}"/>
              </a:ext>
            </a:extLst>
          </p:cNvPr>
          <p:cNvSpPr/>
          <p:nvPr/>
        </p:nvSpPr>
        <p:spPr>
          <a:xfrm>
            <a:off x="16449382" y="10283735"/>
            <a:ext cx="201187" cy="0"/>
          </a:xfrm>
          <a:custGeom>
            <a:avLst/>
            <a:gdLst/>
            <a:ahLst/>
            <a:cxnLst/>
            <a:rect l="l" t="t" r="r" b="b"/>
            <a:pathLst>
              <a:path w="201294">
                <a:moveTo>
                  <a:pt x="0" y="0"/>
                </a:moveTo>
                <a:lnTo>
                  <a:pt x="201267" y="0"/>
                </a:lnTo>
              </a:path>
            </a:pathLst>
          </a:custGeom>
          <a:ln w="20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4" name="object 42">
            <a:extLst>
              <a:ext uri="{FF2B5EF4-FFF2-40B4-BE49-F238E27FC236}">
                <a16:creationId xmlns:a16="http://schemas.microsoft.com/office/drawing/2014/main" id="{BE910A3F-FAB1-314C-BB2E-D291F111348D}"/>
              </a:ext>
            </a:extLst>
          </p:cNvPr>
          <p:cNvSpPr/>
          <p:nvPr/>
        </p:nvSpPr>
        <p:spPr>
          <a:xfrm>
            <a:off x="16449382" y="7407709"/>
            <a:ext cx="201187" cy="0"/>
          </a:xfrm>
          <a:custGeom>
            <a:avLst/>
            <a:gdLst/>
            <a:ahLst/>
            <a:cxnLst/>
            <a:rect l="l" t="t" r="r" b="b"/>
            <a:pathLst>
              <a:path w="201294">
                <a:moveTo>
                  <a:pt x="0" y="0"/>
                </a:moveTo>
                <a:lnTo>
                  <a:pt x="201267" y="0"/>
                </a:lnTo>
              </a:path>
            </a:pathLst>
          </a:custGeom>
          <a:ln w="20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5" name="object 42">
            <a:extLst>
              <a:ext uri="{FF2B5EF4-FFF2-40B4-BE49-F238E27FC236}">
                <a16:creationId xmlns:a16="http://schemas.microsoft.com/office/drawing/2014/main" id="{F21A4853-E81C-7941-A9E6-968C7953BED0}"/>
              </a:ext>
            </a:extLst>
          </p:cNvPr>
          <p:cNvSpPr/>
          <p:nvPr/>
        </p:nvSpPr>
        <p:spPr>
          <a:xfrm>
            <a:off x="16449382" y="6031067"/>
            <a:ext cx="201187" cy="0"/>
          </a:xfrm>
          <a:custGeom>
            <a:avLst/>
            <a:gdLst/>
            <a:ahLst/>
            <a:cxnLst/>
            <a:rect l="l" t="t" r="r" b="b"/>
            <a:pathLst>
              <a:path w="201294">
                <a:moveTo>
                  <a:pt x="0" y="0"/>
                </a:moveTo>
                <a:lnTo>
                  <a:pt x="201267" y="0"/>
                </a:lnTo>
              </a:path>
            </a:pathLst>
          </a:custGeom>
          <a:ln w="20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" name="object 42">
            <a:extLst>
              <a:ext uri="{FF2B5EF4-FFF2-40B4-BE49-F238E27FC236}">
                <a16:creationId xmlns:a16="http://schemas.microsoft.com/office/drawing/2014/main" id="{C606EE86-5237-D148-8EEC-F642AFD61060}"/>
              </a:ext>
            </a:extLst>
          </p:cNvPr>
          <p:cNvSpPr/>
          <p:nvPr/>
        </p:nvSpPr>
        <p:spPr>
          <a:xfrm>
            <a:off x="16449382" y="4102558"/>
            <a:ext cx="201187" cy="0"/>
          </a:xfrm>
          <a:custGeom>
            <a:avLst/>
            <a:gdLst/>
            <a:ahLst/>
            <a:cxnLst/>
            <a:rect l="l" t="t" r="r" b="b"/>
            <a:pathLst>
              <a:path w="201294">
                <a:moveTo>
                  <a:pt x="0" y="0"/>
                </a:moveTo>
                <a:lnTo>
                  <a:pt x="201267" y="0"/>
                </a:lnTo>
              </a:path>
            </a:pathLst>
          </a:custGeom>
          <a:ln w="20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0" name="Picture 279">
            <a:extLst>
              <a:ext uri="{FF2B5EF4-FFF2-40B4-BE49-F238E27FC236}">
                <a16:creationId xmlns:a16="http://schemas.microsoft.com/office/drawing/2014/main" id="{872BB583-F5DD-0B4F-BC1C-F4BDEDD5F669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</a:blip>
          <a:stretch>
            <a:fillRect/>
          </a:stretch>
        </p:blipFill>
        <p:spPr>
          <a:xfrm>
            <a:off x="11346749" y="3884938"/>
            <a:ext cx="228476" cy="228476"/>
          </a:xfrm>
          <a:prstGeom prst="rect">
            <a:avLst/>
          </a:prstGeom>
        </p:spPr>
      </p:pic>
      <p:pic>
        <p:nvPicPr>
          <p:cNvPr id="281" name="Picture 280">
            <a:extLst>
              <a:ext uri="{FF2B5EF4-FFF2-40B4-BE49-F238E27FC236}">
                <a16:creationId xmlns:a16="http://schemas.microsoft.com/office/drawing/2014/main" id="{59010D38-E09E-0C42-8017-380D5FA2D12C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</a:blip>
          <a:stretch>
            <a:fillRect/>
          </a:stretch>
        </p:blipFill>
        <p:spPr>
          <a:xfrm>
            <a:off x="11346749" y="4384028"/>
            <a:ext cx="228476" cy="228476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C5A9CE84-F324-884B-9242-4ED0A170325C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</a:blip>
          <a:stretch>
            <a:fillRect/>
          </a:stretch>
        </p:blipFill>
        <p:spPr>
          <a:xfrm>
            <a:off x="11346749" y="4898154"/>
            <a:ext cx="228476" cy="228476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78997DE6-56A8-7A4E-A225-9BE02B446E22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</a:blip>
          <a:stretch>
            <a:fillRect/>
          </a:stretch>
        </p:blipFill>
        <p:spPr>
          <a:xfrm>
            <a:off x="11346749" y="5584078"/>
            <a:ext cx="228476" cy="228476"/>
          </a:xfrm>
          <a:prstGeom prst="rect">
            <a:avLst/>
          </a:pr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CB9A9578-9871-9242-8EAD-47358F09A4F6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</a:blip>
          <a:stretch>
            <a:fillRect/>
          </a:stretch>
        </p:blipFill>
        <p:spPr>
          <a:xfrm>
            <a:off x="11346749" y="6041278"/>
            <a:ext cx="228476" cy="228476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4BD71B75-08F6-5E4A-8E6D-531637EA365A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</a:blip>
          <a:stretch>
            <a:fillRect/>
          </a:stretch>
        </p:blipFill>
        <p:spPr>
          <a:xfrm>
            <a:off x="11346749" y="6570456"/>
            <a:ext cx="228476" cy="228476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44268231-EB6C-B94E-A148-D1F7CA36A9FE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</a:blip>
          <a:stretch>
            <a:fillRect/>
          </a:stretch>
        </p:blipFill>
        <p:spPr>
          <a:xfrm>
            <a:off x="11346749" y="7212506"/>
            <a:ext cx="228476" cy="228476"/>
          </a:xfrm>
          <a:prstGeom prst="rect">
            <a:avLst/>
          </a:prstGeom>
        </p:spPr>
      </p:pic>
      <p:pic>
        <p:nvPicPr>
          <p:cNvPr id="287" name="Picture 286">
            <a:extLst>
              <a:ext uri="{FF2B5EF4-FFF2-40B4-BE49-F238E27FC236}">
                <a16:creationId xmlns:a16="http://schemas.microsoft.com/office/drawing/2014/main" id="{5D271DF7-F428-CC43-B08D-43ED7CAA9649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</a:blip>
          <a:stretch>
            <a:fillRect/>
          </a:stretch>
        </p:blipFill>
        <p:spPr>
          <a:xfrm>
            <a:off x="11346749" y="7680978"/>
            <a:ext cx="228476" cy="228476"/>
          </a:xfrm>
          <a:prstGeom prst="rect">
            <a:avLst/>
          </a:prstGeom>
        </p:spPr>
      </p:pic>
      <p:pic>
        <p:nvPicPr>
          <p:cNvPr id="288" name="Picture 287">
            <a:extLst>
              <a:ext uri="{FF2B5EF4-FFF2-40B4-BE49-F238E27FC236}">
                <a16:creationId xmlns:a16="http://schemas.microsoft.com/office/drawing/2014/main" id="{BD00D719-1A0B-824C-BA28-68CF2FBE31EA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</a:blip>
          <a:stretch>
            <a:fillRect/>
          </a:stretch>
        </p:blipFill>
        <p:spPr>
          <a:xfrm>
            <a:off x="11346749" y="8187162"/>
            <a:ext cx="228476" cy="228476"/>
          </a:xfrm>
          <a:prstGeom prst="rect">
            <a:avLst/>
          </a:prstGeom>
        </p:spPr>
      </p:pic>
      <p:pic>
        <p:nvPicPr>
          <p:cNvPr id="289" name="Picture 288">
            <a:extLst>
              <a:ext uri="{FF2B5EF4-FFF2-40B4-BE49-F238E27FC236}">
                <a16:creationId xmlns:a16="http://schemas.microsoft.com/office/drawing/2014/main" id="{1CBF58CD-B07F-2C48-BFB8-3431FB1DCC0B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</a:blip>
          <a:stretch>
            <a:fillRect/>
          </a:stretch>
        </p:blipFill>
        <p:spPr>
          <a:xfrm>
            <a:off x="11346749" y="8708154"/>
            <a:ext cx="228476" cy="228476"/>
          </a:xfrm>
          <a:prstGeom prst="rect">
            <a:avLst/>
          </a:prstGeom>
        </p:spPr>
      </p:pic>
      <p:pic>
        <p:nvPicPr>
          <p:cNvPr id="290" name="Picture 289">
            <a:extLst>
              <a:ext uri="{FF2B5EF4-FFF2-40B4-BE49-F238E27FC236}">
                <a16:creationId xmlns:a16="http://schemas.microsoft.com/office/drawing/2014/main" id="{95DB2386-961A-0B4C-AD70-94B9B66A1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</a:blip>
          <a:stretch>
            <a:fillRect/>
          </a:stretch>
        </p:blipFill>
        <p:spPr>
          <a:xfrm>
            <a:off x="11346749" y="9165354"/>
            <a:ext cx="228476" cy="228476"/>
          </a:xfrm>
          <a:prstGeom prst="rect">
            <a:avLst/>
          </a:prstGeom>
        </p:spPr>
      </p:pic>
      <p:pic>
        <p:nvPicPr>
          <p:cNvPr id="299" name="Picture 298">
            <a:extLst>
              <a:ext uri="{FF2B5EF4-FFF2-40B4-BE49-F238E27FC236}">
                <a16:creationId xmlns:a16="http://schemas.microsoft.com/office/drawing/2014/main" id="{4BAE4BBF-6B38-264F-82EF-CF1FF38EF9C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11784" y="3270315"/>
            <a:ext cx="228476" cy="228476"/>
          </a:xfrm>
          <a:prstGeom prst="rect">
            <a:avLst/>
          </a:prstGeom>
        </p:spPr>
      </p:pic>
      <p:pic>
        <p:nvPicPr>
          <p:cNvPr id="300" name="Picture 299">
            <a:extLst>
              <a:ext uri="{FF2B5EF4-FFF2-40B4-BE49-F238E27FC236}">
                <a16:creationId xmlns:a16="http://schemas.microsoft.com/office/drawing/2014/main" id="{116DC1F5-55AC-E64F-8AE6-38DD21650EF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11784" y="3946443"/>
            <a:ext cx="228476" cy="228476"/>
          </a:xfrm>
          <a:prstGeom prst="rect">
            <a:avLst/>
          </a:prstGeom>
        </p:spPr>
      </p:pic>
      <p:pic>
        <p:nvPicPr>
          <p:cNvPr id="301" name="Picture 300">
            <a:extLst>
              <a:ext uri="{FF2B5EF4-FFF2-40B4-BE49-F238E27FC236}">
                <a16:creationId xmlns:a16="http://schemas.microsoft.com/office/drawing/2014/main" id="{796C8C1F-1372-4347-92C1-8727AC72F66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11784" y="7431626"/>
            <a:ext cx="228476" cy="228476"/>
          </a:xfrm>
          <a:prstGeom prst="rect">
            <a:avLst/>
          </a:prstGeom>
        </p:spPr>
      </p:pic>
      <p:pic>
        <p:nvPicPr>
          <p:cNvPr id="302" name="Picture 301">
            <a:extLst>
              <a:ext uri="{FF2B5EF4-FFF2-40B4-BE49-F238E27FC236}">
                <a16:creationId xmlns:a16="http://schemas.microsoft.com/office/drawing/2014/main" id="{4651C6CA-EA7E-7543-8662-536914C0E15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11784" y="5081044"/>
            <a:ext cx="228476" cy="228476"/>
          </a:xfrm>
          <a:prstGeom prst="rect">
            <a:avLst/>
          </a:prstGeom>
        </p:spPr>
      </p:pic>
      <p:pic>
        <p:nvPicPr>
          <p:cNvPr id="303" name="Picture 302">
            <a:extLst>
              <a:ext uri="{FF2B5EF4-FFF2-40B4-BE49-F238E27FC236}">
                <a16:creationId xmlns:a16="http://schemas.microsoft.com/office/drawing/2014/main" id="{CF0C7832-23E2-2041-BE07-E6B80BE554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11784" y="5753778"/>
            <a:ext cx="228476" cy="228476"/>
          </a:xfrm>
          <a:prstGeom prst="rect">
            <a:avLst/>
          </a:prstGeom>
        </p:spPr>
      </p:pic>
      <p:pic>
        <p:nvPicPr>
          <p:cNvPr id="304" name="Picture 303">
            <a:extLst>
              <a:ext uri="{FF2B5EF4-FFF2-40B4-BE49-F238E27FC236}">
                <a16:creationId xmlns:a16="http://schemas.microsoft.com/office/drawing/2014/main" id="{E8E1C161-46A7-2C4A-A103-C08BC8EE24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11784" y="6285923"/>
            <a:ext cx="228476" cy="228476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id="{9921CEAA-A354-554B-A52D-45D83FECF04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11784" y="6849058"/>
            <a:ext cx="228476" cy="228476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A65A7F5D-883B-D74F-8D8B-CDB57143752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7587" y="8297157"/>
            <a:ext cx="228476" cy="228476"/>
          </a:xfrm>
          <a:prstGeom prst="rect">
            <a:avLst/>
          </a:prstGeom>
        </p:spPr>
      </p:pic>
      <p:pic>
        <p:nvPicPr>
          <p:cNvPr id="308" name="Picture 307">
            <a:extLst>
              <a:ext uri="{FF2B5EF4-FFF2-40B4-BE49-F238E27FC236}">
                <a16:creationId xmlns:a16="http://schemas.microsoft.com/office/drawing/2014/main" id="{E73B54DC-5816-434F-9421-DCBFC61EBB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11784" y="9019348"/>
            <a:ext cx="228476" cy="228476"/>
          </a:xfrm>
          <a:prstGeom prst="rect">
            <a:avLst/>
          </a:prstGeom>
        </p:spPr>
      </p:pic>
      <p:pic>
        <p:nvPicPr>
          <p:cNvPr id="309" name="Picture 308">
            <a:extLst>
              <a:ext uri="{FF2B5EF4-FFF2-40B4-BE49-F238E27FC236}">
                <a16:creationId xmlns:a16="http://schemas.microsoft.com/office/drawing/2014/main" id="{CBC61349-E378-AB40-A331-13655B62C52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25903" y="9918999"/>
            <a:ext cx="228476" cy="228476"/>
          </a:xfrm>
          <a:prstGeom prst="rect">
            <a:avLst/>
          </a:prstGeom>
        </p:spPr>
      </p:pic>
      <p:pic>
        <p:nvPicPr>
          <p:cNvPr id="306" name="Picture 305">
            <a:extLst>
              <a:ext uri="{FF2B5EF4-FFF2-40B4-BE49-F238E27FC236}">
                <a16:creationId xmlns:a16="http://schemas.microsoft.com/office/drawing/2014/main" id="{C5131AF1-D524-49A3-A7B7-A0B8277AB60C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</a:blip>
          <a:stretch>
            <a:fillRect/>
          </a:stretch>
        </p:blipFill>
        <p:spPr>
          <a:xfrm>
            <a:off x="11346749" y="10079754"/>
            <a:ext cx="228476" cy="228476"/>
          </a:xfrm>
          <a:prstGeom prst="rect">
            <a:avLst/>
          </a:prstGeom>
        </p:spPr>
      </p:pic>
      <p:sp>
        <p:nvSpPr>
          <p:cNvPr id="311" name="object 123">
            <a:extLst>
              <a:ext uri="{FF2B5EF4-FFF2-40B4-BE49-F238E27FC236}">
                <a16:creationId xmlns:a16="http://schemas.microsoft.com/office/drawing/2014/main" id="{7240670E-E80D-492B-875A-BBA730BB1E2C}"/>
              </a:ext>
            </a:extLst>
          </p:cNvPr>
          <p:cNvSpPr/>
          <p:nvPr/>
        </p:nvSpPr>
        <p:spPr>
          <a:xfrm>
            <a:off x="941739" y="5055814"/>
            <a:ext cx="2404711" cy="0"/>
          </a:xfrm>
          <a:custGeom>
            <a:avLst/>
            <a:gdLst/>
            <a:ahLst/>
            <a:cxnLst/>
            <a:rect l="l" t="t" r="r" b="b"/>
            <a:pathLst>
              <a:path w="2406015">
                <a:moveTo>
                  <a:pt x="0" y="0"/>
                </a:moveTo>
                <a:lnTo>
                  <a:pt x="2405920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3" name="Picture 312">
            <a:extLst>
              <a:ext uri="{FF2B5EF4-FFF2-40B4-BE49-F238E27FC236}">
                <a16:creationId xmlns:a16="http://schemas.microsoft.com/office/drawing/2014/main" id="{6559872A-AB4B-425B-B742-1A0F254A419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062" y="6780677"/>
            <a:ext cx="2428611" cy="1708148"/>
          </a:xfrm>
          <a:prstGeom prst="rect">
            <a:avLst/>
          </a:prstGeom>
        </p:spPr>
      </p:pic>
      <p:pic>
        <p:nvPicPr>
          <p:cNvPr id="314" name="Picture 313">
            <a:extLst>
              <a:ext uri="{FF2B5EF4-FFF2-40B4-BE49-F238E27FC236}">
                <a16:creationId xmlns:a16="http://schemas.microsoft.com/office/drawing/2014/main" id="{DAF216ED-06FA-4C15-ABAA-58D73494D04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769" y="8228617"/>
            <a:ext cx="2442866" cy="670349"/>
          </a:xfrm>
          <a:prstGeom prst="rect">
            <a:avLst/>
          </a:prstGeom>
        </p:spPr>
      </p:pic>
      <p:sp>
        <p:nvSpPr>
          <p:cNvPr id="315" name="object 45">
            <a:extLst>
              <a:ext uri="{FF2B5EF4-FFF2-40B4-BE49-F238E27FC236}">
                <a16:creationId xmlns:a16="http://schemas.microsoft.com/office/drawing/2014/main" id="{47991B27-2FD9-4E9F-A1A1-20BA4DC215E0}"/>
              </a:ext>
            </a:extLst>
          </p:cNvPr>
          <p:cNvSpPr/>
          <p:nvPr/>
        </p:nvSpPr>
        <p:spPr>
          <a:xfrm>
            <a:off x="13579239" y="5202954"/>
            <a:ext cx="2407867" cy="1572832"/>
          </a:xfrm>
          <a:custGeom>
            <a:avLst/>
            <a:gdLst/>
            <a:ahLst/>
            <a:cxnLst/>
            <a:rect l="l" t="t" r="r" b="b"/>
            <a:pathLst>
              <a:path w="2407919" h="2489834">
                <a:moveTo>
                  <a:pt x="0" y="2489616"/>
                </a:moveTo>
                <a:lnTo>
                  <a:pt x="2407428" y="2489616"/>
                </a:lnTo>
                <a:lnTo>
                  <a:pt x="2407428" y="0"/>
                </a:lnTo>
                <a:lnTo>
                  <a:pt x="0" y="0"/>
                </a:lnTo>
                <a:lnTo>
                  <a:pt x="0" y="2489616"/>
                </a:lnTo>
                <a:close/>
              </a:path>
            </a:pathLst>
          </a:custGeom>
          <a:solidFill>
            <a:srgbClr val="CD2075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69B043-293E-408C-9CD7-3AF023CE1F23}"/>
              </a:ext>
            </a:extLst>
          </p:cNvPr>
          <p:cNvSpPr txBox="1"/>
          <p:nvPr/>
        </p:nvSpPr>
        <p:spPr>
          <a:xfrm>
            <a:off x="13626509" y="5415790"/>
            <a:ext cx="1853430" cy="1322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99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EMPLOYERS SKILLS AND EDUCATION BOARD</a:t>
            </a:r>
          </a:p>
        </p:txBody>
      </p:sp>
      <p:pic>
        <p:nvPicPr>
          <p:cNvPr id="51" name="Graphic 50" descr="Social network">
            <a:extLst>
              <a:ext uri="{FF2B5EF4-FFF2-40B4-BE49-F238E27FC236}">
                <a16:creationId xmlns:a16="http://schemas.microsoft.com/office/drawing/2014/main" id="{161B5578-2A06-422E-9951-B11D1E541CE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5017449" y="5723490"/>
            <a:ext cx="913904" cy="913904"/>
          </a:xfrm>
          <a:prstGeom prst="rect">
            <a:avLst/>
          </a:prstGeom>
        </p:spPr>
      </p:pic>
      <p:sp>
        <p:nvSpPr>
          <p:cNvPr id="278" name="object 3">
            <a:extLst>
              <a:ext uri="{FF2B5EF4-FFF2-40B4-BE49-F238E27FC236}">
                <a16:creationId xmlns:a16="http://schemas.microsoft.com/office/drawing/2014/main" id="{F6DD70F9-F3ED-40D8-B141-AE155CDC7319}"/>
              </a:ext>
            </a:extLst>
          </p:cNvPr>
          <p:cNvSpPr txBox="1">
            <a:spLocks/>
          </p:cNvSpPr>
          <p:nvPr/>
        </p:nvSpPr>
        <p:spPr>
          <a:xfrm>
            <a:off x="4924280" y="317295"/>
            <a:ext cx="12113952" cy="612980"/>
          </a:xfrm>
          <a:prstGeom prst="rect">
            <a:avLst/>
          </a:prstGeom>
        </p:spPr>
        <p:txBody>
          <a:bodyPr vert="horz" wrap="square" lIns="0" tIns="22153" rIns="0" bIns="0" rtlCol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154" marR="0" lvl="0" indent="0" algn="l" defTabSz="1595079" rtl="0" eaLnBrk="1" fontAlgn="auto" latinLnBrk="0" hangingPunct="1">
              <a:lnSpc>
                <a:spcPct val="100000"/>
              </a:lnSpc>
              <a:spcBef>
                <a:spcPts val="1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38" b="0" i="0" u="none" strike="noStrike" kern="0" cap="none" spc="0" normalizeH="0" baseline="0" noProof="0">
                <a:ln>
                  <a:noFill/>
                </a:ln>
                <a:solidFill>
                  <a:srgbClr val="1E2B47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Connecting - Stretching - Improving Digital Capability</a:t>
            </a:r>
            <a:endParaRPr kumimoji="0" lang="en-GB" sz="383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5778762" y="8255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5778762" y="88338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5778762" y="92520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5778762" y="100797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0" name="Picture 309" descr="Screen Clipping">
            <a:extLst>
              <a:ext uri="{FF2B5EF4-FFF2-40B4-BE49-F238E27FC236}">
                <a16:creationId xmlns:a16="http://schemas.microsoft.com/office/drawing/2014/main" id="{BF5E3175-2357-4ED9-866F-C401FC743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4" r="-1" b="18374"/>
          <a:stretch/>
        </p:blipFill>
        <p:spPr>
          <a:xfrm>
            <a:off x="13547655" y="3187933"/>
            <a:ext cx="2492615" cy="633181"/>
          </a:xfrm>
          <a:prstGeom prst="rect">
            <a:avLst/>
          </a:prstGeom>
        </p:spPr>
      </p:pic>
      <p:sp>
        <p:nvSpPr>
          <p:cNvPr id="320" name="object 257">
            <a:extLst>
              <a:ext uri="{FF2B5EF4-FFF2-40B4-BE49-F238E27FC236}">
                <a16:creationId xmlns:a16="http://schemas.microsoft.com/office/drawing/2014/main" id="{29BD119C-5008-4DA9-9406-BE1410338207}"/>
              </a:ext>
            </a:extLst>
          </p:cNvPr>
          <p:cNvSpPr txBox="1"/>
          <p:nvPr/>
        </p:nvSpPr>
        <p:spPr>
          <a:xfrm>
            <a:off x="4974143" y="1060986"/>
            <a:ext cx="7962678" cy="307707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/>
          <a:p>
            <a:pPr marL="0" marR="5078" lvl="0" indent="0" algn="l" defTabSz="1595079" rtl="0" eaLnBrk="1" fontAlgn="auto" latinLnBrk="0" hangingPunct="1">
              <a:lnSpc>
                <a:spcPct val="1026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5" normalizeH="0" baseline="0" noProof="0">
                <a:ln>
                  <a:noFill/>
                </a:ln>
                <a:solidFill>
                  <a:srgbClr val="CB34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Cheshire East – Cheshire West and Chester - Warrington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CB340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1" name="object 99">
            <a:extLst>
              <a:ext uri="{FF2B5EF4-FFF2-40B4-BE49-F238E27FC236}">
                <a16:creationId xmlns:a16="http://schemas.microsoft.com/office/drawing/2014/main" id="{94615B65-3944-4D59-A3BC-8E6E67E49468}"/>
              </a:ext>
            </a:extLst>
          </p:cNvPr>
          <p:cNvSpPr/>
          <p:nvPr/>
        </p:nvSpPr>
        <p:spPr>
          <a:xfrm>
            <a:off x="3205151" y="2721672"/>
            <a:ext cx="467742" cy="436889"/>
          </a:xfrm>
          <a:custGeom>
            <a:avLst/>
            <a:gdLst/>
            <a:ahLst/>
            <a:cxnLst/>
            <a:rect l="l" t="t" r="r" b="b"/>
            <a:pathLst>
              <a:path w="467995" h="467994">
                <a:moveTo>
                  <a:pt x="0" y="467684"/>
                </a:moveTo>
                <a:lnTo>
                  <a:pt x="467684" y="467684"/>
                </a:lnTo>
                <a:lnTo>
                  <a:pt x="467684" y="0"/>
                </a:lnTo>
                <a:lnTo>
                  <a:pt x="0" y="0"/>
                </a:lnTo>
                <a:lnTo>
                  <a:pt x="0" y="467684"/>
                </a:lnTo>
                <a:close/>
              </a:path>
            </a:pathLst>
          </a:custGeom>
          <a:solidFill>
            <a:srgbClr val="F15722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2" name="object 100">
            <a:extLst>
              <a:ext uri="{FF2B5EF4-FFF2-40B4-BE49-F238E27FC236}">
                <a16:creationId xmlns:a16="http://schemas.microsoft.com/office/drawing/2014/main" id="{ED4A069A-0000-4B4E-9845-E97688C37761}"/>
              </a:ext>
            </a:extLst>
          </p:cNvPr>
          <p:cNvSpPr/>
          <p:nvPr/>
        </p:nvSpPr>
        <p:spPr>
          <a:xfrm>
            <a:off x="3314827" y="2827647"/>
            <a:ext cx="253073" cy="21925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3" name="Picture 322">
            <a:extLst>
              <a:ext uri="{FF2B5EF4-FFF2-40B4-BE49-F238E27FC236}">
                <a16:creationId xmlns:a16="http://schemas.microsoft.com/office/drawing/2014/main" id="{36A254F3-6E75-49AB-B4B7-A81E56DE371C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</a:blip>
          <a:stretch>
            <a:fillRect/>
          </a:stretch>
        </p:blipFill>
        <p:spPr>
          <a:xfrm>
            <a:off x="11347574" y="10719958"/>
            <a:ext cx="228476" cy="228476"/>
          </a:xfrm>
          <a:prstGeom prst="rect">
            <a:avLst/>
          </a:prstGeom>
        </p:spPr>
      </p:pic>
      <p:sp>
        <p:nvSpPr>
          <p:cNvPr id="333" name="object 260">
            <a:extLst>
              <a:ext uri="{FF2B5EF4-FFF2-40B4-BE49-F238E27FC236}">
                <a16:creationId xmlns:a16="http://schemas.microsoft.com/office/drawing/2014/main" id="{258120BF-1053-4953-96C4-69673E41FF9C}"/>
              </a:ext>
            </a:extLst>
          </p:cNvPr>
          <p:cNvSpPr txBox="1"/>
          <p:nvPr/>
        </p:nvSpPr>
        <p:spPr>
          <a:xfrm>
            <a:off x="1009683" y="10604730"/>
            <a:ext cx="2438322" cy="425367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/>
          <a:p>
            <a:pPr marL="0" marR="5078" lvl="0" indent="0" algn="l" defTabSz="1595079" rtl="0" eaLnBrk="1" fontAlgn="auto" latinLnBrk="0" hangingPunct="1">
              <a:lnSpc>
                <a:spcPct val="1026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 to turbo boost current digital skills activity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AE40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4" name="object 258">
            <a:extLst>
              <a:ext uri="{FF2B5EF4-FFF2-40B4-BE49-F238E27FC236}">
                <a16:creationId xmlns:a16="http://schemas.microsoft.com/office/drawing/2014/main" id="{EF792F00-9A94-4825-8113-3D4E5A8F5C98}"/>
              </a:ext>
            </a:extLst>
          </p:cNvPr>
          <p:cNvSpPr txBox="1"/>
          <p:nvPr/>
        </p:nvSpPr>
        <p:spPr>
          <a:xfrm>
            <a:off x="988333" y="8995474"/>
            <a:ext cx="2447841" cy="425367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>
            <a:defPPr>
              <a:defRPr lang="en-US"/>
            </a:defPPr>
            <a:lvl1pPr marR="5078" defTabSz="1595079">
              <a:lnSpc>
                <a:spcPct val="102600"/>
              </a:lnSpc>
              <a:spcBef>
                <a:spcPts val="91"/>
              </a:spcBef>
              <a:defRPr sz="1350" b="1" spc="10">
                <a:solidFill>
                  <a:srgbClr val="AE402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5078" lvl="0" indent="0" algn="l" defTabSz="1595079" rtl="0" eaLnBrk="1" fontAlgn="auto" latinLnBrk="0" hangingPunct="1">
              <a:lnSpc>
                <a:spcPct val="1026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Increasing number of low productivity jobs</a:t>
            </a:r>
            <a:endParaRPr kumimoji="0" sz="1350" b="1" i="0" u="none" strike="noStrike" kern="1200" cap="none" spc="10" normalizeH="0" baseline="0" noProof="0" dirty="0">
              <a:ln>
                <a:noFill/>
              </a:ln>
              <a:solidFill>
                <a:srgbClr val="AE40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5" name="object 194">
            <a:extLst>
              <a:ext uri="{FF2B5EF4-FFF2-40B4-BE49-F238E27FC236}">
                <a16:creationId xmlns:a16="http://schemas.microsoft.com/office/drawing/2014/main" id="{332FE07A-1FB7-4949-9277-B39277DD65A2}"/>
              </a:ext>
            </a:extLst>
          </p:cNvPr>
          <p:cNvSpPr/>
          <p:nvPr/>
        </p:nvSpPr>
        <p:spPr>
          <a:xfrm>
            <a:off x="1017939" y="10466174"/>
            <a:ext cx="2404711" cy="0"/>
          </a:xfrm>
          <a:custGeom>
            <a:avLst/>
            <a:gdLst/>
            <a:ahLst/>
            <a:cxnLst/>
            <a:rect l="l" t="t" r="r" b="b"/>
            <a:pathLst>
              <a:path w="2406015">
                <a:moveTo>
                  <a:pt x="0" y="0"/>
                </a:moveTo>
                <a:lnTo>
                  <a:pt x="2405920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5" name="object 206">
            <a:extLst>
              <a:ext uri="{FF2B5EF4-FFF2-40B4-BE49-F238E27FC236}">
                <a16:creationId xmlns:a16="http://schemas.microsoft.com/office/drawing/2014/main" id="{8EFB55B4-7DD4-462A-80F9-4CBE07080F64}"/>
              </a:ext>
            </a:extLst>
          </p:cNvPr>
          <p:cNvSpPr/>
          <p:nvPr/>
        </p:nvSpPr>
        <p:spPr>
          <a:xfrm>
            <a:off x="4002435" y="6803154"/>
            <a:ext cx="3711214" cy="49884"/>
          </a:xfrm>
          <a:custGeom>
            <a:avLst/>
            <a:gdLst/>
            <a:ahLst/>
            <a:cxnLst/>
            <a:rect l="l" t="t" r="r" b="b"/>
            <a:pathLst>
              <a:path w="3254375">
                <a:moveTo>
                  <a:pt x="0" y="0"/>
                </a:moveTo>
                <a:lnTo>
                  <a:pt x="3253936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9" name="object 206">
            <a:extLst>
              <a:ext uri="{FF2B5EF4-FFF2-40B4-BE49-F238E27FC236}">
                <a16:creationId xmlns:a16="http://schemas.microsoft.com/office/drawing/2014/main" id="{CEC8EEB9-44C6-4BF9-841A-0CBDC62790B3}"/>
              </a:ext>
            </a:extLst>
          </p:cNvPr>
          <p:cNvSpPr/>
          <p:nvPr/>
        </p:nvSpPr>
        <p:spPr>
          <a:xfrm>
            <a:off x="3978636" y="7641354"/>
            <a:ext cx="3711214" cy="49884"/>
          </a:xfrm>
          <a:custGeom>
            <a:avLst/>
            <a:gdLst/>
            <a:ahLst/>
            <a:cxnLst/>
            <a:rect l="l" t="t" r="r" b="b"/>
            <a:pathLst>
              <a:path w="3254375">
                <a:moveTo>
                  <a:pt x="0" y="0"/>
                </a:moveTo>
                <a:lnTo>
                  <a:pt x="3253936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0" name="object 206">
            <a:extLst>
              <a:ext uri="{FF2B5EF4-FFF2-40B4-BE49-F238E27FC236}">
                <a16:creationId xmlns:a16="http://schemas.microsoft.com/office/drawing/2014/main" id="{648186FE-EED7-4E44-87A7-F79DA1DE6FFE}"/>
              </a:ext>
            </a:extLst>
          </p:cNvPr>
          <p:cNvSpPr/>
          <p:nvPr/>
        </p:nvSpPr>
        <p:spPr>
          <a:xfrm>
            <a:off x="3954837" y="8652791"/>
            <a:ext cx="3711214" cy="49884"/>
          </a:xfrm>
          <a:custGeom>
            <a:avLst/>
            <a:gdLst/>
            <a:ahLst/>
            <a:cxnLst/>
            <a:rect l="l" t="t" r="r" b="b"/>
            <a:pathLst>
              <a:path w="3254375">
                <a:moveTo>
                  <a:pt x="0" y="0"/>
                </a:moveTo>
                <a:lnTo>
                  <a:pt x="3253936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1" name="object 206">
            <a:extLst>
              <a:ext uri="{FF2B5EF4-FFF2-40B4-BE49-F238E27FC236}">
                <a16:creationId xmlns:a16="http://schemas.microsoft.com/office/drawing/2014/main" id="{5E96F56A-70F3-438D-974F-15D0C92F23B8}"/>
              </a:ext>
            </a:extLst>
          </p:cNvPr>
          <p:cNvSpPr/>
          <p:nvPr/>
        </p:nvSpPr>
        <p:spPr>
          <a:xfrm>
            <a:off x="3931038" y="9546354"/>
            <a:ext cx="3711214" cy="49884"/>
          </a:xfrm>
          <a:custGeom>
            <a:avLst/>
            <a:gdLst/>
            <a:ahLst/>
            <a:cxnLst/>
            <a:rect l="l" t="t" r="r" b="b"/>
            <a:pathLst>
              <a:path w="3254375">
                <a:moveTo>
                  <a:pt x="0" y="0"/>
                </a:moveTo>
                <a:lnTo>
                  <a:pt x="3253936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2" name="object 206">
            <a:extLst>
              <a:ext uri="{FF2B5EF4-FFF2-40B4-BE49-F238E27FC236}">
                <a16:creationId xmlns:a16="http://schemas.microsoft.com/office/drawing/2014/main" id="{5D14807A-1241-4DCF-AB04-882695EF04DD}"/>
              </a:ext>
            </a:extLst>
          </p:cNvPr>
          <p:cNvSpPr/>
          <p:nvPr/>
        </p:nvSpPr>
        <p:spPr>
          <a:xfrm>
            <a:off x="3907239" y="9953670"/>
            <a:ext cx="3711214" cy="49884"/>
          </a:xfrm>
          <a:custGeom>
            <a:avLst/>
            <a:gdLst/>
            <a:ahLst/>
            <a:cxnLst/>
            <a:rect l="l" t="t" r="r" b="b"/>
            <a:pathLst>
              <a:path w="3254375">
                <a:moveTo>
                  <a:pt x="0" y="0"/>
                </a:moveTo>
                <a:lnTo>
                  <a:pt x="3253936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3" name="object 206">
            <a:extLst>
              <a:ext uri="{FF2B5EF4-FFF2-40B4-BE49-F238E27FC236}">
                <a16:creationId xmlns:a16="http://schemas.microsoft.com/office/drawing/2014/main" id="{94EBFF85-F3C8-4AC3-8838-C91980251CFF}"/>
              </a:ext>
            </a:extLst>
          </p:cNvPr>
          <p:cNvSpPr/>
          <p:nvPr/>
        </p:nvSpPr>
        <p:spPr>
          <a:xfrm>
            <a:off x="3930375" y="10563270"/>
            <a:ext cx="3711214" cy="49884"/>
          </a:xfrm>
          <a:custGeom>
            <a:avLst/>
            <a:gdLst/>
            <a:ahLst/>
            <a:cxnLst/>
            <a:rect l="l" t="t" r="r" b="b"/>
            <a:pathLst>
              <a:path w="3254375">
                <a:moveTo>
                  <a:pt x="0" y="0"/>
                </a:moveTo>
                <a:lnTo>
                  <a:pt x="3253936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" name="object 126">
            <a:extLst>
              <a:ext uri="{FF2B5EF4-FFF2-40B4-BE49-F238E27FC236}">
                <a16:creationId xmlns:a16="http://schemas.microsoft.com/office/drawing/2014/main" id="{9A570657-C2C8-4D83-9D28-F75F4F2A8EEC}"/>
              </a:ext>
            </a:extLst>
          </p:cNvPr>
          <p:cNvSpPr/>
          <p:nvPr/>
        </p:nvSpPr>
        <p:spPr>
          <a:xfrm flipV="1">
            <a:off x="8332481" y="3827177"/>
            <a:ext cx="2626122" cy="45719"/>
          </a:xfrm>
          <a:custGeom>
            <a:avLst/>
            <a:gdLst/>
            <a:ahLst/>
            <a:cxnLst/>
            <a:rect l="l" t="t" r="r" b="b"/>
            <a:pathLst>
              <a:path w="2279650">
                <a:moveTo>
                  <a:pt x="0" y="0"/>
                </a:moveTo>
                <a:lnTo>
                  <a:pt x="2279214" y="0"/>
                </a:lnTo>
              </a:path>
            </a:pathLst>
          </a:custGeom>
          <a:ln w="25130">
            <a:solidFill>
              <a:srgbClr val="883C8E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9" name="object 126">
            <a:extLst>
              <a:ext uri="{FF2B5EF4-FFF2-40B4-BE49-F238E27FC236}">
                <a16:creationId xmlns:a16="http://schemas.microsoft.com/office/drawing/2014/main" id="{763CD3DD-192D-4B65-856B-107668F6C796}"/>
              </a:ext>
            </a:extLst>
          </p:cNvPr>
          <p:cNvSpPr/>
          <p:nvPr/>
        </p:nvSpPr>
        <p:spPr>
          <a:xfrm flipV="1">
            <a:off x="8311405" y="4928520"/>
            <a:ext cx="2626122" cy="45719"/>
          </a:xfrm>
          <a:custGeom>
            <a:avLst/>
            <a:gdLst/>
            <a:ahLst/>
            <a:cxnLst/>
            <a:rect l="l" t="t" r="r" b="b"/>
            <a:pathLst>
              <a:path w="2279650">
                <a:moveTo>
                  <a:pt x="0" y="0"/>
                </a:moveTo>
                <a:lnTo>
                  <a:pt x="2279214" y="0"/>
                </a:lnTo>
              </a:path>
            </a:pathLst>
          </a:custGeom>
          <a:ln w="25130">
            <a:solidFill>
              <a:srgbClr val="883C8E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0" name="object 126">
            <a:extLst>
              <a:ext uri="{FF2B5EF4-FFF2-40B4-BE49-F238E27FC236}">
                <a16:creationId xmlns:a16="http://schemas.microsoft.com/office/drawing/2014/main" id="{A1AD6B05-97AD-4607-9348-651FF2917A8E}"/>
              </a:ext>
            </a:extLst>
          </p:cNvPr>
          <p:cNvSpPr/>
          <p:nvPr/>
        </p:nvSpPr>
        <p:spPr>
          <a:xfrm flipV="1">
            <a:off x="8290329" y="5614320"/>
            <a:ext cx="2626122" cy="45719"/>
          </a:xfrm>
          <a:custGeom>
            <a:avLst/>
            <a:gdLst/>
            <a:ahLst/>
            <a:cxnLst/>
            <a:rect l="l" t="t" r="r" b="b"/>
            <a:pathLst>
              <a:path w="2279650">
                <a:moveTo>
                  <a:pt x="0" y="0"/>
                </a:moveTo>
                <a:lnTo>
                  <a:pt x="2279214" y="0"/>
                </a:lnTo>
              </a:path>
            </a:pathLst>
          </a:custGeom>
          <a:ln w="25130">
            <a:solidFill>
              <a:srgbClr val="883C8E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1" name="object 126">
            <a:extLst>
              <a:ext uri="{FF2B5EF4-FFF2-40B4-BE49-F238E27FC236}">
                <a16:creationId xmlns:a16="http://schemas.microsoft.com/office/drawing/2014/main" id="{26B80786-0C3B-4799-B7BD-22858F9C4D67}"/>
              </a:ext>
            </a:extLst>
          </p:cNvPr>
          <p:cNvSpPr/>
          <p:nvPr/>
        </p:nvSpPr>
        <p:spPr>
          <a:xfrm flipV="1">
            <a:off x="8269253" y="6146669"/>
            <a:ext cx="2626122" cy="45719"/>
          </a:xfrm>
          <a:custGeom>
            <a:avLst/>
            <a:gdLst/>
            <a:ahLst/>
            <a:cxnLst/>
            <a:rect l="l" t="t" r="r" b="b"/>
            <a:pathLst>
              <a:path w="2279650">
                <a:moveTo>
                  <a:pt x="0" y="0"/>
                </a:moveTo>
                <a:lnTo>
                  <a:pt x="2279214" y="0"/>
                </a:lnTo>
              </a:path>
            </a:pathLst>
          </a:custGeom>
          <a:ln w="25130">
            <a:solidFill>
              <a:srgbClr val="883C8E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2" name="object 126">
            <a:extLst>
              <a:ext uri="{FF2B5EF4-FFF2-40B4-BE49-F238E27FC236}">
                <a16:creationId xmlns:a16="http://schemas.microsoft.com/office/drawing/2014/main" id="{2637A1CB-09FA-4A65-8302-EE8BE33CBE1D}"/>
              </a:ext>
            </a:extLst>
          </p:cNvPr>
          <p:cNvSpPr/>
          <p:nvPr/>
        </p:nvSpPr>
        <p:spPr>
          <a:xfrm flipV="1">
            <a:off x="8248177" y="6726316"/>
            <a:ext cx="2626122" cy="45719"/>
          </a:xfrm>
          <a:custGeom>
            <a:avLst/>
            <a:gdLst/>
            <a:ahLst/>
            <a:cxnLst/>
            <a:rect l="l" t="t" r="r" b="b"/>
            <a:pathLst>
              <a:path w="2279650">
                <a:moveTo>
                  <a:pt x="0" y="0"/>
                </a:moveTo>
                <a:lnTo>
                  <a:pt x="2279214" y="0"/>
                </a:lnTo>
              </a:path>
            </a:pathLst>
          </a:custGeom>
          <a:ln w="25130">
            <a:solidFill>
              <a:srgbClr val="883C8E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3" name="object 126">
            <a:extLst>
              <a:ext uri="{FF2B5EF4-FFF2-40B4-BE49-F238E27FC236}">
                <a16:creationId xmlns:a16="http://schemas.microsoft.com/office/drawing/2014/main" id="{E57D20B5-02DA-434E-8ACB-17FA1CA4CF91}"/>
              </a:ext>
            </a:extLst>
          </p:cNvPr>
          <p:cNvSpPr/>
          <p:nvPr/>
        </p:nvSpPr>
        <p:spPr>
          <a:xfrm flipV="1">
            <a:off x="8227101" y="7259188"/>
            <a:ext cx="2626122" cy="45719"/>
          </a:xfrm>
          <a:custGeom>
            <a:avLst/>
            <a:gdLst/>
            <a:ahLst/>
            <a:cxnLst/>
            <a:rect l="l" t="t" r="r" b="b"/>
            <a:pathLst>
              <a:path w="2279650">
                <a:moveTo>
                  <a:pt x="0" y="0"/>
                </a:moveTo>
                <a:lnTo>
                  <a:pt x="2279214" y="0"/>
                </a:lnTo>
              </a:path>
            </a:pathLst>
          </a:custGeom>
          <a:ln w="25130">
            <a:solidFill>
              <a:srgbClr val="883C8E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4" name="object 126">
            <a:extLst>
              <a:ext uri="{FF2B5EF4-FFF2-40B4-BE49-F238E27FC236}">
                <a16:creationId xmlns:a16="http://schemas.microsoft.com/office/drawing/2014/main" id="{00D05C39-CA2E-43A8-B96B-FF2FD33A6FC3}"/>
              </a:ext>
            </a:extLst>
          </p:cNvPr>
          <p:cNvSpPr/>
          <p:nvPr/>
        </p:nvSpPr>
        <p:spPr>
          <a:xfrm flipV="1">
            <a:off x="8206025" y="8112103"/>
            <a:ext cx="2626122" cy="45719"/>
          </a:xfrm>
          <a:custGeom>
            <a:avLst/>
            <a:gdLst/>
            <a:ahLst/>
            <a:cxnLst/>
            <a:rect l="l" t="t" r="r" b="b"/>
            <a:pathLst>
              <a:path w="2279650">
                <a:moveTo>
                  <a:pt x="0" y="0"/>
                </a:moveTo>
                <a:lnTo>
                  <a:pt x="2279214" y="0"/>
                </a:lnTo>
              </a:path>
            </a:pathLst>
          </a:custGeom>
          <a:ln w="25130">
            <a:solidFill>
              <a:srgbClr val="883C8E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5" name="object 126">
            <a:extLst>
              <a:ext uri="{FF2B5EF4-FFF2-40B4-BE49-F238E27FC236}">
                <a16:creationId xmlns:a16="http://schemas.microsoft.com/office/drawing/2014/main" id="{F442D798-B766-4284-8003-4DF770CC0D35}"/>
              </a:ext>
            </a:extLst>
          </p:cNvPr>
          <p:cNvSpPr/>
          <p:nvPr/>
        </p:nvSpPr>
        <p:spPr>
          <a:xfrm flipV="1">
            <a:off x="8184949" y="8747238"/>
            <a:ext cx="2626122" cy="45719"/>
          </a:xfrm>
          <a:custGeom>
            <a:avLst/>
            <a:gdLst/>
            <a:ahLst/>
            <a:cxnLst/>
            <a:rect l="l" t="t" r="r" b="b"/>
            <a:pathLst>
              <a:path w="2279650">
                <a:moveTo>
                  <a:pt x="0" y="0"/>
                </a:moveTo>
                <a:lnTo>
                  <a:pt x="2279214" y="0"/>
                </a:lnTo>
              </a:path>
            </a:pathLst>
          </a:custGeom>
          <a:ln w="25130">
            <a:solidFill>
              <a:srgbClr val="883C8E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6" name="object 126">
            <a:extLst>
              <a:ext uri="{FF2B5EF4-FFF2-40B4-BE49-F238E27FC236}">
                <a16:creationId xmlns:a16="http://schemas.microsoft.com/office/drawing/2014/main" id="{7AB4B548-A8C8-47D4-B207-CE87EE0CAE35}"/>
              </a:ext>
            </a:extLst>
          </p:cNvPr>
          <p:cNvSpPr/>
          <p:nvPr/>
        </p:nvSpPr>
        <p:spPr>
          <a:xfrm flipV="1">
            <a:off x="8163873" y="9689202"/>
            <a:ext cx="2626122" cy="45719"/>
          </a:xfrm>
          <a:custGeom>
            <a:avLst/>
            <a:gdLst/>
            <a:ahLst/>
            <a:cxnLst/>
            <a:rect l="l" t="t" r="r" b="b"/>
            <a:pathLst>
              <a:path w="2279650">
                <a:moveTo>
                  <a:pt x="0" y="0"/>
                </a:moveTo>
                <a:lnTo>
                  <a:pt x="2279214" y="0"/>
                </a:lnTo>
              </a:path>
            </a:pathLst>
          </a:custGeom>
          <a:ln w="25130">
            <a:solidFill>
              <a:srgbClr val="883C8E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0" name="object 135">
            <a:extLst>
              <a:ext uri="{FF2B5EF4-FFF2-40B4-BE49-F238E27FC236}">
                <a16:creationId xmlns:a16="http://schemas.microsoft.com/office/drawing/2014/main" id="{197CF8FA-7071-4DFC-A4D1-5FDA113324F7}"/>
              </a:ext>
            </a:extLst>
          </p:cNvPr>
          <p:cNvSpPr/>
          <p:nvPr/>
        </p:nvSpPr>
        <p:spPr>
          <a:xfrm>
            <a:off x="11346749" y="3774027"/>
            <a:ext cx="1840502" cy="0"/>
          </a:xfrm>
          <a:custGeom>
            <a:avLst/>
            <a:gdLst/>
            <a:ahLst/>
            <a:cxnLst/>
            <a:rect l="l" t="t" r="r" b="b"/>
            <a:pathLst>
              <a:path w="1841500">
                <a:moveTo>
                  <a:pt x="0" y="0"/>
                </a:moveTo>
                <a:lnTo>
                  <a:pt x="1841070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1" name="object 135">
            <a:extLst>
              <a:ext uri="{FF2B5EF4-FFF2-40B4-BE49-F238E27FC236}">
                <a16:creationId xmlns:a16="http://schemas.microsoft.com/office/drawing/2014/main" id="{1F33E2D6-7FDC-4BF3-8FFF-21F4FAA4C609}"/>
              </a:ext>
            </a:extLst>
          </p:cNvPr>
          <p:cNvSpPr/>
          <p:nvPr/>
        </p:nvSpPr>
        <p:spPr>
          <a:xfrm>
            <a:off x="11423650" y="4212354"/>
            <a:ext cx="1840502" cy="0"/>
          </a:xfrm>
          <a:custGeom>
            <a:avLst/>
            <a:gdLst/>
            <a:ahLst/>
            <a:cxnLst/>
            <a:rect l="l" t="t" r="r" b="b"/>
            <a:pathLst>
              <a:path w="1841500">
                <a:moveTo>
                  <a:pt x="0" y="0"/>
                </a:moveTo>
                <a:lnTo>
                  <a:pt x="1841070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2" name="object 135">
            <a:extLst>
              <a:ext uri="{FF2B5EF4-FFF2-40B4-BE49-F238E27FC236}">
                <a16:creationId xmlns:a16="http://schemas.microsoft.com/office/drawing/2014/main" id="{AC1CD6B8-E740-410A-8473-E9E6E896E226}"/>
              </a:ext>
            </a:extLst>
          </p:cNvPr>
          <p:cNvSpPr/>
          <p:nvPr/>
        </p:nvSpPr>
        <p:spPr>
          <a:xfrm>
            <a:off x="11423650" y="4745754"/>
            <a:ext cx="1840502" cy="0"/>
          </a:xfrm>
          <a:custGeom>
            <a:avLst/>
            <a:gdLst/>
            <a:ahLst/>
            <a:cxnLst/>
            <a:rect l="l" t="t" r="r" b="b"/>
            <a:pathLst>
              <a:path w="1841500">
                <a:moveTo>
                  <a:pt x="0" y="0"/>
                </a:moveTo>
                <a:lnTo>
                  <a:pt x="1841070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3" name="object 135">
            <a:extLst>
              <a:ext uri="{FF2B5EF4-FFF2-40B4-BE49-F238E27FC236}">
                <a16:creationId xmlns:a16="http://schemas.microsoft.com/office/drawing/2014/main" id="{8B0367A5-117E-475F-A754-3EC810D2040C}"/>
              </a:ext>
            </a:extLst>
          </p:cNvPr>
          <p:cNvSpPr/>
          <p:nvPr/>
        </p:nvSpPr>
        <p:spPr>
          <a:xfrm>
            <a:off x="11411948" y="5415790"/>
            <a:ext cx="1840502" cy="0"/>
          </a:xfrm>
          <a:custGeom>
            <a:avLst/>
            <a:gdLst/>
            <a:ahLst/>
            <a:cxnLst/>
            <a:rect l="l" t="t" r="r" b="b"/>
            <a:pathLst>
              <a:path w="1841500">
                <a:moveTo>
                  <a:pt x="0" y="0"/>
                </a:moveTo>
                <a:lnTo>
                  <a:pt x="1841070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4" name="object 135">
            <a:extLst>
              <a:ext uri="{FF2B5EF4-FFF2-40B4-BE49-F238E27FC236}">
                <a16:creationId xmlns:a16="http://schemas.microsoft.com/office/drawing/2014/main" id="{E9C117C4-5577-4EC8-9B75-C1ECE780C461}"/>
              </a:ext>
            </a:extLst>
          </p:cNvPr>
          <p:cNvSpPr/>
          <p:nvPr/>
        </p:nvSpPr>
        <p:spPr>
          <a:xfrm>
            <a:off x="11423650" y="5964954"/>
            <a:ext cx="1840502" cy="0"/>
          </a:xfrm>
          <a:custGeom>
            <a:avLst/>
            <a:gdLst/>
            <a:ahLst/>
            <a:cxnLst/>
            <a:rect l="l" t="t" r="r" b="b"/>
            <a:pathLst>
              <a:path w="1841500">
                <a:moveTo>
                  <a:pt x="0" y="0"/>
                </a:moveTo>
                <a:lnTo>
                  <a:pt x="1841070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5" name="object 135">
            <a:extLst>
              <a:ext uri="{FF2B5EF4-FFF2-40B4-BE49-F238E27FC236}">
                <a16:creationId xmlns:a16="http://schemas.microsoft.com/office/drawing/2014/main" id="{18AA0FA0-8CF3-4886-A2EF-A03C093CEDD2}"/>
              </a:ext>
            </a:extLst>
          </p:cNvPr>
          <p:cNvSpPr/>
          <p:nvPr/>
        </p:nvSpPr>
        <p:spPr>
          <a:xfrm>
            <a:off x="11435352" y="6478858"/>
            <a:ext cx="1840502" cy="0"/>
          </a:xfrm>
          <a:custGeom>
            <a:avLst/>
            <a:gdLst/>
            <a:ahLst/>
            <a:cxnLst/>
            <a:rect l="l" t="t" r="r" b="b"/>
            <a:pathLst>
              <a:path w="1841500">
                <a:moveTo>
                  <a:pt x="0" y="0"/>
                </a:moveTo>
                <a:lnTo>
                  <a:pt x="1841070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6" name="object 135">
            <a:extLst>
              <a:ext uri="{FF2B5EF4-FFF2-40B4-BE49-F238E27FC236}">
                <a16:creationId xmlns:a16="http://schemas.microsoft.com/office/drawing/2014/main" id="{2B61BEDB-1283-4062-A3F2-E78609BC88A7}"/>
              </a:ext>
            </a:extLst>
          </p:cNvPr>
          <p:cNvSpPr/>
          <p:nvPr/>
        </p:nvSpPr>
        <p:spPr>
          <a:xfrm>
            <a:off x="11447054" y="7067194"/>
            <a:ext cx="1840502" cy="0"/>
          </a:xfrm>
          <a:custGeom>
            <a:avLst/>
            <a:gdLst/>
            <a:ahLst/>
            <a:cxnLst/>
            <a:rect l="l" t="t" r="r" b="b"/>
            <a:pathLst>
              <a:path w="1841500">
                <a:moveTo>
                  <a:pt x="0" y="0"/>
                </a:moveTo>
                <a:lnTo>
                  <a:pt x="1841070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7" name="object 135">
            <a:extLst>
              <a:ext uri="{FF2B5EF4-FFF2-40B4-BE49-F238E27FC236}">
                <a16:creationId xmlns:a16="http://schemas.microsoft.com/office/drawing/2014/main" id="{AA5F0B2C-42B0-4A9C-8220-C7CBA942E0E0}"/>
              </a:ext>
            </a:extLst>
          </p:cNvPr>
          <p:cNvSpPr/>
          <p:nvPr/>
        </p:nvSpPr>
        <p:spPr>
          <a:xfrm>
            <a:off x="11458756" y="7574082"/>
            <a:ext cx="1840502" cy="0"/>
          </a:xfrm>
          <a:custGeom>
            <a:avLst/>
            <a:gdLst/>
            <a:ahLst/>
            <a:cxnLst/>
            <a:rect l="l" t="t" r="r" b="b"/>
            <a:pathLst>
              <a:path w="1841500">
                <a:moveTo>
                  <a:pt x="0" y="0"/>
                </a:moveTo>
                <a:lnTo>
                  <a:pt x="1841070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" name="object 135">
            <a:extLst>
              <a:ext uri="{FF2B5EF4-FFF2-40B4-BE49-F238E27FC236}">
                <a16:creationId xmlns:a16="http://schemas.microsoft.com/office/drawing/2014/main" id="{ACB06AB9-B99C-4B40-A7CD-E3281217316A}"/>
              </a:ext>
            </a:extLst>
          </p:cNvPr>
          <p:cNvSpPr/>
          <p:nvPr/>
        </p:nvSpPr>
        <p:spPr>
          <a:xfrm>
            <a:off x="11470458" y="8077290"/>
            <a:ext cx="1840502" cy="0"/>
          </a:xfrm>
          <a:custGeom>
            <a:avLst/>
            <a:gdLst/>
            <a:ahLst/>
            <a:cxnLst/>
            <a:rect l="l" t="t" r="r" b="b"/>
            <a:pathLst>
              <a:path w="1841500">
                <a:moveTo>
                  <a:pt x="0" y="0"/>
                </a:moveTo>
                <a:lnTo>
                  <a:pt x="1841070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9" name="object 135">
            <a:extLst>
              <a:ext uri="{FF2B5EF4-FFF2-40B4-BE49-F238E27FC236}">
                <a16:creationId xmlns:a16="http://schemas.microsoft.com/office/drawing/2014/main" id="{5F84E551-0209-4D12-850A-AA1F508DA102}"/>
              </a:ext>
            </a:extLst>
          </p:cNvPr>
          <p:cNvSpPr/>
          <p:nvPr/>
        </p:nvSpPr>
        <p:spPr>
          <a:xfrm>
            <a:off x="11482160" y="8555754"/>
            <a:ext cx="1840502" cy="0"/>
          </a:xfrm>
          <a:custGeom>
            <a:avLst/>
            <a:gdLst/>
            <a:ahLst/>
            <a:cxnLst/>
            <a:rect l="l" t="t" r="r" b="b"/>
            <a:pathLst>
              <a:path w="1841500">
                <a:moveTo>
                  <a:pt x="0" y="0"/>
                </a:moveTo>
                <a:lnTo>
                  <a:pt x="1841070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" name="object 135">
            <a:extLst>
              <a:ext uri="{FF2B5EF4-FFF2-40B4-BE49-F238E27FC236}">
                <a16:creationId xmlns:a16="http://schemas.microsoft.com/office/drawing/2014/main" id="{98E5F065-965B-4F51-A073-065599D48643}"/>
              </a:ext>
            </a:extLst>
          </p:cNvPr>
          <p:cNvSpPr/>
          <p:nvPr/>
        </p:nvSpPr>
        <p:spPr>
          <a:xfrm>
            <a:off x="11493862" y="9012954"/>
            <a:ext cx="1840502" cy="0"/>
          </a:xfrm>
          <a:custGeom>
            <a:avLst/>
            <a:gdLst/>
            <a:ahLst/>
            <a:cxnLst/>
            <a:rect l="l" t="t" r="r" b="b"/>
            <a:pathLst>
              <a:path w="1841500">
                <a:moveTo>
                  <a:pt x="0" y="0"/>
                </a:moveTo>
                <a:lnTo>
                  <a:pt x="1841070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1" name="object 135">
            <a:extLst>
              <a:ext uri="{FF2B5EF4-FFF2-40B4-BE49-F238E27FC236}">
                <a16:creationId xmlns:a16="http://schemas.microsoft.com/office/drawing/2014/main" id="{41953E81-B0F8-4D83-A9BA-42FECC19EC56}"/>
              </a:ext>
            </a:extLst>
          </p:cNvPr>
          <p:cNvSpPr/>
          <p:nvPr/>
        </p:nvSpPr>
        <p:spPr>
          <a:xfrm>
            <a:off x="11488148" y="9927354"/>
            <a:ext cx="1840502" cy="0"/>
          </a:xfrm>
          <a:custGeom>
            <a:avLst/>
            <a:gdLst/>
            <a:ahLst/>
            <a:cxnLst/>
            <a:rect l="l" t="t" r="r" b="b"/>
            <a:pathLst>
              <a:path w="1841500">
                <a:moveTo>
                  <a:pt x="0" y="0"/>
                </a:moveTo>
                <a:lnTo>
                  <a:pt x="1841070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2" name="object 135">
            <a:extLst>
              <a:ext uri="{FF2B5EF4-FFF2-40B4-BE49-F238E27FC236}">
                <a16:creationId xmlns:a16="http://schemas.microsoft.com/office/drawing/2014/main" id="{61D846B1-CAE8-4012-AEEF-FBA91A03382F}"/>
              </a:ext>
            </a:extLst>
          </p:cNvPr>
          <p:cNvSpPr/>
          <p:nvPr/>
        </p:nvSpPr>
        <p:spPr>
          <a:xfrm>
            <a:off x="11482434" y="10613154"/>
            <a:ext cx="1840502" cy="0"/>
          </a:xfrm>
          <a:custGeom>
            <a:avLst/>
            <a:gdLst/>
            <a:ahLst/>
            <a:cxnLst/>
            <a:rect l="l" t="t" r="r" b="b"/>
            <a:pathLst>
              <a:path w="1841500">
                <a:moveTo>
                  <a:pt x="0" y="0"/>
                </a:moveTo>
                <a:lnTo>
                  <a:pt x="1841070" y="0"/>
                </a:lnTo>
              </a:path>
            </a:pathLst>
          </a:custGeom>
          <a:ln w="25130">
            <a:solidFill>
              <a:srgbClr val="CCCCCC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508907" y="3315745"/>
            <a:ext cx="3021121" cy="853304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/>
          <a:p>
            <a:pPr marL="0" marR="5078" lvl="0" indent="0" algn="l" defTabSz="1595079" rtl="0" eaLnBrk="1" fontAlgn="auto" latinLnBrk="0" hangingPunct="1">
              <a:lnSpc>
                <a:spcPct val="1026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 </a:t>
            </a: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 of </a:t>
            </a:r>
            <a:r>
              <a:rPr kumimoji="0" lang="en-GB" sz="135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 </a:t>
            </a: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 </a:t>
            </a:r>
            <a:r>
              <a:rPr kumimoji="0" lang="en-GB" sz="1350" b="1" i="0" u="none" strike="noStrike" kern="1200" cap="none" spc="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STEM </a:t>
            </a:r>
            <a:r>
              <a:rPr kumimoji="0" lang="en-GB" sz="135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qualified / trained</a:t>
            </a:r>
            <a:r>
              <a:rPr kumimoji="0" lang="en-GB" sz="135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people </a:t>
            </a: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acquiring digital skills to work and function in a digital age</a:t>
            </a:r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D5DC1FB0-449F-4345-A111-337A10D6A99A}"/>
              </a:ext>
            </a:extLst>
          </p:cNvPr>
          <p:cNvPicPr>
            <a:picLocks noChangeAspect="1"/>
          </p:cNvPicPr>
          <p:nvPr/>
        </p:nvPicPr>
        <p:blipFill>
          <a:blip r:embed="rId16">
            <a:grayscl/>
          </a:blip>
          <a:stretch>
            <a:fillRect/>
          </a:stretch>
        </p:blipFill>
        <p:spPr>
          <a:xfrm>
            <a:off x="11341120" y="3397644"/>
            <a:ext cx="228476" cy="228476"/>
          </a:xfrm>
          <a:prstGeom prst="rect">
            <a:avLst/>
          </a:prstGeom>
        </p:spPr>
      </p:pic>
      <p:sp>
        <p:nvSpPr>
          <p:cNvPr id="269" name="object 126">
            <a:extLst>
              <a:ext uri="{FF2B5EF4-FFF2-40B4-BE49-F238E27FC236}">
                <a16:creationId xmlns:a16="http://schemas.microsoft.com/office/drawing/2014/main" id="{29E2A942-0DE1-4520-8629-632AAD3EB693}"/>
              </a:ext>
            </a:extLst>
          </p:cNvPr>
          <p:cNvSpPr/>
          <p:nvPr/>
        </p:nvSpPr>
        <p:spPr>
          <a:xfrm flipV="1">
            <a:off x="8147050" y="10254645"/>
            <a:ext cx="2626122" cy="45719"/>
          </a:xfrm>
          <a:custGeom>
            <a:avLst/>
            <a:gdLst/>
            <a:ahLst/>
            <a:cxnLst/>
            <a:rect l="l" t="t" r="r" b="b"/>
            <a:pathLst>
              <a:path w="2279650">
                <a:moveTo>
                  <a:pt x="0" y="0"/>
                </a:moveTo>
                <a:lnTo>
                  <a:pt x="2279214" y="0"/>
                </a:lnTo>
              </a:path>
            </a:pathLst>
          </a:custGeom>
          <a:ln w="25130">
            <a:solidFill>
              <a:srgbClr val="883C8E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0" name="Picture 269">
            <a:extLst>
              <a:ext uri="{FF2B5EF4-FFF2-40B4-BE49-F238E27FC236}">
                <a16:creationId xmlns:a16="http://schemas.microsoft.com/office/drawing/2014/main" id="{7F7C77F2-FA4F-483C-81AC-FACEE2CE839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23374" y="10382711"/>
            <a:ext cx="228476" cy="228476"/>
          </a:xfrm>
          <a:prstGeom prst="rect">
            <a:avLst/>
          </a:prstGeom>
        </p:spPr>
      </p:pic>
      <p:sp>
        <p:nvSpPr>
          <p:cNvPr id="296" name="object 258">
            <a:extLst>
              <a:ext uri="{FF2B5EF4-FFF2-40B4-BE49-F238E27FC236}">
                <a16:creationId xmlns:a16="http://schemas.microsoft.com/office/drawing/2014/main" id="{B602616D-E664-4EEA-8D4B-5255E4F94BA0}"/>
              </a:ext>
            </a:extLst>
          </p:cNvPr>
          <p:cNvSpPr txBox="1"/>
          <p:nvPr/>
        </p:nvSpPr>
        <p:spPr>
          <a:xfrm>
            <a:off x="1009683" y="4136154"/>
            <a:ext cx="2447841" cy="853304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/>
          <a:p>
            <a:pPr marL="0" marR="5078" lvl="0" indent="0" algn="l" defTabSz="1595079" rtl="0" eaLnBrk="1" fontAlgn="auto" latinLnBrk="0" hangingPunct="1">
              <a:lnSpc>
                <a:spcPct val="1026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Mismatch </a:t>
            </a:r>
            <a:r>
              <a:rPr kumimoji="0" sz="1350" b="1" i="0" u="none" strike="noStrike" kern="1200" cap="none" spc="16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between </a:t>
            </a: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employers’  future skills needs and </a:t>
            </a:r>
            <a:r>
              <a:rPr kumimoji="0" sz="1350" b="1" i="0" u="none" strike="noStrike" kern="1200" cap="none" spc="5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 available</a:t>
            </a:r>
            <a:r>
              <a:rPr kumimoji="0" lang="en-GB" sz="1350" b="1" i="0" u="none" strike="noStrike" kern="1200" cap="none" spc="5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creating skills gap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AE40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8" name="object 259">
            <a:extLst>
              <a:ext uri="{FF2B5EF4-FFF2-40B4-BE49-F238E27FC236}">
                <a16:creationId xmlns:a16="http://schemas.microsoft.com/office/drawing/2014/main" id="{F43D85A6-C2AC-4309-8913-D98711C6B19A}"/>
              </a:ext>
            </a:extLst>
          </p:cNvPr>
          <p:cNvSpPr txBox="1"/>
          <p:nvPr/>
        </p:nvSpPr>
        <p:spPr>
          <a:xfrm>
            <a:off x="1009685" y="6202346"/>
            <a:ext cx="2278497" cy="853304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/>
          <a:p>
            <a:pPr marL="0" marR="5078" lvl="0" indent="0" algn="l" defTabSz="1595079" rtl="0" eaLnBrk="1" fontAlgn="auto" latinLnBrk="0" hangingPunct="1">
              <a:lnSpc>
                <a:spcPct val="1026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Young people and parents not  aware of job and</a:t>
            </a: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opportunities</a:t>
            </a: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AE40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future career pathways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AE40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" name="object 49">
            <a:extLst>
              <a:ext uri="{FF2B5EF4-FFF2-40B4-BE49-F238E27FC236}">
                <a16:creationId xmlns:a16="http://schemas.microsoft.com/office/drawing/2014/main" id="{0A696EE8-97AC-4BDB-8BCF-EFCDA08A8D3A}"/>
              </a:ext>
            </a:extLst>
          </p:cNvPr>
          <p:cNvSpPr txBox="1"/>
          <p:nvPr/>
        </p:nvSpPr>
        <p:spPr>
          <a:xfrm>
            <a:off x="11057052" y="3375352"/>
            <a:ext cx="2670356" cy="7777379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/>
          <a:p>
            <a:pPr marL="707700" marR="377652" lvl="0" indent="0" algn="l" defTabSz="1595079" rtl="0" eaLnBrk="1" fontAlgn="auto" latinLnBrk="0" hangingPunct="1">
              <a:lnSpc>
                <a:spcPts val="1798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Employers</a:t>
            </a:r>
          </a:p>
          <a:p>
            <a:pPr marL="707700" marR="377652" lvl="0" indent="0" algn="l" defTabSz="1595079" rtl="0" eaLnBrk="1" fontAlgn="auto" latinLnBrk="0" hangingPunct="1">
              <a:lnSpc>
                <a:spcPts val="1798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10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07700" marR="377652" lvl="0" indent="0" algn="l" defTabSz="1595079" rtl="0" eaLnBrk="1" fontAlgn="auto" latinLnBrk="0" hangingPunct="1">
              <a:lnSpc>
                <a:spcPts val="1798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Young people</a:t>
            </a:r>
          </a:p>
          <a:p>
            <a:pPr marL="707700" marR="377652" lvl="0" indent="0" algn="l" defTabSz="1595079" rtl="0" eaLnBrk="1" fontAlgn="auto" latinLnBrk="0" hangingPunct="1">
              <a:lnSpc>
                <a:spcPts val="1798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10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07700" marR="377652" lvl="0" indent="0" algn="l" defTabSz="1595079" rtl="0" eaLnBrk="1" fontAlgn="auto" latinLnBrk="0" hangingPunct="1">
              <a:lnSpc>
                <a:spcPts val="1798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Workforce</a:t>
            </a:r>
          </a:p>
          <a:p>
            <a:pPr marL="707700" marR="377652" lvl="0" indent="0" algn="l" defTabSz="1595079" rtl="0" eaLnBrk="1" fontAlgn="auto" latinLnBrk="0" hangingPunct="1">
              <a:lnSpc>
                <a:spcPts val="1798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10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07700" marR="377652" lvl="0" indent="0" algn="l" defTabSz="1595079" rtl="0" eaLnBrk="1" fontAlgn="auto" latinLnBrk="0" hangingPunct="1">
              <a:lnSpc>
                <a:spcPts val="1798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Schools, Colleges and Universities</a:t>
            </a:r>
          </a:p>
          <a:p>
            <a:pPr marL="707700" marR="377652" lvl="0" indent="0" algn="l" defTabSz="1595079" rtl="0" eaLnBrk="1" fontAlgn="auto" latinLnBrk="0" hangingPunct="1">
              <a:lnSpc>
                <a:spcPts val="1798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10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07700" marR="377652" lvl="0" indent="0" algn="l" defTabSz="1595079" rtl="0" eaLnBrk="1" fontAlgn="auto" latinLnBrk="0" hangingPunct="1">
              <a:lnSpc>
                <a:spcPts val="1798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Youth workers</a:t>
            </a:r>
          </a:p>
          <a:p>
            <a:pPr marL="707700" marR="377652" lvl="0" indent="0" algn="l" defTabSz="1595079" rtl="0" eaLnBrk="1" fontAlgn="auto" latinLnBrk="0" hangingPunct="1">
              <a:lnSpc>
                <a:spcPts val="1798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10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07700" marR="377652" lvl="0" indent="0" algn="l" defTabSz="1595079" rtl="0" eaLnBrk="1" fontAlgn="auto" latinLnBrk="0" hangingPunct="1">
              <a:lnSpc>
                <a:spcPts val="1798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Unemployed and JCP</a:t>
            </a:r>
          </a:p>
          <a:p>
            <a:pPr marL="707700" marR="377652" lvl="0" indent="0" algn="l" defTabSz="1595079" rtl="0" eaLnBrk="1" fontAlgn="auto" latinLnBrk="0" hangingPunct="1">
              <a:lnSpc>
                <a:spcPts val="1798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Economically inactive</a:t>
            </a:r>
          </a:p>
          <a:p>
            <a:pPr marL="707700" marR="377652" lvl="0" indent="0" algn="l" defTabSz="1595079" rtl="0" eaLnBrk="1" fontAlgn="auto" latinLnBrk="0" hangingPunct="1">
              <a:lnSpc>
                <a:spcPts val="1798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Parents</a:t>
            </a:r>
          </a:p>
          <a:p>
            <a:pPr marL="707700" marR="377652" lvl="0" indent="0" algn="l" defTabSz="1595079" rtl="0" eaLnBrk="1" fontAlgn="auto" latinLnBrk="0" hangingPunct="1">
              <a:lnSpc>
                <a:spcPts val="1798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DCMS</a:t>
            </a:r>
          </a:p>
          <a:p>
            <a:pPr marL="707700" marR="377652" lvl="0" indent="0" algn="l" defTabSz="1595079" rtl="0" eaLnBrk="1" fontAlgn="auto" latinLnBrk="0" hangingPunct="1">
              <a:lnSpc>
                <a:spcPts val="1798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10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07700" marR="377652" lvl="0" indent="0" algn="l" defTabSz="1595079" rtl="0" eaLnBrk="1" fontAlgn="auto" latinLnBrk="0" hangingPunct="1">
              <a:lnSpc>
                <a:spcPts val="1798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authorities</a:t>
            </a:r>
          </a:p>
          <a:p>
            <a:pPr marL="707700" marR="377652" lvl="0" indent="0" algn="l" defTabSz="1595079" rtl="0" eaLnBrk="1" fontAlgn="auto" latinLnBrk="0" hangingPunct="1">
              <a:lnSpc>
                <a:spcPts val="1798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10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07700" marR="377652" lvl="0" indent="0" algn="l" defTabSz="1595079" rtl="0" eaLnBrk="1" fontAlgn="auto" latinLnBrk="0" hangingPunct="1">
              <a:lnSpc>
                <a:spcPts val="1798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 providers</a:t>
            </a:r>
          </a:p>
          <a:p>
            <a:pPr marL="707700" marR="377652" lvl="0" indent="0" algn="l" defTabSz="1595079" rtl="0" eaLnBrk="1" fontAlgn="auto" latinLnBrk="0" hangingPunct="1">
              <a:lnSpc>
                <a:spcPts val="17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10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07700" marR="377652" lvl="0" indent="0" algn="l" defTabSz="1595079" rtl="0" eaLnBrk="1" fontAlgn="auto" latinLnBrk="0" hangingPunct="1">
              <a:lnSpc>
                <a:spcPts val="17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Enterprise coordinators </a:t>
            </a:r>
            <a:b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advisors</a:t>
            </a:r>
          </a:p>
          <a:p>
            <a:pPr marL="707700" marR="377652" lvl="0" indent="0" algn="l" defTabSz="1595079" rtl="0" eaLnBrk="1" fontAlgn="auto" latinLnBrk="0" hangingPunct="1">
              <a:lnSpc>
                <a:spcPts val="1798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Career Service</a:t>
            </a:r>
          </a:p>
          <a:p>
            <a:pPr marL="707700" marR="377652" lvl="0" indent="0" algn="l" defTabSz="1595079" rtl="0" eaLnBrk="1" fontAlgn="auto" latinLnBrk="0" hangingPunct="1">
              <a:lnSpc>
                <a:spcPts val="1798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75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Voluntary sector</a:t>
            </a:r>
          </a:p>
        </p:txBody>
      </p:sp>
      <p:sp>
        <p:nvSpPr>
          <p:cNvPr id="277" name="object 26">
            <a:extLst>
              <a:ext uri="{FF2B5EF4-FFF2-40B4-BE49-F238E27FC236}">
                <a16:creationId xmlns:a16="http://schemas.microsoft.com/office/drawing/2014/main" id="{0168324A-F798-4D3E-A12A-C1446BEDFBFD}"/>
              </a:ext>
            </a:extLst>
          </p:cNvPr>
          <p:cNvSpPr txBox="1"/>
          <p:nvPr/>
        </p:nvSpPr>
        <p:spPr>
          <a:xfrm>
            <a:off x="3651248" y="6094847"/>
            <a:ext cx="4833631" cy="5204107"/>
          </a:xfrm>
          <a:prstGeom prst="rect">
            <a:avLst/>
          </a:prstGeom>
          <a:noFill/>
        </p:spPr>
        <p:txBody>
          <a:bodyPr vert="horz" wrap="square" lIns="0" tIns="17135" rIns="0" bIns="0" rtlCol="0">
            <a:spAutoFit/>
          </a:bodyPr>
          <a:lstStyle/>
          <a:p>
            <a:pPr marL="272925" marR="0" lvl="0" indent="0" algn="l" defTabSz="1595079" rtl="0" eaLnBrk="1" fontAlgn="auto" latinLnBrk="0" hangingPunct="1">
              <a:lnSpc>
                <a:spcPct val="100000"/>
              </a:lnSpc>
              <a:spcBef>
                <a:spcPts val="1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Coherent and accessible essential digital skills delivery programme in</a:t>
            </a: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place</a:t>
            </a: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that promotes</a:t>
            </a:r>
            <a:b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continuous development of skills</a:t>
            </a:r>
            <a:endParaRPr kumimoji="0" sz="1350" b="1" i="0" u="none" strike="noStrike" kern="1200" cap="none" spc="10" normalizeH="0" baseline="0" noProof="0" dirty="0">
              <a:ln>
                <a:noFill/>
              </a:ln>
              <a:solidFill>
                <a:srgbClr val="1C35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72925" marR="625823" lvl="0" indent="0" algn="l" defTabSz="1595079" rtl="0" eaLnBrk="1" fontAlgn="auto" latinLnBrk="0" hangingPunct="1">
              <a:lnSpc>
                <a:spcPct val="102600"/>
              </a:lnSpc>
              <a:spcBef>
                <a:spcPts val="1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Deliver</a:t>
            </a: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of digital skills</a:t>
            </a: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training how, when and where  employers need it to ensure business growth </a:t>
            </a: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improved productivity</a:t>
            </a:r>
          </a:p>
          <a:p>
            <a:pPr marL="272925" marR="1070753" lvl="0" indent="0" algn="l" defTabSz="1595079" rtl="0" eaLnBrk="1" fontAlgn="auto" latinLnBrk="0" hangingPunct="1">
              <a:lnSpc>
                <a:spcPct val="102600"/>
              </a:lnSpc>
              <a:spcBef>
                <a:spcPts val="14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Employers engaged with the future workforce and clearer pathways enabling young people to make career choices in Digital and STEM</a:t>
            </a:r>
          </a:p>
          <a:p>
            <a:pPr marL="272925" marR="1070753" lvl="0" indent="0" algn="l" defTabSz="1595079" rtl="0" eaLnBrk="1" fontAlgn="auto" latinLnBrk="0" hangingPunct="1">
              <a:lnSpc>
                <a:spcPct val="102600"/>
              </a:lnSpc>
              <a:spcBef>
                <a:spcPts val="14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 % of young people undertaking Digital and STEM related work placements.</a:t>
            </a:r>
          </a:p>
          <a:p>
            <a:pPr marL="272925" marR="1070753" lvl="0" indent="0" algn="l" defTabSz="1595079" rtl="0" eaLnBrk="1" fontAlgn="auto" latinLnBrk="0" hangingPunct="1">
              <a:lnSpc>
                <a:spcPct val="102600"/>
              </a:lnSpc>
              <a:spcBef>
                <a:spcPts val="14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Actively engaged network of stakeholders</a:t>
            </a:r>
          </a:p>
          <a:p>
            <a:pPr marL="272925" marR="625823" lvl="0" indent="0" algn="l" defTabSz="1595079" rtl="0" eaLnBrk="1" fontAlgn="auto" latinLnBrk="0" hangingPunct="1">
              <a:lnSpc>
                <a:spcPct val="102600"/>
              </a:lnSpc>
              <a:spcBef>
                <a:spcPts val="1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 growth, resilience and innovation through digital skills</a:t>
            </a:r>
          </a:p>
          <a:p>
            <a:pPr marL="272925" marR="625823" lvl="0" indent="0" algn="l" defTabSz="1595079" rtl="0" eaLnBrk="1" fontAlgn="auto" latinLnBrk="0" hangingPunct="1">
              <a:lnSpc>
                <a:spcPct val="102600"/>
              </a:lnSpc>
              <a:spcBef>
                <a:spcPts val="1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Improved industry productivity and  sustainability through better use of technologies</a:t>
            </a:r>
          </a:p>
        </p:txBody>
      </p:sp>
      <p:sp>
        <p:nvSpPr>
          <p:cNvPr id="292" name="object 49">
            <a:extLst>
              <a:ext uri="{FF2B5EF4-FFF2-40B4-BE49-F238E27FC236}">
                <a16:creationId xmlns:a16="http://schemas.microsoft.com/office/drawing/2014/main" id="{E07BCDA0-7726-4359-B0DB-27A754518885}"/>
              </a:ext>
            </a:extLst>
          </p:cNvPr>
          <p:cNvSpPr txBox="1"/>
          <p:nvPr/>
        </p:nvSpPr>
        <p:spPr>
          <a:xfrm>
            <a:off x="7926989" y="3216275"/>
            <a:ext cx="3228247" cy="7770070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/>
          <a:p>
            <a:pPr marL="707700" marR="377652" lvl="0" indent="0" algn="l" defTabSz="1595079" rtl="0" eaLnBrk="1" fontAlgn="auto" latinLnBrk="0" hangingPunct="1">
              <a:lnSpc>
                <a:spcPts val="1399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Improved economic </a:t>
            </a:r>
            <a:b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 </a:t>
            </a:r>
            <a:r>
              <a:rPr kumimoji="0" sz="1350" b="1" i="0" u="none" strike="noStrike" kern="1200" cap="none" spc="10" normalizeH="0" baseline="0" noProof="0" dirty="0" err="1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labour</a:t>
            </a: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market</a:t>
            </a:r>
            <a:r>
              <a:rPr kumimoji="0" sz="1350" b="1" i="0" u="none" strike="noStrike" kern="1200" cap="none" spc="-35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350" b="1" i="0" u="none" strike="noStrike" kern="1200" cap="none" spc="5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intelligence</a:t>
            </a:r>
            <a:endParaRPr kumimoji="0" lang="en-GB" sz="1350" b="1" i="0" u="none" strike="noStrike" kern="1200" cap="none" spc="5" normalizeH="0" baseline="0" noProof="0" dirty="0">
              <a:ln>
                <a:noFill/>
              </a:ln>
              <a:solidFill>
                <a:srgbClr val="883C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07700" marR="377652" lvl="0" indent="0" algn="l" defTabSz="1595079" rtl="0" eaLnBrk="1" fontAlgn="auto" latinLnBrk="0" hangingPunct="1">
              <a:lnSpc>
                <a:spcPts val="1399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5" normalizeH="0" baseline="0" noProof="0" dirty="0">
              <a:ln>
                <a:noFill/>
              </a:ln>
              <a:solidFill>
                <a:srgbClr val="883C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07700" marR="377652" lvl="0" indent="0" algn="l" defTabSz="1595079" rtl="0" eaLnBrk="1" fontAlgn="auto" latinLnBrk="0" hangingPunct="1">
              <a:lnSpc>
                <a:spcPts val="1399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Collaborative working with regional and national stakeholders through the local digital skills partnership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883C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595079" rtl="0" eaLnBrk="1" fontAlgn="auto" latinLnBrk="0" hangingPunct="1">
              <a:lnSpc>
                <a:spcPts val="1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9" b="1" i="0" u="none" strike="noStrike" kern="1200" cap="none" spc="0" normalizeH="0" baseline="0" noProof="0" dirty="0">
              <a:ln>
                <a:noFill/>
              </a:ln>
              <a:solidFill>
                <a:srgbClr val="883C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07700" marR="816236" lvl="0" indent="0" algn="l" defTabSz="1595079" rtl="0" eaLnBrk="1" fontAlgn="auto" latinLnBrk="0" hangingPunct="1">
              <a:lnSpc>
                <a:spcPts val="1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Joined </a:t>
            </a:r>
            <a:r>
              <a:rPr kumimoji="0" sz="1350" b="1" i="0" u="none" strike="noStrike" kern="1200" cap="none" spc="16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 </a:t>
            </a:r>
            <a:r>
              <a:rPr kumimoji="0" sz="1350" b="1" i="0" u="none" strike="noStrike" kern="1200" cap="none" spc="5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initiatives  </a:t>
            </a:r>
            <a:r>
              <a:rPr kumimoji="0" sz="1350" b="1" i="0" u="none" strike="noStrike" kern="1200" cap="none" spc="16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</a:t>
            </a:r>
            <a:r>
              <a:rPr kumimoji="0" sz="1350" b="1" i="0" u="none" strike="noStrike" kern="1200" cap="none" spc="-10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</a:t>
            </a: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including DCMS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883C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595079" rtl="0" eaLnBrk="1" fontAlgn="auto" latinLnBrk="0" hangingPunct="1">
              <a:lnSpc>
                <a:spcPts val="1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9" b="1" i="0" u="none" strike="noStrike" kern="1200" cap="none" spc="0" normalizeH="0" baseline="0" noProof="0" dirty="0">
              <a:ln>
                <a:noFill/>
              </a:ln>
              <a:solidFill>
                <a:srgbClr val="883C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07700" marR="973009" lvl="0" indent="0" algn="l" defTabSz="1595079" rtl="0" eaLnBrk="1" fontAlgn="auto" latinLnBrk="0" hangingPunct="1">
              <a:lnSpc>
                <a:spcPts val="1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Aggregated  employer</a:t>
            </a:r>
            <a:r>
              <a:rPr kumimoji="0" sz="1350" b="1" i="0" u="none" strike="noStrike" kern="1200" cap="none" spc="-65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demand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883C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595079" rtl="0" eaLnBrk="1" fontAlgn="auto" latinLnBrk="0" hangingPunct="1">
              <a:lnSpc>
                <a:spcPts val="1399"/>
              </a:lnSpc>
              <a:spcBef>
                <a:spcPts val="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1" i="0" u="none" strike="noStrike" kern="1200" cap="none" spc="0" normalizeH="0" baseline="0" noProof="0" dirty="0">
              <a:ln>
                <a:noFill/>
              </a:ln>
              <a:solidFill>
                <a:srgbClr val="883C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07700" marR="766728" lvl="0" indent="0" algn="l" defTabSz="1595079" rtl="0" eaLnBrk="1" fontAlgn="auto" latinLnBrk="0" hangingPunct="1">
              <a:lnSpc>
                <a:spcPts val="1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5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Flex </a:t>
            </a:r>
            <a:r>
              <a:rPr kumimoji="0" sz="1350" b="1" i="0" u="none" strike="noStrike" kern="1200" cap="none" spc="16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between </a:t>
            </a:r>
            <a:r>
              <a:rPr kumimoji="0" sz="1350" b="1" i="0" u="none" strike="noStrike" kern="1200" cap="none" spc="5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capital  </a:t>
            </a: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sz="1350" b="1" i="0" u="none" strike="noStrike" kern="1200" cap="none" spc="16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revenue</a:t>
            </a:r>
            <a:r>
              <a:rPr kumimoji="0" sz="1350" b="1" i="0" u="none" strike="noStrike" kern="1200" cap="none" spc="-75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350" b="1" i="0" u="none" strike="noStrike" kern="1200" cap="none" spc="16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budgets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883C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595079" rtl="0" eaLnBrk="1" fontAlgn="auto" latinLnBrk="0" hangingPunct="1">
              <a:lnSpc>
                <a:spcPts val="1399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9" b="1" i="0" u="none" strike="noStrike" kern="1200" cap="none" spc="0" normalizeH="0" baseline="0" noProof="0" dirty="0">
              <a:ln>
                <a:noFill/>
              </a:ln>
              <a:solidFill>
                <a:srgbClr val="883C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07700" marR="0" lvl="0" indent="0" algn="l" defTabSz="1595079" rtl="0" eaLnBrk="1" fontAlgn="auto" latinLnBrk="0" hangingPunct="1">
              <a:lnSpc>
                <a:spcPts val="1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16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Success </a:t>
            </a: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</a:t>
            </a:r>
            <a:r>
              <a:rPr kumimoji="0" sz="1350" b="1" i="0" u="none" strike="noStrike" kern="1200" cap="none" spc="16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br>
              <a:rPr kumimoji="0" lang="en-GB" sz="1350" b="1" i="0" u="none" strike="noStrike" kern="1200" cap="none" spc="16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Growth</a:t>
            </a:r>
            <a:r>
              <a:rPr kumimoji="0" sz="1350" b="1" i="0" u="none" strike="noStrike" kern="1200" cap="none" spc="-40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Hub</a:t>
            </a:r>
            <a:endParaRPr kumimoji="0" lang="en-GB" sz="1350" b="1" i="0" u="none" strike="noStrike" kern="1200" cap="none" spc="10" normalizeH="0" baseline="0" noProof="0" dirty="0">
              <a:ln>
                <a:noFill/>
              </a:ln>
              <a:solidFill>
                <a:srgbClr val="883C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07700" marR="0" lvl="0" indent="0" algn="l" defTabSz="1595079" rtl="0" eaLnBrk="1" fontAlgn="auto" latinLnBrk="0" hangingPunct="1">
              <a:lnSpc>
                <a:spcPts val="1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07700" marR="216436" lvl="0" indent="0" algn="l" defTabSz="1595079" rtl="0" eaLnBrk="1" fontAlgn="auto" latinLnBrk="0" hangingPunct="1">
              <a:lnSpc>
                <a:spcPts val="1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5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Inclusive: primary,  </a:t>
            </a: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secondary, young people and  </a:t>
            </a:r>
            <a:r>
              <a:rPr kumimoji="0" sz="1350" b="1" i="0" u="none" strike="noStrike" kern="1200" cap="none" spc="16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those</a:t>
            </a:r>
            <a:r>
              <a:rPr kumimoji="0" sz="1350" b="1" i="0" u="none" strike="noStrike" kern="1200" cap="none" spc="0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upskilling and reskilling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883C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595079" rtl="0" eaLnBrk="1" fontAlgn="auto" latinLnBrk="0" hangingPunct="1">
              <a:lnSpc>
                <a:spcPts val="1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07700" marR="491265" lvl="0" indent="0" algn="l" defTabSz="1595079" rtl="0" eaLnBrk="1" fontAlgn="auto" latinLnBrk="0" hangingPunct="1">
              <a:lnSpc>
                <a:spcPts val="1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10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of existing funding streams</a:t>
            </a:r>
          </a:p>
          <a:p>
            <a:pPr marL="707700" marR="491265" lvl="0" indent="0" algn="l" defTabSz="1595079" rtl="0" eaLnBrk="1" fontAlgn="auto" latinLnBrk="0" hangingPunct="1">
              <a:lnSpc>
                <a:spcPts val="1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883C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595079" rtl="0" eaLnBrk="1" fontAlgn="auto" latinLnBrk="0" hangingPunct="1">
              <a:lnSpc>
                <a:spcPts val="1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07700" marR="859396" lvl="0" indent="0" algn="l" defTabSz="1595079" rtl="0" eaLnBrk="1" fontAlgn="auto" latinLnBrk="0" hangingPunct="1">
              <a:lnSpc>
                <a:spcPts val="1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5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</a:t>
            </a:r>
            <a:r>
              <a:rPr kumimoji="0" sz="1350" b="1" i="0" u="none" strike="noStrike" kern="1200" cap="none" spc="16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</a:t>
            </a: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 apprenticeship</a:t>
            </a:r>
            <a:r>
              <a:rPr kumimoji="0" sz="1350" b="1" i="0" u="none" strike="noStrike" kern="1200" cap="none" spc="-59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350" b="1" i="0" u="none" strike="noStrike" kern="1200" cap="none" spc="5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levy</a:t>
            </a:r>
            <a:r>
              <a:rPr kumimoji="0" lang="en-GB" sz="1350" b="1" i="0" u="none" strike="noStrike" kern="1200" cap="none" spc="5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Adult Education Budget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883C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595079" rtl="0" eaLnBrk="1" fontAlgn="auto" latinLnBrk="0" hangingPunct="1">
              <a:lnSpc>
                <a:spcPts val="1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49" b="1" i="0" u="none" strike="noStrike" kern="1200" cap="none" spc="0" normalizeH="0" baseline="0" noProof="0" dirty="0">
              <a:ln>
                <a:noFill/>
              </a:ln>
              <a:solidFill>
                <a:srgbClr val="883C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07700" marR="432236" lvl="0" indent="0" algn="l" defTabSz="1595079" rtl="0" eaLnBrk="1" fontAlgn="auto" latinLnBrk="0" hangingPunct="1">
              <a:lnSpc>
                <a:spcPts val="1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Benchmark </a:t>
            </a:r>
            <a:r>
              <a:rPr kumimoji="0" sz="1350" b="1" i="0" u="none" strike="noStrike" kern="1200" cap="none" spc="16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outcomes</a:t>
            </a:r>
            <a:r>
              <a:rPr kumimoji="0" sz="1350" b="1" i="0" u="none" strike="noStrike" kern="1200" cap="none" spc="-56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350" b="1" i="0" u="none" strike="noStrike" kern="1200" cap="none" spc="10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 </a:t>
            </a:r>
            <a:r>
              <a:rPr kumimoji="0" lang="en-GB" sz="1350" b="1" i="0" u="none" strike="noStrike" kern="1200" cap="none" spc="5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share</a:t>
            </a:r>
            <a:r>
              <a:rPr kumimoji="0" sz="1350" b="1" i="0" u="none" strike="noStrike" kern="1200" cap="none" spc="5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350" b="1" i="0" u="none" strike="noStrike" kern="1200" cap="none" spc="16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</a:t>
            </a:r>
            <a:r>
              <a:rPr kumimoji="0" sz="1350" b="1" i="0" u="none" strike="noStrike" kern="1200" cap="none" spc="-5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350" b="1" i="0" u="none" strike="noStrike" kern="1200" cap="none" spc="5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practice</a:t>
            </a:r>
            <a:endParaRPr kumimoji="0" lang="en-GB" sz="1350" b="1" i="0" u="none" strike="noStrike" kern="1200" cap="none" spc="5" normalizeH="0" baseline="0" noProof="0" dirty="0">
              <a:ln>
                <a:noFill/>
              </a:ln>
              <a:solidFill>
                <a:srgbClr val="883C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07700" marR="432236" lvl="0" indent="0" algn="l" defTabSz="1595079" rtl="0" eaLnBrk="1" fontAlgn="auto" latinLnBrk="0" hangingPunct="1">
              <a:lnSpc>
                <a:spcPts val="1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5" normalizeH="0" baseline="0" noProof="0" dirty="0">
              <a:ln>
                <a:noFill/>
              </a:ln>
              <a:solidFill>
                <a:srgbClr val="883C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07700" marR="432236" lvl="0" indent="0" algn="l" defTabSz="1595079" rtl="0" eaLnBrk="1" fontAlgn="auto" latinLnBrk="0" hangingPunct="1">
              <a:lnSpc>
                <a:spcPts val="1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5" normalizeH="0" baseline="0" noProof="0" dirty="0">
                <a:ln>
                  <a:noFill/>
                </a:ln>
                <a:solidFill>
                  <a:srgbClr val="883C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sector partnerships to support inclusion</a:t>
            </a:r>
            <a:endParaRPr kumimoji="0" sz="1350" b="1" i="0" u="none" strike="noStrike" kern="1200" cap="none" spc="0" normalizeH="0" baseline="0" noProof="0" dirty="0">
              <a:ln>
                <a:noFill/>
              </a:ln>
              <a:solidFill>
                <a:srgbClr val="883C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921769" y="8298124"/>
            <a:ext cx="1431580" cy="826889"/>
          </a:xfrm>
          <a:prstGeom prst="rect">
            <a:avLst/>
          </a:prstGeom>
        </p:spPr>
        <p:txBody>
          <a:bodyPr vert="horz" wrap="square" lIns="0" tIns="6981" rIns="0" bIns="0" rtlCol="0">
            <a:spAutoFit/>
          </a:bodyPr>
          <a:lstStyle/>
          <a:p>
            <a:pPr marL="0" marR="5078" lvl="0" indent="0" algn="l" defTabSz="1595079" rtl="0" eaLnBrk="1" fontAlgn="auto" latinLnBrk="0" hangingPunct="1">
              <a:lnSpc>
                <a:spcPct val="103600"/>
              </a:lnSpc>
              <a:spcBef>
                <a:spcPts val="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INSPIRED</a:t>
            </a:r>
            <a:r>
              <a:rPr kumimoji="0" lang="en-GB" sz="175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AND INFORMED</a:t>
            </a:r>
            <a:r>
              <a:rPr kumimoji="0" sz="175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 PEOPLE</a:t>
            </a:r>
            <a:endParaRPr kumimoji="0" sz="1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319" name="object 35">
            <a:extLst>
              <a:ext uri="{FF2B5EF4-FFF2-40B4-BE49-F238E27FC236}">
                <a16:creationId xmlns:a16="http://schemas.microsoft.com/office/drawing/2014/main" id="{469B824A-308D-45BA-9D96-175101F93A3D}"/>
              </a:ext>
            </a:extLst>
          </p:cNvPr>
          <p:cNvSpPr txBox="1"/>
          <p:nvPr/>
        </p:nvSpPr>
        <p:spPr>
          <a:xfrm>
            <a:off x="16921768" y="6840310"/>
            <a:ext cx="1583897" cy="826889"/>
          </a:xfrm>
          <a:prstGeom prst="rect">
            <a:avLst/>
          </a:prstGeom>
        </p:spPr>
        <p:txBody>
          <a:bodyPr vert="horz" wrap="square" lIns="0" tIns="6981" rIns="0" bIns="0" rtlCol="0">
            <a:spAutoFit/>
          </a:bodyPr>
          <a:lstStyle/>
          <a:p>
            <a:pPr marL="0" marR="5078" lvl="0" indent="0" algn="l" defTabSz="1595079" rtl="0" eaLnBrk="1" fontAlgn="auto" latinLnBrk="0" hangingPunct="1">
              <a:lnSpc>
                <a:spcPct val="103600"/>
              </a:lnSpc>
              <a:spcBef>
                <a:spcPts val="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5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BUSINESS  </a:t>
            </a:r>
            <a:r>
              <a:rPr kumimoji="0" lang="en-GB" sz="175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GROWTH AND RESILIENCE</a:t>
            </a:r>
          </a:p>
        </p:txBody>
      </p:sp>
      <p:sp>
        <p:nvSpPr>
          <p:cNvPr id="324" name="object 252">
            <a:extLst>
              <a:ext uri="{FF2B5EF4-FFF2-40B4-BE49-F238E27FC236}">
                <a16:creationId xmlns:a16="http://schemas.microsoft.com/office/drawing/2014/main" id="{A74974BD-294E-4C22-9218-7365EF58B2E2}"/>
              </a:ext>
            </a:extLst>
          </p:cNvPr>
          <p:cNvSpPr/>
          <p:nvPr/>
        </p:nvSpPr>
        <p:spPr>
          <a:xfrm>
            <a:off x="18322412" y="7278424"/>
            <a:ext cx="146605" cy="293211"/>
          </a:xfrm>
          <a:custGeom>
            <a:avLst/>
            <a:gdLst/>
            <a:ahLst/>
            <a:cxnLst/>
            <a:rect l="l" t="t" r="r" b="b"/>
            <a:pathLst>
              <a:path w="146684" h="293370">
                <a:moveTo>
                  <a:pt x="97630" y="0"/>
                </a:moveTo>
                <a:lnTo>
                  <a:pt x="48815" y="0"/>
                </a:lnTo>
                <a:lnTo>
                  <a:pt x="29828" y="3847"/>
                </a:lnTo>
                <a:lnTo>
                  <a:pt x="14319" y="14308"/>
                </a:lnTo>
                <a:lnTo>
                  <a:pt x="3854" y="29815"/>
                </a:lnTo>
                <a:lnTo>
                  <a:pt x="0" y="48802"/>
                </a:lnTo>
                <a:lnTo>
                  <a:pt x="0" y="244038"/>
                </a:lnTo>
                <a:lnTo>
                  <a:pt x="3854" y="263032"/>
                </a:lnTo>
                <a:lnTo>
                  <a:pt x="14319" y="278543"/>
                </a:lnTo>
                <a:lnTo>
                  <a:pt x="29828" y="289006"/>
                </a:lnTo>
                <a:lnTo>
                  <a:pt x="48815" y="292853"/>
                </a:lnTo>
                <a:lnTo>
                  <a:pt x="97630" y="292853"/>
                </a:lnTo>
                <a:lnTo>
                  <a:pt x="116617" y="289006"/>
                </a:lnTo>
                <a:lnTo>
                  <a:pt x="132124" y="278543"/>
                </a:lnTo>
                <a:lnTo>
                  <a:pt x="142585" y="263032"/>
                </a:lnTo>
                <a:lnTo>
                  <a:pt x="143137" y="260310"/>
                </a:lnTo>
                <a:lnTo>
                  <a:pt x="39831" y="260310"/>
                </a:lnTo>
                <a:lnTo>
                  <a:pt x="32556" y="253022"/>
                </a:lnTo>
                <a:lnTo>
                  <a:pt x="32556" y="39818"/>
                </a:lnTo>
                <a:lnTo>
                  <a:pt x="39831" y="32543"/>
                </a:lnTo>
                <a:lnTo>
                  <a:pt x="143138" y="32543"/>
                </a:lnTo>
                <a:lnTo>
                  <a:pt x="142585" y="29815"/>
                </a:lnTo>
                <a:lnTo>
                  <a:pt x="132124" y="14308"/>
                </a:lnTo>
                <a:lnTo>
                  <a:pt x="116617" y="3847"/>
                </a:lnTo>
                <a:lnTo>
                  <a:pt x="97630" y="0"/>
                </a:lnTo>
                <a:close/>
              </a:path>
              <a:path w="146684" h="293370">
                <a:moveTo>
                  <a:pt x="143138" y="32543"/>
                </a:moveTo>
                <a:lnTo>
                  <a:pt x="106601" y="32543"/>
                </a:lnTo>
                <a:lnTo>
                  <a:pt x="113889" y="39818"/>
                </a:lnTo>
                <a:lnTo>
                  <a:pt x="113889" y="253022"/>
                </a:lnTo>
                <a:lnTo>
                  <a:pt x="106601" y="260310"/>
                </a:lnTo>
                <a:lnTo>
                  <a:pt x="143137" y="260310"/>
                </a:lnTo>
                <a:lnTo>
                  <a:pt x="146433" y="244038"/>
                </a:lnTo>
                <a:lnTo>
                  <a:pt x="146433" y="48802"/>
                </a:lnTo>
                <a:lnTo>
                  <a:pt x="143138" y="325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" name="object 253">
            <a:extLst>
              <a:ext uri="{FF2B5EF4-FFF2-40B4-BE49-F238E27FC236}">
                <a16:creationId xmlns:a16="http://schemas.microsoft.com/office/drawing/2014/main" id="{AF0B4F5D-1FE1-4E96-BB76-7752D986F5AE}"/>
              </a:ext>
            </a:extLst>
          </p:cNvPr>
          <p:cNvSpPr/>
          <p:nvPr/>
        </p:nvSpPr>
        <p:spPr>
          <a:xfrm>
            <a:off x="18956603" y="7018242"/>
            <a:ext cx="146605" cy="553420"/>
          </a:xfrm>
          <a:custGeom>
            <a:avLst/>
            <a:gdLst/>
            <a:ahLst/>
            <a:cxnLst/>
            <a:rect l="l" t="t" r="r" b="b"/>
            <a:pathLst>
              <a:path w="146684" h="553720">
                <a:moveTo>
                  <a:pt x="97617" y="0"/>
                </a:moveTo>
                <a:lnTo>
                  <a:pt x="48802" y="0"/>
                </a:lnTo>
                <a:lnTo>
                  <a:pt x="29815" y="3847"/>
                </a:lnTo>
                <a:lnTo>
                  <a:pt x="14308" y="14310"/>
                </a:lnTo>
                <a:lnTo>
                  <a:pt x="3847" y="29821"/>
                </a:lnTo>
                <a:lnTo>
                  <a:pt x="0" y="48815"/>
                </a:lnTo>
                <a:lnTo>
                  <a:pt x="0" y="504374"/>
                </a:lnTo>
                <a:lnTo>
                  <a:pt x="3847" y="523361"/>
                </a:lnTo>
                <a:lnTo>
                  <a:pt x="14308" y="538868"/>
                </a:lnTo>
                <a:lnTo>
                  <a:pt x="29815" y="549329"/>
                </a:lnTo>
                <a:lnTo>
                  <a:pt x="48802" y="553176"/>
                </a:lnTo>
                <a:lnTo>
                  <a:pt x="97617" y="553176"/>
                </a:lnTo>
                <a:lnTo>
                  <a:pt x="116610" y="549329"/>
                </a:lnTo>
                <a:lnTo>
                  <a:pt x="132118" y="538868"/>
                </a:lnTo>
                <a:lnTo>
                  <a:pt x="142580" y="523361"/>
                </a:lnTo>
                <a:lnTo>
                  <a:pt x="143133" y="520633"/>
                </a:lnTo>
                <a:lnTo>
                  <a:pt x="39831" y="520633"/>
                </a:lnTo>
                <a:lnTo>
                  <a:pt x="32543" y="513345"/>
                </a:lnTo>
                <a:lnTo>
                  <a:pt x="32543" y="39831"/>
                </a:lnTo>
                <a:lnTo>
                  <a:pt x="39831" y="32543"/>
                </a:lnTo>
                <a:lnTo>
                  <a:pt x="143132" y="32543"/>
                </a:lnTo>
                <a:lnTo>
                  <a:pt x="142580" y="29821"/>
                </a:lnTo>
                <a:lnTo>
                  <a:pt x="132118" y="14310"/>
                </a:lnTo>
                <a:lnTo>
                  <a:pt x="116610" y="3847"/>
                </a:lnTo>
                <a:lnTo>
                  <a:pt x="97617" y="0"/>
                </a:lnTo>
                <a:close/>
              </a:path>
              <a:path w="146684" h="553720">
                <a:moveTo>
                  <a:pt x="143132" y="32543"/>
                </a:moveTo>
                <a:lnTo>
                  <a:pt x="106601" y="32543"/>
                </a:lnTo>
                <a:lnTo>
                  <a:pt x="113877" y="39831"/>
                </a:lnTo>
                <a:lnTo>
                  <a:pt x="113877" y="513345"/>
                </a:lnTo>
                <a:lnTo>
                  <a:pt x="106601" y="520633"/>
                </a:lnTo>
                <a:lnTo>
                  <a:pt x="143133" y="520633"/>
                </a:lnTo>
                <a:lnTo>
                  <a:pt x="146433" y="504374"/>
                </a:lnTo>
                <a:lnTo>
                  <a:pt x="146433" y="48815"/>
                </a:lnTo>
                <a:lnTo>
                  <a:pt x="143132" y="325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8" name="object 254">
            <a:extLst>
              <a:ext uri="{FF2B5EF4-FFF2-40B4-BE49-F238E27FC236}">
                <a16:creationId xmlns:a16="http://schemas.microsoft.com/office/drawing/2014/main" id="{81427CA4-3AB9-44DE-8B04-E06FEA07C1F3}"/>
              </a:ext>
            </a:extLst>
          </p:cNvPr>
          <p:cNvSpPr/>
          <p:nvPr/>
        </p:nvSpPr>
        <p:spPr>
          <a:xfrm>
            <a:off x="18533813" y="7180847"/>
            <a:ext cx="146605" cy="390313"/>
          </a:xfrm>
          <a:custGeom>
            <a:avLst/>
            <a:gdLst/>
            <a:ahLst/>
            <a:cxnLst/>
            <a:rect l="l" t="t" r="r" b="b"/>
            <a:pathLst>
              <a:path w="146684" h="390525">
                <a:moveTo>
                  <a:pt x="97617" y="0"/>
                </a:moveTo>
                <a:lnTo>
                  <a:pt x="48802" y="0"/>
                </a:lnTo>
                <a:lnTo>
                  <a:pt x="29815" y="3854"/>
                </a:lnTo>
                <a:lnTo>
                  <a:pt x="14308" y="14319"/>
                </a:lnTo>
                <a:lnTo>
                  <a:pt x="3847" y="29828"/>
                </a:lnTo>
                <a:lnTo>
                  <a:pt x="0" y="48815"/>
                </a:lnTo>
                <a:lnTo>
                  <a:pt x="0" y="341669"/>
                </a:lnTo>
                <a:lnTo>
                  <a:pt x="3847" y="360663"/>
                </a:lnTo>
                <a:lnTo>
                  <a:pt x="14308" y="376174"/>
                </a:lnTo>
                <a:lnTo>
                  <a:pt x="29815" y="386636"/>
                </a:lnTo>
                <a:lnTo>
                  <a:pt x="48802" y="390484"/>
                </a:lnTo>
                <a:lnTo>
                  <a:pt x="97617" y="390484"/>
                </a:lnTo>
                <a:lnTo>
                  <a:pt x="116610" y="386636"/>
                </a:lnTo>
                <a:lnTo>
                  <a:pt x="132118" y="376174"/>
                </a:lnTo>
                <a:lnTo>
                  <a:pt x="142580" y="360663"/>
                </a:lnTo>
                <a:lnTo>
                  <a:pt x="143132" y="357940"/>
                </a:lnTo>
                <a:lnTo>
                  <a:pt x="39831" y="357940"/>
                </a:lnTo>
                <a:lnTo>
                  <a:pt x="32543" y="350653"/>
                </a:lnTo>
                <a:lnTo>
                  <a:pt x="32543" y="39831"/>
                </a:lnTo>
                <a:lnTo>
                  <a:pt x="39831" y="32556"/>
                </a:lnTo>
                <a:lnTo>
                  <a:pt x="143133" y="32556"/>
                </a:lnTo>
                <a:lnTo>
                  <a:pt x="142580" y="29828"/>
                </a:lnTo>
                <a:lnTo>
                  <a:pt x="132118" y="14319"/>
                </a:lnTo>
                <a:lnTo>
                  <a:pt x="116610" y="3854"/>
                </a:lnTo>
                <a:lnTo>
                  <a:pt x="97617" y="0"/>
                </a:lnTo>
                <a:close/>
              </a:path>
              <a:path w="146684" h="390525">
                <a:moveTo>
                  <a:pt x="143133" y="32556"/>
                </a:moveTo>
                <a:lnTo>
                  <a:pt x="106601" y="32556"/>
                </a:lnTo>
                <a:lnTo>
                  <a:pt x="113877" y="39831"/>
                </a:lnTo>
                <a:lnTo>
                  <a:pt x="113877" y="350653"/>
                </a:lnTo>
                <a:lnTo>
                  <a:pt x="106601" y="357940"/>
                </a:lnTo>
                <a:lnTo>
                  <a:pt x="143132" y="357940"/>
                </a:lnTo>
                <a:lnTo>
                  <a:pt x="146433" y="341669"/>
                </a:lnTo>
                <a:lnTo>
                  <a:pt x="146433" y="48815"/>
                </a:lnTo>
                <a:lnTo>
                  <a:pt x="143133" y="32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9" name="object 255">
            <a:extLst>
              <a:ext uri="{FF2B5EF4-FFF2-40B4-BE49-F238E27FC236}">
                <a16:creationId xmlns:a16="http://schemas.microsoft.com/office/drawing/2014/main" id="{3414D48E-8533-4D7E-BD47-CFB8980E3C62}"/>
              </a:ext>
            </a:extLst>
          </p:cNvPr>
          <p:cNvSpPr/>
          <p:nvPr/>
        </p:nvSpPr>
        <p:spPr>
          <a:xfrm>
            <a:off x="18745208" y="7083281"/>
            <a:ext cx="146605" cy="488050"/>
          </a:xfrm>
          <a:custGeom>
            <a:avLst/>
            <a:gdLst/>
            <a:ahLst/>
            <a:cxnLst/>
            <a:rect l="l" t="t" r="r" b="b"/>
            <a:pathLst>
              <a:path w="146684" h="488314">
                <a:moveTo>
                  <a:pt x="97617" y="0"/>
                </a:moveTo>
                <a:lnTo>
                  <a:pt x="48802" y="0"/>
                </a:lnTo>
                <a:lnTo>
                  <a:pt x="29815" y="3853"/>
                </a:lnTo>
                <a:lnTo>
                  <a:pt x="14308" y="14314"/>
                </a:lnTo>
                <a:lnTo>
                  <a:pt x="3847" y="29822"/>
                </a:lnTo>
                <a:lnTo>
                  <a:pt x="0" y="48815"/>
                </a:lnTo>
                <a:lnTo>
                  <a:pt x="0" y="439287"/>
                </a:lnTo>
                <a:lnTo>
                  <a:pt x="3847" y="458281"/>
                </a:lnTo>
                <a:lnTo>
                  <a:pt x="14308" y="473792"/>
                </a:lnTo>
                <a:lnTo>
                  <a:pt x="29815" y="484254"/>
                </a:lnTo>
                <a:lnTo>
                  <a:pt x="48802" y="488102"/>
                </a:lnTo>
                <a:lnTo>
                  <a:pt x="97617" y="488102"/>
                </a:lnTo>
                <a:lnTo>
                  <a:pt x="116610" y="484254"/>
                </a:lnTo>
                <a:lnTo>
                  <a:pt x="132118" y="473792"/>
                </a:lnTo>
                <a:lnTo>
                  <a:pt x="142580" y="458281"/>
                </a:lnTo>
                <a:lnTo>
                  <a:pt x="143132" y="455558"/>
                </a:lnTo>
                <a:lnTo>
                  <a:pt x="39831" y="455558"/>
                </a:lnTo>
                <a:lnTo>
                  <a:pt x="32543" y="448271"/>
                </a:lnTo>
                <a:lnTo>
                  <a:pt x="32543" y="39831"/>
                </a:lnTo>
                <a:lnTo>
                  <a:pt x="39831" y="32556"/>
                </a:lnTo>
                <a:lnTo>
                  <a:pt x="143134" y="32556"/>
                </a:lnTo>
                <a:lnTo>
                  <a:pt x="142580" y="29822"/>
                </a:lnTo>
                <a:lnTo>
                  <a:pt x="132118" y="14314"/>
                </a:lnTo>
                <a:lnTo>
                  <a:pt x="116610" y="3853"/>
                </a:lnTo>
                <a:lnTo>
                  <a:pt x="97617" y="0"/>
                </a:lnTo>
                <a:close/>
              </a:path>
              <a:path w="146684" h="488314">
                <a:moveTo>
                  <a:pt x="143134" y="32556"/>
                </a:moveTo>
                <a:lnTo>
                  <a:pt x="106601" y="32556"/>
                </a:lnTo>
                <a:lnTo>
                  <a:pt x="113877" y="39831"/>
                </a:lnTo>
                <a:lnTo>
                  <a:pt x="113877" y="448271"/>
                </a:lnTo>
                <a:lnTo>
                  <a:pt x="106601" y="455558"/>
                </a:lnTo>
                <a:lnTo>
                  <a:pt x="143132" y="455558"/>
                </a:lnTo>
                <a:lnTo>
                  <a:pt x="146433" y="439287"/>
                </a:lnTo>
                <a:lnTo>
                  <a:pt x="146433" y="48815"/>
                </a:lnTo>
                <a:lnTo>
                  <a:pt x="143134" y="32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0" name="object 256">
            <a:extLst>
              <a:ext uri="{FF2B5EF4-FFF2-40B4-BE49-F238E27FC236}">
                <a16:creationId xmlns:a16="http://schemas.microsoft.com/office/drawing/2014/main" id="{C87F11AA-AA13-4C05-912A-DC255BE4F673}"/>
              </a:ext>
            </a:extLst>
          </p:cNvPr>
          <p:cNvSpPr/>
          <p:nvPr/>
        </p:nvSpPr>
        <p:spPr>
          <a:xfrm>
            <a:off x="18875380" y="6790586"/>
            <a:ext cx="227565" cy="19505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Picture 315" descr="Screen Clipping">
            <a:extLst>
              <a:ext uri="{FF2B5EF4-FFF2-40B4-BE49-F238E27FC236}">
                <a16:creationId xmlns:a16="http://schemas.microsoft.com/office/drawing/2014/main" id="{0969F59D-4CCA-40E1-A8D3-DB4C5CC81A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4" r="-1" b="18374"/>
          <a:stretch/>
        </p:blipFill>
        <p:spPr>
          <a:xfrm>
            <a:off x="548100" y="244475"/>
            <a:ext cx="4376180" cy="111164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55831" y="3679250"/>
            <a:ext cx="3518532" cy="3808"/>
          </a:xfrm>
          <a:custGeom>
            <a:avLst/>
            <a:gdLst/>
            <a:ahLst/>
            <a:cxnLst/>
            <a:rect l="l" t="t" r="r" b="b"/>
            <a:pathLst>
              <a:path w="3520440" h="3810">
                <a:moveTo>
                  <a:pt x="0" y="3354"/>
                </a:moveTo>
                <a:lnTo>
                  <a:pt x="3520391" y="3354"/>
                </a:lnTo>
                <a:lnTo>
                  <a:pt x="3520391" y="0"/>
                </a:lnTo>
                <a:lnTo>
                  <a:pt x="0" y="0"/>
                </a:lnTo>
                <a:lnTo>
                  <a:pt x="0" y="33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5831" y="2842432"/>
            <a:ext cx="3985913" cy="836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5832" y="2058218"/>
            <a:ext cx="3986274" cy="821245"/>
          </a:xfrm>
          <a:custGeom>
            <a:avLst/>
            <a:gdLst/>
            <a:ahLst/>
            <a:cxnLst/>
            <a:rect l="l" t="t" r="r" b="b"/>
            <a:pathLst>
              <a:path w="3988434" h="821689">
                <a:moveTo>
                  <a:pt x="0" y="821390"/>
                </a:moveTo>
                <a:lnTo>
                  <a:pt x="3988075" y="821390"/>
                </a:lnTo>
                <a:lnTo>
                  <a:pt x="3988075" y="0"/>
                </a:lnTo>
                <a:lnTo>
                  <a:pt x="0" y="0"/>
                </a:lnTo>
                <a:lnTo>
                  <a:pt x="0" y="821390"/>
                </a:lnTo>
                <a:close/>
              </a:path>
            </a:pathLst>
          </a:custGeom>
          <a:solidFill>
            <a:srgbClr val="1C353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58825" y="2519018"/>
            <a:ext cx="2955276" cy="400101"/>
          </a:xfrm>
          <a:prstGeom prst="rect">
            <a:avLst/>
          </a:prstGeom>
        </p:spPr>
        <p:txBody>
          <a:bodyPr vert="horz" wrap="square" lIns="0" tIns="15232" rIns="0" bIns="0" rtlCol="0">
            <a:spAutoFit/>
          </a:bodyPr>
          <a:lstStyle/>
          <a:p>
            <a:pPr marL="12694" marR="0" lvl="0" indent="0" algn="l" defTabSz="1595079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OBJECTIVES</a:t>
            </a:r>
            <a:endParaRPr kumimoji="0" sz="2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032818" y="168275"/>
            <a:ext cx="1242847" cy="1287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755832" y="3682602"/>
            <a:ext cx="3986274" cy="1082697"/>
          </a:xfrm>
          <a:custGeom>
            <a:avLst/>
            <a:gdLst/>
            <a:ahLst/>
            <a:cxnLst/>
            <a:rect l="l" t="t" r="r" b="b"/>
            <a:pathLst>
              <a:path w="3988434" h="1068704">
                <a:moveTo>
                  <a:pt x="0" y="1068532"/>
                </a:moveTo>
                <a:lnTo>
                  <a:pt x="3988075" y="1068532"/>
                </a:lnTo>
                <a:lnTo>
                  <a:pt x="3988075" y="0"/>
                </a:lnTo>
                <a:lnTo>
                  <a:pt x="0" y="0"/>
                </a:lnTo>
                <a:lnTo>
                  <a:pt x="0" y="1068532"/>
                </a:lnTo>
                <a:close/>
              </a:path>
            </a:pathLst>
          </a:custGeom>
          <a:solidFill>
            <a:srgbClr val="1C353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755832" y="4740275"/>
            <a:ext cx="3986274" cy="843901"/>
          </a:xfrm>
          <a:custGeom>
            <a:avLst/>
            <a:gdLst/>
            <a:ahLst/>
            <a:cxnLst/>
            <a:rect l="l" t="t" r="r" b="b"/>
            <a:pathLst>
              <a:path w="3988434" h="1090929">
                <a:moveTo>
                  <a:pt x="0" y="1090647"/>
                </a:moveTo>
                <a:lnTo>
                  <a:pt x="3988075" y="1090647"/>
                </a:lnTo>
                <a:lnTo>
                  <a:pt x="3988075" y="0"/>
                </a:lnTo>
                <a:lnTo>
                  <a:pt x="0" y="0"/>
                </a:lnTo>
                <a:lnTo>
                  <a:pt x="0" y="1090647"/>
                </a:lnTo>
                <a:close/>
              </a:path>
            </a:pathLst>
          </a:custGeom>
          <a:solidFill>
            <a:srgbClr val="1C353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755650" y="5568895"/>
            <a:ext cx="3986274" cy="5640764"/>
          </a:xfrm>
          <a:custGeom>
            <a:avLst/>
            <a:gdLst/>
            <a:ahLst/>
            <a:cxnLst/>
            <a:rect l="l" t="t" r="r" b="b"/>
            <a:pathLst>
              <a:path w="3988434" h="1153159">
                <a:moveTo>
                  <a:pt x="0" y="1152831"/>
                </a:moveTo>
                <a:lnTo>
                  <a:pt x="3988075" y="1152831"/>
                </a:lnTo>
                <a:lnTo>
                  <a:pt x="3988075" y="0"/>
                </a:lnTo>
                <a:lnTo>
                  <a:pt x="0" y="0"/>
                </a:lnTo>
                <a:lnTo>
                  <a:pt x="0" y="1152831"/>
                </a:lnTo>
                <a:close/>
              </a:path>
            </a:pathLst>
          </a:custGeom>
          <a:solidFill>
            <a:srgbClr val="1C353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433971" y="8935438"/>
            <a:ext cx="3034048" cy="2281837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/>
          <a:p>
            <a:pPr marL="0" marR="5078" lvl="0" indent="0" algn="l" defTabSz="1595079" rtl="0" eaLnBrk="1" fontAlgn="auto" latinLnBrk="0" hangingPunct="1">
              <a:lnSpc>
                <a:spcPct val="1026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 number of individuals retraining and upskilling in digital skills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5078" lvl="0" indent="0" algn="l" defTabSz="1595079" rtl="0" eaLnBrk="1" fontAlgn="auto" latinLnBrk="0" hangingPunct="1">
              <a:lnSpc>
                <a:spcPct val="1026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941373" y="481191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386314" y="45766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8707680" y="20732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386314" y="5617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274315" y="3220220"/>
            <a:ext cx="467742" cy="467742"/>
          </a:xfrm>
          <a:custGeom>
            <a:avLst/>
            <a:gdLst/>
            <a:ahLst/>
            <a:cxnLst/>
            <a:rect l="l" t="t" r="r" b="b"/>
            <a:pathLst>
              <a:path w="467995" h="467994">
                <a:moveTo>
                  <a:pt x="0" y="467684"/>
                </a:moveTo>
                <a:lnTo>
                  <a:pt x="467684" y="467684"/>
                </a:lnTo>
                <a:lnTo>
                  <a:pt x="467684" y="0"/>
                </a:lnTo>
                <a:lnTo>
                  <a:pt x="0" y="0"/>
                </a:lnTo>
                <a:lnTo>
                  <a:pt x="0" y="467684"/>
                </a:lnTo>
                <a:close/>
              </a:path>
            </a:pathLst>
          </a:custGeom>
          <a:solidFill>
            <a:srgbClr val="1C353F"/>
          </a:solid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384001" y="3341563"/>
            <a:ext cx="253073" cy="2347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10480394" y="381594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10480394" y="436064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1029006" y="3810818"/>
            <a:ext cx="204084" cy="753403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1029005" y="6721475"/>
            <a:ext cx="246165" cy="753403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1011206" y="8939872"/>
            <a:ext cx="244977" cy="753403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8" name="object 3">
            <a:extLst>
              <a:ext uri="{FF2B5EF4-FFF2-40B4-BE49-F238E27FC236}">
                <a16:creationId xmlns:a16="http://schemas.microsoft.com/office/drawing/2014/main" id="{F6DD70F9-F3ED-40D8-B141-AE155CDC7319}"/>
              </a:ext>
            </a:extLst>
          </p:cNvPr>
          <p:cNvSpPr txBox="1">
            <a:spLocks/>
          </p:cNvSpPr>
          <p:nvPr/>
        </p:nvSpPr>
        <p:spPr>
          <a:xfrm>
            <a:off x="4924280" y="317295"/>
            <a:ext cx="12113952" cy="612980"/>
          </a:xfrm>
          <a:prstGeom prst="rect">
            <a:avLst/>
          </a:prstGeom>
        </p:spPr>
        <p:txBody>
          <a:bodyPr vert="horz" wrap="square" lIns="0" tIns="22153" rIns="0" bIns="0" rtlCol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154" marR="0" lvl="0" indent="0" algn="l" defTabSz="1595079" rtl="0" eaLnBrk="1" fontAlgn="auto" latinLnBrk="0" hangingPunct="1">
              <a:lnSpc>
                <a:spcPct val="100000"/>
              </a:lnSpc>
              <a:spcBef>
                <a:spcPts val="1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38" b="0" i="0" u="none" strike="noStrike" kern="0" cap="none" spc="0" normalizeH="0" baseline="0" noProof="0">
                <a:ln>
                  <a:noFill/>
                </a:ln>
                <a:solidFill>
                  <a:srgbClr val="1E2B47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Connecting - Stretching - Improving Digital Capability</a:t>
            </a:r>
            <a:endParaRPr kumimoji="0" lang="en-GB" sz="383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10470133" y="49937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10470133" y="557226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10470133" y="5990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10470133" y="68181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1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8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0" name="object 257">
            <a:extLst>
              <a:ext uri="{FF2B5EF4-FFF2-40B4-BE49-F238E27FC236}">
                <a16:creationId xmlns:a16="http://schemas.microsoft.com/office/drawing/2014/main" id="{29BD119C-5008-4DA9-9406-BE1410338207}"/>
              </a:ext>
            </a:extLst>
          </p:cNvPr>
          <p:cNvSpPr txBox="1"/>
          <p:nvPr/>
        </p:nvSpPr>
        <p:spPr>
          <a:xfrm>
            <a:off x="4974143" y="1060986"/>
            <a:ext cx="7962678" cy="307707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/>
          <a:p>
            <a:pPr marL="0" marR="5078" lvl="0" indent="0" algn="l" defTabSz="1595079" rtl="0" eaLnBrk="1" fontAlgn="auto" latinLnBrk="0" hangingPunct="1">
              <a:lnSpc>
                <a:spcPct val="1026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5" normalizeH="0" baseline="0" noProof="0">
                <a:ln>
                  <a:noFill/>
                </a:ln>
                <a:solidFill>
                  <a:srgbClr val="CB34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Cheshire East – Cheshire West and Chester - Warrington</a:t>
            </a:r>
            <a:endParaRPr kumimoji="0" sz="2000" b="1" i="0" u="none" strike="noStrike" kern="1200" cap="none" spc="0" normalizeH="0" baseline="0" noProof="0">
              <a:ln>
                <a:noFill/>
              </a:ln>
              <a:solidFill>
                <a:srgbClr val="CB340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7" name="object 26">
            <a:extLst>
              <a:ext uri="{FF2B5EF4-FFF2-40B4-BE49-F238E27FC236}">
                <a16:creationId xmlns:a16="http://schemas.microsoft.com/office/drawing/2014/main" id="{0168324A-F798-4D3E-A12A-C1446BEDFBFD}"/>
              </a:ext>
            </a:extLst>
          </p:cNvPr>
          <p:cNvSpPr txBox="1"/>
          <p:nvPr/>
        </p:nvSpPr>
        <p:spPr>
          <a:xfrm>
            <a:off x="6013450" y="2231586"/>
            <a:ext cx="4528831" cy="7918889"/>
          </a:xfrm>
          <a:prstGeom prst="rect">
            <a:avLst/>
          </a:prstGeom>
          <a:noFill/>
        </p:spPr>
        <p:txBody>
          <a:bodyPr vert="horz" wrap="square" lIns="0" tIns="17135" rIns="0" bIns="0" rtlCol="0">
            <a:spAutoFit/>
          </a:bodyPr>
          <a:lstStyle/>
          <a:p>
            <a:pPr marL="272925" marR="0" lvl="0" indent="0" algn="l" defTabSz="1595079" rtl="0" eaLnBrk="1" fontAlgn="auto" latinLnBrk="0" hangingPunct="1">
              <a:lnSpc>
                <a:spcPct val="100000"/>
              </a:lnSpc>
              <a:spcBef>
                <a:spcPts val="1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Coherent and accessible essential digital skills delivery programme in</a:t>
            </a:r>
            <a:r>
              <a:rPr kumimoji="0" sz="240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place</a:t>
            </a:r>
            <a:r>
              <a:rPr kumimoji="0" lang="en-GB" sz="240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that promotes</a:t>
            </a:r>
            <a:br>
              <a:rPr kumimoji="0" lang="en-GB" sz="240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240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continuous development of skills</a:t>
            </a:r>
            <a:endParaRPr kumimoji="0" sz="2400" b="1" i="0" u="none" strike="noStrike" kern="1200" cap="none" spc="10" normalizeH="0" baseline="0" noProof="0" dirty="0">
              <a:ln>
                <a:noFill/>
              </a:ln>
              <a:solidFill>
                <a:srgbClr val="1C35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72925" marR="625823" lvl="0" indent="0" algn="l" defTabSz="1595079" rtl="0" eaLnBrk="1" fontAlgn="auto" latinLnBrk="0" hangingPunct="1">
              <a:lnSpc>
                <a:spcPct val="102600"/>
              </a:lnSpc>
              <a:spcBef>
                <a:spcPts val="1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Deliver</a:t>
            </a:r>
            <a:r>
              <a:rPr kumimoji="0" lang="en-GB" sz="240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of digital skills</a:t>
            </a:r>
            <a:r>
              <a:rPr kumimoji="0" sz="240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training how, when and where  employers need it to ensure business growth </a:t>
            </a:r>
            <a:r>
              <a:rPr kumimoji="0" lang="en-GB" sz="240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improved productivity</a:t>
            </a:r>
          </a:p>
          <a:p>
            <a:pPr marL="272925" marR="1070753" lvl="0" indent="0" algn="l" defTabSz="1595079" rtl="0" eaLnBrk="1" fontAlgn="auto" latinLnBrk="0" hangingPunct="1">
              <a:lnSpc>
                <a:spcPct val="102600"/>
              </a:lnSpc>
              <a:spcBef>
                <a:spcPts val="14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Employers engaged with the future workforce and clearer pathways enabling young people to make career choices in Digital and STEM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1447933" y="6758139"/>
            <a:ext cx="2950029" cy="1888588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/>
          <a:p>
            <a:pPr marL="0" marR="5078" lvl="0" indent="0" algn="l" defTabSz="1595079" rtl="0" eaLnBrk="1" fontAlgn="auto" latinLnBrk="0" hangingPunct="1">
              <a:lnSpc>
                <a:spcPct val="1026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 digital inclusion across the region to provide opportunities for all</a:t>
            </a:r>
          </a:p>
        </p:txBody>
      </p:sp>
      <p:sp>
        <p:nvSpPr>
          <p:cNvPr id="291" name="object 84">
            <a:extLst>
              <a:ext uri="{FF2B5EF4-FFF2-40B4-BE49-F238E27FC236}">
                <a16:creationId xmlns:a16="http://schemas.microsoft.com/office/drawing/2014/main" id="{7D117314-B9A6-49EE-9EE1-94377117B38A}"/>
              </a:ext>
            </a:extLst>
          </p:cNvPr>
          <p:cNvSpPr txBox="1"/>
          <p:nvPr/>
        </p:nvSpPr>
        <p:spPr>
          <a:xfrm>
            <a:off x="1433971" y="3914319"/>
            <a:ext cx="3021121" cy="2649437"/>
          </a:xfrm>
          <a:prstGeom prst="rect">
            <a:avLst/>
          </a:prstGeom>
        </p:spPr>
        <p:txBody>
          <a:bodyPr vert="horz" wrap="square" lIns="0" tIns="11424" rIns="0" bIns="0" rtlCol="0">
            <a:spAutoFit/>
          </a:bodyPr>
          <a:lstStyle/>
          <a:p>
            <a:pPr marL="0" marR="5078" lvl="0" indent="0" algn="l" defTabSz="1595079" rtl="0" eaLnBrk="1" fontAlgn="auto" latinLnBrk="0" hangingPunct="1">
              <a:lnSpc>
                <a:spcPct val="1026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 number of </a:t>
            </a:r>
            <a:r>
              <a:rPr kumimoji="0" lang="en-GB" sz="24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 </a:t>
            </a:r>
            <a:r>
              <a:rPr kumimoji="0" lang="en-GB" sz="24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 </a:t>
            </a:r>
            <a:r>
              <a:rPr kumimoji="0" lang="en-GB" sz="2400" b="1" i="0" u="none" strike="noStrike" kern="1200" cap="none" spc="1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STEM </a:t>
            </a:r>
            <a:r>
              <a:rPr kumimoji="0" lang="en-GB" sz="24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qualified / trained</a:t>
            </a:r>
            <a:r>
              <a:rPr kumimoji="0" lang="en-GB" sz="2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people </a:t>
            </a:r>
            <a:r>
              <a:rPr kumimoji="0" lang="en-GB" sz="240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acquiring digital skills to work and function in a digital age</a:t>
            </a:r>
          </a:p>
        </p:txBody>
      </p:sp>
      <p:sp>
        <p:nvSpPr>
          <p:cNvPr id="294" name="object 26">
            <a:extLst>
              <a:ext uri="{FF2B5EF4-FFF2-40B4-BE49-F238E27FC236}">
                <a16:creationId xmlns:a16="http://schemas.microsoft.com/office/drawing/2014/main" id="{634EECF6-8B8D-430E-84B6-46C7E2BF6FFD}"/>
              </a:ext>
            </a:extLst>
          </p:cNvPr>
          <p:cNvSpPr txBox="1"/>
          <p:nvPr/>
        </p:nvSpPr>
        <p:spPr>
          <a:xfrm>
            <a:off x="12109450" y="2274593"/>
            <a:ext cx="4833631" cy="6275682"/>
          </a:xfrm>
          <a:prstGeom prst="rect">
            <a:avLst/>
          </a:prstGeom>
          <a:noFill/>
        </p:spPr>
        <p:txBody>
          <a:bodyPr vert="horz" wrap="square" lIns="0" tIns="17135" rIns="0" bIns="0" rtlCol="0">
            <a:spAutoFit/>
          </a:bodyPr>
          <a:lstStyle/>
          <a:p>
            <a:pPr marL="272925" marR="1070753" lvl="0" indent="0" algn="l" defTabSz="1595079" rtl="0" eaLnBrk="1" fontAlgn="auto" latinLnBrk="0" hangingPunct="1">
              <a:lnSpc>
                <a:spcPct val="102600"/>
              </a:lnSpc>
              <a:spcBef>
                <a:spcPts val="14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 % of young people undertaking Digital and STEM related work placements.</a:t>
            </a:r>
          </a:p>
          <a:p>
            <a:pPr marL="272925" marR="1070753" lvl="0" indent="0" algn="l" defTabSz="1595079" rtl="0" eaLnBrk="1" fontAlgn="auto" latinLnBrk="0" hangingPunct="1">
              <a:lnSpc>
                <a:spcPct val="102600"/>
              </a:lnSpc>
              <a:spcBef>
                <a:spcPts val="14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Actively engaged network of stakeholders</a:t>
            </a:r>
          </a:p>
          <a:p>
            <a:pPr marL="272925" marR="625823" lvl="0" indent="0" algn="l" defTabSz="1595079" rtl="0" eaLnBrk="1" fontAlgn="auto" latinLnBrk="0" hangingPunct="1">
              <a:lnSpc>
                <a:spcPct val="102600"/>
              </a:lnSpc>
              <a:spcBef>
                <a:spcPts val="1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1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Increased growth, resilience and innovation through digital skills</a:t>
            </a:r>
          </a:p>
          <a:p>
            <a:pPr marL="272925" marR="625823" lvl="0" indent="0" algn="l" defTabSz="1595079" rtl="0" eaLnBrk="1" fontAlgn="auto" latinLnBrk="0" hangingPunct="1">
              <a:lnSpc>
                <a:spcPct val="102600"/>
              </a:lnSpc>
              <a:spcBef>
                <a:spcPts val="1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C35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Improved industry productivity and  sustainability through better use of technologies</a:t>
            </a:r>
          </a:p>
        </p:txBody>
      </p:sp>
      <p:sp>
        <p:nvSpPr>
          <p:cNvPr id="295" name="object 264">
            <a:extLst>
              <a:ext uri="{FF2B5EF4-FFF2-40B4-BE49-F238E27FC236}">
                <a16:creationId xmlns:a16="http://schemas.microsoft.com/office/drawing/2014/main" id="{C83DBBA1-6CC7-4B84-9A6F-333A4AAF76DC}"/>
              </a:ext>
            </a:extLst>
          </p:cNvPr>
          <p:cNvSpPr txBox="1"/>
          <p:nvPr/>
        </p:nvSpPr>
        <p:spPr>
          <a:xfrm>
            <a:off x="5581270" y="2165716"/>
            <a:ext cx="204084" cy="753403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spc="5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" name="object 264">
            <a:extLst>
              <a:ext uri="{FF2B5EF4-FFF2-40B4-BE49-F238E27FC236}">
                <a16:creationId xmlns:a16="http://schemas.microsoft.com/office/drawing/2014/main" id="{E4DCE9C9-33C3-4ABE-A085-9559EAB22814}"/>
              </a:ext>
            </a:extLst>
          </p:cNvPr>
          <p:cNvSpPr txBox="1"/>
          <p:nvPr/>
        </p:nvSpPr>
        <p:spPr>
          <a:xfrm>
            <a:off x="5581270" y="4564221"/>
            <a:ext cx="204084" cy="753403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spc="5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2" name="object 264">
            <a:extLst>
              <a:ext uri="{FF2B5EF4-FFF2-40B4-BE49-F238E27FC236}">
                <a16:creationId xmlns:a16="http://schemas.microsoft.com/office/drawing/2014/main" id="{5606B656-6E36-4A4E-A4CB-0DB91D0E670D}"/>
              </a:ext>
            </a:extLst>
          </p:cNvPr>
          <p:cNvSpPr txBox="1"/>
          <p:nvPr/>
        </p:nvSpPr>
        <p:spPr>
          <a:xfrm>
            <a:off x="5656966" y="6934485"/>
            <a:ext cx="204084" cy="753403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spc="5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" name="object 264">
            <a:extLst>
              <a:ext uri="{FF2B5EF4-FFF2-40B4-BE49-F238E27FC236}">
                <a16:creationId xmlns:a16="http://schemas.microsoft.com/office/drawing/2014/main" id="{A078EC54-559F-407F-87D6-B135AD3F8D4E}"/>
              </a:ext>
            </a:extLst>
          </p:cNvPr>
          <p:cNvSpPr txBox="1"/>
          <p:nvPr/>
        </p:nvSpPr>
        <p:spPr>
          <a:xfrm>
            <a:off x="11600566" y="2149475"/>
            <a:ext cx="204084" cy="753403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spc="5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6" name="object 264">
            <a:extLst>
              <a:ext uri="{FF2B5EF4-FFF2-40B4-BE49-F238E27FC236}">
                <a16:creationId xmlns:a16="http://schemas.microsoft.com/office/drawing/2014/main" id="{C7E53875-022E-46DB-9FF2-58C78218C7D8}"/>
              </a:ext>
            </a:extLst>
          </p:cNvPr>
          <p:cNvSpPr txBox="1"/>
          <p:nvPr/>
        </p:nvSpPr>
        <p:spPr>
          <a:xfrm>
            <a:off x="11619152" y="4256080"/>
            <a:ext cx="204084" cy="753403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spc="5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1" name="object 264">
            <a:extLst>
              <a:ext uri="{FF2B5EF4-FFF2-40B4-BE49-F238E27FC236}">
                <a16:creationId xmlns:a16="http://schemas.microsoft.com/office/drawing/2014/main" id="{76FE38E8-66DD-46B2-8C5B-7625A9C6181F}"/>
              </a:ext>
            </a:extLst>
          </p:cNvPr>
          <p:cNvSpPr txBox="1"/>
          <p:nvPr/>
        </p:nvSpPr>
        <p:spPr>
          <a:xfrm>
            <a:off x="11634387" y="5663272"/>
            <a:ext cx="204084" cy="753403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spc="5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2" name="object 264">
            <a:extLst>
              <a:ext uri="{FF2B5EF4-FFF2-40B4-BE49-F238E27FC236}">
                <a16:creationId xmlns:a16="http://schemas.microsoft.com/office/drawing/2014/main" id="{EA428F64-AE08-43F4-A14E-44AF9CFA34B9}"/>
              </a:ext>
            </a:extLst>
          </p:cNvPr>
          <p:cNvSpPr txBox="1"/>
          <p:nvPr/>
        </p:nvSpPr>
        <p:spPr>
          <a:xfrm>
            <a:off x="11423649" y="6949030"/>
            <a:ext cx="805170" cy="753403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spc="5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36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225A0-7AF2-463A-BB5E-28F9A1DF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77" y="258254"/>
            <a:ext cx="17339786" cy="1446699"/>
          </a:xfrm>
        </p:spPr>
        <p:txBody>
          <a:bodyPr/>
          <a:lstStyle/>
          <a:p>
            <a:r>
              <a:rPr lang="en-GB" b="1" dirty="0"/>
              <a:t>Suggested Key Priorities for DSP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790B534-0549-48B5-8529-247850209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450" y="320675"/>
            <a:ext cx="4849673" cy="10305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D520D9-2970-4859-B8A3-14447E38CB83}"/>
              </a:ext>
            </a:extLst>
          </p:cNvPr>
          <p:cNvSpPr/>
          <p:nvPr/>
        </p:nvSpPr>
        <p:spPr>
          <a:xfrm>
            <a:off x="863600" y="9448800"/>
            <a:ext cx="9188450" cy="1405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device, umbrella&#10;&#10;Description automatically generated">
            <a:extLst>
              <a:ext uri="{FF2B5EF4-FFF2-40B4-BE49-F238E27FC236}">
                <a16:creationId xmlns:a16="http://schemas.microsoft.com/office/drawing/2014/main" id="{24554432-3780-4CAE-8D2C-154BE33FC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263" y="3172161"/>
            <a:ext cx="9353787" cy="80409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FC6ACE-2E8F-4EF5-8831-66F363635AAC}"/>
              </a:ext>
            </a:extLst>
          </p:cNvPr>
          <p:cNvSpPr/>
          <p:nvPr/>
        </p:nvSpPr>
        <p:spPr>
          <a:xfrm>
            <a:off x="8777090" y="2390148"/>
            <a:ext cx="516116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3600" b="1" dirty="0"/>
              <a:t>3) Data &amp; Labour Market Intelligence and Stakeholder engagement.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58D20-129F-4E81-A984-794D79A8F261}"/>
              </a:ext>
            </a:extLst>
          </p:cNvPr>
          <p:cNvSpPr/>
          <p:nvPr/>
        </p:nvSpPr>
        <p:spPr>
          <a:xfrm>
            <a:off x="354416" y="2285300"/>
            <a:ext cx="779839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b="1" dirty="0">
                <a:solidFill>
                  <a:srgbClr val="040707"/>
                </a:solidFill>
              </a:rPr>
              <a:t>1) Sharing good practice and connecting programmes, investments and infrastructure. Drawing in national expertise (via DCMS) to support activity. Digital Champions.</a:t>
            </a:r>
          </a:p>
          <a:p>
            <a:pPr lvl="1"/>
            <a:r>
              <a:rPr lang="en-GB" sz="3200" dirty="0"/>
              <a:t>Cheshire and Warrington LEP programmes</a:t>
            </a:r>
          </a:p>
          <a:p>
            <a:pPr lvl="1"/>
            <a:r>
              <a:rPr lang="en-GB" sz="3200" dirty="0"/>
              <a:t>Other programmes (Made Smarter, Manufacturing Growth Fund, others…)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DABC34-82FB-4CDE-804C-929FA53FA24A}"/>
              </a:ext>
            </a:extLst>
          </p:cNvPr>
          <p:cNvSpPr/>
          <p:nvPr/>
        </p:nvSpPr>
        <p:spPr>
          <a:xfrm>
            <a:off x="354416" y="7483475"/>
            <a:ext cx="1185545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b="1" dirty="0"/>
              <a:t>2) Inclusion work</a:t>
            </a:r>
          </a:p>
          <a:p>
            <a:pPr lvl="1"/>
            <a:r>
              <a:rPr lang="en-GB" sz="3200" dirty="0"/>
              <a:t>Working with partners including - Job Centre Plus, doctors surgeries, housing associations, local authorities, libraries and community centres. </a:t>
            </a:r>
          </a:p>
          <a:p>
            <a:pPr lvl="1"/>
            <a:r>
              <a:rPr lang="en-GB" sz="3200" dirty="0"/>
              <a:t>Develop coherent network of digital champions to support this. </a:t>
            </a:r>
          </a:p>
        </p:txBody>
      </p:sp>
      <p:sp>
        <p:nvSpPr>
          <p:cNvPr id="12" name="object 264">
            <a:extLst>
              <a:ext uri="{FF2B5EF4-FFF2-40B4-BE49-F238E27FC236}">
                <a16:creationId xmlns:a16="http://schemas.microsoft.com/office/drawing/2014/main" id="{4A06DE92-16D3-4D71-B0C6-1AFA5D8F4864}"/>
              </a:ext>
            </a:extLst>
          </p:cNvPr>
          <p:cNvSpPr txBox="1"/>
          <p:nvPr/>
        </p:nvSpPr>
        <p:spPr>
          <a:xfrm>
            <a:off x="12947650" y="5277973"/>
            <a:ext cx="508380" cy="753403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spc="5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bject 264">
            <a:extLst>
              <a:ext uri="{FF2B5EF4-FFF2-40B4-BE49-F238E27FC236}">
                <a16:creationId xmlns:a16="http://schemas.microsoft.com/office/drawing/2014/main" id="{ED7A2305-0F68-4F07-BE98-7961CE05D604}"/>
              </a:ext>
            </a:extLst>
          </p:cNvPr>
          <p:cNvSpPr txBox="1"/>
          <p:nvPr/>
        </p:nvSpPr>
        <p:spPr>
          <a:xfrm>
            <a:off x="16198660" y="4524570"/>
            <a:ext cx="508380" cy="753403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spc="5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bject 264">
            <a:extLst>
              <a:ext uri="{FF2B5EF4-FFF2-40B4-BE49-F238E27FC236}">
                <a16:creationId xmlns:a16="http://schemas.microsoft.com/office/drawing/2014/main" id="{FCF42764-6A81-4790-BE9C-6DD0EE48AFCC}"/>
              </a:ext>
            </a:extLst>
          </p:cNvPr>
          <p:cNvSpPr txBox="1"/>
          <p:nvPr/>
        </p:nvSpPr>
        <p:spPr>
          <a:xfrm>
            <a:off x="17672050" y="7491011"/>
            <a:ext cx="508380" cy="753403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spc="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264">
            <a:extLst>
              <a:ext uri="{FF2B5EF4-FFF2-40B4-BE49-F238E27FC236}">
                <a16:creationId xmlns:a16="http://schemas.microsoft.com/office/drawing/2014/main" id="{8F0952C4-F192-424F-8320-E8D43E181AE5}"/>
              </a:ext>
            </a:extLst>
          </p:cNvPr>
          <p:cNvSpPr txBox="1"/>
          <p:nvPr/>
        </p:nvSpPr>
        <p:spPr>
          <a:xfrm>
            <a:off x="17672050" y="4901272"/>
            <a:ext cx="1168875" cy="753403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spc="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264">
            <a:extLst>
              <a:ext uri="{FF2B5EF4-FFF2-40B4-BE49-F238E27FC236}">
                <a16:creationId xmlns:a16="http://schemas.microsoft.com/office/drawing/2014/main" id="{085E7ACA-89D4-4525-A5FE-E129E2126174}"/>
              </a:ext>
            </a:extLst>
          </p:cNvPr>
          <p:cNvSpPr txBox="1"/>
          <p:nvPr/>
        </p:nvSpPr>
        <p:spPr>
          <a:xfrm>
            <a:off x="15753710" y="9312275"/>
            <a:ext cx="699140" cy="753403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spc="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264">
            <a:extLst>
              <a:ext uri="{FF2B5EF4-FFF2-40B4-BE49-F238E27FC236}">
                <a16:creationId xmlns:a16="http://schemas.microsoft.com/office/drawing/2014/main" id="{DD54FCC4-B9DE-439D-ADEC-9B1FF34917E3}"/>
              </a:ext>
            </a:extLst>
          </p:cNvPr>
          <p:cNvSpPr txBox="1"/>
          <p:nvPr/>
        </p:nvSpPr>
        <p:spPr>
          <a:xfrm>
            <a:off x="17824450" y="8567607"/>
            <a:ext cx="508380" cy="753403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spc="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264">
            <a:extLst>
              <a:ext uri="{FF2B5EF4-FFF2-40B4-BE49-F238E27FC236}">
                <a16:creationId xmlns:a16="http://schemas.microsoft.com/office/drawing/2014/main" id="{59D55151-83BD-4EC1-81C4-617AD7DCA155}"/>
              </a:ext>
            </a:extLst>
          </p:cNvPr>
          <p:cNvSpPr txBox="1"/>
          <p:nvPr/>
        </p:nvSpPr>
        <p:spPr>
          <a:xfrm>
            <a:off x="18331975" y="6882472"/>
            <a:ext cx="1168875" cy="753403"/>
          </a:xfrm>
          <a:prstGeom prst="rect">
            <a:avLst/>
          </a:prstGeom>
        </p:spPr>
        <p:txBody>
          <a:bodyPr vert="horz" wrap="square" lIns="0" tIns="14597" rIns="0" bIns="0" rtlCol="0">
            <a:spAutoFit/>
          </a:bodyPr>
          <a:lstStyle/>
          <a:p>
            <a:pPr marL="0" marR="0" lvl="0" indent="0" algn="l" defTabSz="1595079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spc="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4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225A0-7AF2-463A-BB5E-28F9A1DF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77" y="258254"/>
            <a:ext cx="17339786" cy="1672146"/>
          </a:xfrm>
        </p:spPr>
        <p:txBody>
          <a:bodyPr/>
          <a:lstStyle/>
          <a:p>
            <a:r>
              <a:rPr lang="en-GB"/>
              <a:t>Digital Skills Work</a:t>
            </a:r>
            <a:endParaRPr lang="en-GB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790B534-0549-48B5-8529-247850209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450" y="320675"/>
            <a:ext cx="4849673" cy="1030555"/>
          </a:xfrm>
          <a:prstGeom prst="rect">
            <a:avLst/>
          </a:prstGeom>
        </p:spPr>
      </p:pic>
      <p:pic>
        <p:nvPicPr>
          <p:cNvPr id="8" name="Picture 7" descr="A picture containing person, man, photo, woman&#10;&#10;Description automatically generated">
            <a:extLst>
              <a:ext uri="{FF2B5EF4-FFF2-40B4-BE49-F238E27FC236}">
                <a16:creationId xmlns:a16="http://schemas.microsoft.com/office/drawing/2014/main" id="{878B5195-0B92-4259-9625-9060AA2F3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82" y="7177058"/>
            <a:ext cx="2833902" cy="3874038"/>
          </a:xfrm>
          <a:prstGeom prst="rect">
            <a:avLst/>
          </a:prstGeom>
        </p:spPr>
      </p:pic>
      <p:pic>
        <p:nvPicPr>
          <p:cNvPr id="10" name="Picture 9" descr="A picture containing person, phone, cellphone, table&#10;&#10;Description automatically generated">
            <a:extLst>
              <a:ext uri="{FF2B5EF4-FFF2-40B4-BE49-F238E27FC236}">
                <a16:creationId xmlns:a16="http://schemas.microsoft.com/office/drawing/2014/main" id="{57B7F471-7291-4016-B23A-7581D2086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04" y="2784821"/>
            <a:ext cx="3648325" cy="2544152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4AE1DD-EF2E-4C66-A525-7B248AAB5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217" y="3879157"/>
            <a:ext cx="8073358" cy="48863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252FAD-10F0-4229-9886-78A8490442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84" y="2168620"/>
            <a:ext cx="3020294" cy="4442995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B86FD1-637D-4B48-9131-14901E984A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66" y="6014730"/>
            <a:ext cx="3074548" cy="4329046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D36D0C37-DE09-4EC9-81ED-78AA192F88F6}"/>
              </a:ext>
            </a:extLst>
          </p:cNvPr>
          <p:cNvSpPr/>
          <p:nvPr/>
        </p:nvSpPr>
        <p:spPr>
          <a:xfrm>
            <a:off x="9061450" y="5654675"/>
            <a:ext cx="1739036" cy="1522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783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073E337A126042AF5A4ACE4022BE61" ma:contentTypeVersion="6" ma:contentTypeDescription="Create a new document." ma:contentTypeScope="" ma:versionID="0855a382bee5ebb1eed382e8b6ebb479">
  <xsd:schema xmlns:xsd="http://www.w3.org/2001/XMLSchema" xmlns:xs="http://www.w3.org/2001/XMLSchema" xmlns:p="http://schemas.microsoft.com/office/2006/metadata/properties" xmlns:ns3="eed0aa94-b712-427d-82cc-6f865ce9428a" targetNamespace="http://schemas.microsoft.com/office/2006/metadata/properties" ma:root="true" ma:fieldsID="949085729b0bcd98e96fae407c41a1f6" ns3:_="">
    <xsd:import namespace="eed0aa94-b712-427d-82cc-6f865ce942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d0aa94-b712-427d-82cc-6f865ce942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79F676-5AC3-4FDE-A3D8-5DC120101E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d0aa94-b712-427d-82cc-6f865ce942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48812F-E8D3-4CED-820A-6F133B6C3D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918DAD-2312-4DAC-AAFA-4EB68D4F36D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1096</Words>
  <Application>Microsoft Office PowerPoint</Application>
  <PresentationFormat>Custom</PresentationFormat>
  <Paragraphs>163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Helvetica Neue Condensed</vt:lpstr>
      <vt:lpstr>nta</vt:lpstr>
      <vt:lpstr>Office Theme</vt:lpstr>
      <vt:lpstr>1_Office Theme</vt:lpstr>
      <vt:lpstr>PowerPoint Presentation</vt:lpstr>
      <vt:lpstr>DCMS and Local Digital Skills Partnerships</vt:lpstr>
      <vt:lpstr>Digital Skills Partnership</vt:lpstr>
      <vt:lpstr>Digital Skills Partnership</vt:lpstr>
      <vt:lpstr>DSP Board and Stakeholders</vt:lpstr>
      <vt:lpstr>PowerPoint Presentation</vt:lpstr>
      <vt:lpstr>PowerPoint Presentation</vt:lpstr>
      <vt:lpstr>Suggested Key Priorities for DSP</vt:lpstr>
      <vt:lpstr>Digital Skills Work</vt:lpstr>
      <vt:lpstr>Digital Skills</vt:lpstr>
      <vt:lpstr>Digital Skills</vt:lpstr>
      <vt:lpstr>Digital Skills</vt:lpstr>
      <vt:lpstr>Essential Digital Skills Framework</vt:lpstr>
      <vt:lpstr>Skills Map Examples</vt:lpstr>
      <vt:lpstr>Skills Map Examples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Williams</dc:creator>
  <cp:lastModifiedBy>Jane Wilson</cp:lastModifiedBy>
  <cp:revision>6</cp:revision>
  <cp:lastPrinted>2019-11-04T14:32:04Z</cp:lastPrinted>
  <dcterms:created xsi:type="dcterms:W3CDTF">2019-08-27T08:22:48Z</dcterms:created>
  <dcterms:modified xsi:type="dcterms:W3CDTF">2020-01-24T15:05:11Z</dcterms:modified>
</cp:coreProperties>
</file>