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1049" r:id="rId3"/>
    <p:sldId id="1100" r:id="rId4"/>
    <p:sldId id="1051" r:id="rId5"/>
    <p:sldId id="1101" r:id="rId6"/>
    <p:sldId id="1089" r:id="rId7"/>
    <p:sldId id="1097" r:id="rId8"/>
    <p:sldId id="1098" r:id="rId9"/>
    <p:sldId id="1065" r:id="rId10"/>
    <p:sldId id="109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328" autoAdjust="0"/>
  </p:normalViewPr>
  <p:slideViewPr>
    <p:cSldViewPr snapToGrid="0">
      <p:cViewPr varScale="1">
        <p:scale>
          <a:sx n="50" d="100"/>
          <a:sy n="50" d="100"/>
        </p:scale>
        <p:origin x="128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8EDCA-91EA-493D-917A-3FBA0F1B9188}" type="datetimeFigureOut">
              <a:rPr lang="en-GB" smtClean="0"/>
              <a:t>07/07/2022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8500F-8C0F-4F1E-872F-A362FF78CF9C}" type="slidenum">
              <a:rPr lang="en-GB" smtClean="0"/>
              <a:t>‹#›</a:t>
            </a:fld>
            <a:endParaRPr lang="en-GB" dirty="0"/>
          </a:p>
        </p:txBody>
      </p:sp>
    </p:spTree>
    <p:extLst>
      <p:ext uri="{BB962C8B-B14F-4D97-AF65-F5344CB8AC3E}">
        <p14:creationId xmlns:p14="http://schemas.microsoft.com/office/powerpoint/2010/main" val="1709475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98500F-8C0F-4F1E-872F-A362FF78CF9C}" type="slidenum">
              <a:rPr lang="en-GB" smtClean="0"/>
              <a:t>4</a:t>
            </a:fld>
            <a:endParaRPr lang="en-GB" dirty="0"/>
          </a:p>
        </p:txBody>
      </p:sp>
    </p:spTree>
    <p:extLst>
      <p:ext uri="{BB962C8B-B14F-4D97-AF65-F5344CB8AC3E}">
        <p14:creationId xmlns:p14="http://schemas.microsoft.com/office/powerpoint/2010/main" val="822931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98500F-8C0F-4F1E-872F-A362FF78CF9C}" type="slidenum">
              <a:rPr lang="en-GB" smtClean="0"/>
              <a:t>5</a:t>
            </a:fld>
            <a:endParaRPr lang="en-GB" dirty="0"/>
          </a:p>
        </p:txBody>
      </p:sp>
    </p:spTree>
    <p:extLst>
      <p:ext uri="{BB962C8B-B14F-4D97-AF65-F5344CB8AC3E}">
        <p14:creationId xmlns:p14="http://schemas.microsoft.com/office/powerpoint/2010/main" val="55209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98500F-8C0F-4F1E-872F-A362FF78CF9C}" type="slidenum">
              <a:rPr lang="en-GB" smtClean="0"/>
              <a:t>7</a:t>
            </a:fld>
            <a:endParaRPr lang="en-GB" dirty="0"/>
          </a:p>
        </p:txBody>
      </p:sp>
    </p:spTree>
    <p:extLst>
      <p:ext uri="{BB962C8B-B14F-4D97-AF65-F5344CB8AC3E}">
        <p14:creationId xmlns:p14="http://schemas.microsoft.com/office/powerpoint/2010/main" val="99960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FC6B8FF-F9C0-43FD-8DCD-8DC6560542CA}" type="slidenum">
              <a:rPr lang="en-GB" smtClean="0"/>
              <a:pPr>
                <a:defRPr/>
              </a:pPr>
              <a:t>8</a:t>
            </a:fld>
            <a:endParaRPr lang="en-GB" dirty="0"/>
          </a:p>
        </p:txBody>
      </p:sp>
    </p:spTree>
    <p:extLst>
      <p:ext uri="{BB962C8B-B14F-4D97-AF65-F5344CB8AC3E}">
        <p14:creationId xmlns:p14="http://schemas.microsoft.com/office/powerpoint/2010/main" val="469262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FC6B8FF-F9C0-43FD-8DCD-8DC6560542CA}" type="slidenum">
              <a:rPr lang="en-GB" smtClean="0"/>
              <a:pPr>
                <a:defRPr/>
              </a:pPr>
              <a:t>9</a:t>
            </a:fld>
            <a:endParaRPr lang="en-GB" dirty="0"/>
          </a:p>
        </p:txBody>
      </p:sp>
    </p:spTree>
    <p:extLst>
      <p:ext uri="{BB962C8B-B14F-4D97-AF65-F5344CB8AC3E}">
        <p14:creationId xmlns:p14="http://schemas.microsoft.com/office/powerpoint/2010/main" val="2075463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BF26-7E87-4092-9AFF-736B32A28F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E5460CB-95C8-45B7-827E-E67B8114D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1C2B40-048F-473F-B382-998855B686D5}"/>
              </a:ext>
            </a:extLst>
          </p:cNvPr>
          <p:cNvSpPr>
            <a:spLocks noGrp="1"/>
          </p:cNvSpPr>
          <p:nvPr>
            <p:ph type="dt" sz="half" idx="10"/>
          </p:nvPr>
        </p:nvSpPr>
        <p:spPr/>
        <p:txBody>
          <a:bodyPr/>
          <a:lstStyle/>
          <a:p>
            <a:fld id="{E063C108-E871-424E-8BB7-8E27FA46A4D6}" type="datetimeFigureOut">
              <a:rPr lang="en-GB" smtClean="0"/>
              <a:t>07/07/2022</a:t>
            </a:fld>
            <a:endParaRPr lang="en-GB" dirty="0"/>
          </a:p>
        </p:txBody>
      </p:sp>
      <p:sp>
        <p:nvSpPr>
          <p:cNvPr id="5" name="Footer Placeholder 4">
            <a:extLst>
              <a:ext uri="{FF2B5EF4-FFF2-40B4-BE49-F238E27FC236}">
                <a16:creationId xmlns:a16="http://schemas.microsoft.com/office/drawing/2014/main" id="{B688BDD4-D3C7-4D51-B9FE-0F13FBE67A2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0A3F058-D018-4388-9C85-EB708616B738}"/>
              </a:ext>
            </a:extLst>
          </p:cNvPr>
          <p:cNvSpPr>
            <a:spLocks noGrp="1"/>
          </p:cNvSpPr>
          <p:nvPr>
            <p:ph type="sldNum" sz="quarter" idx="12"/>
          </p:nvPr>
        </p:nvSpPr>
        <p:spPr/>
        <p:txBody>
          <a:bodyPr/>
          <a:lstStyle/>
          <a:p>
            <a:fld id="{5B228C19-F1A2-4793-9E60-3FDFB0EAB8D5}" type="slidenum">
              <a:rPr lang="en-GB" smtClean="0"/>
              <a:t>‹#›</a:t>
            </a:fld>
            <a:endParaRPr lang="en-GB" dirty="0"/>
          </a:p>
        </p:txBody>
      </p:sp>
    </p:spTree>
    <p:extLst>
      <p:ext uri="{BB962C8B-B14F-4D97-AF65-F5344CB8AC3E}">
        <p14:creationId xmlns:p14="http://schemas.microsoft.com/office/powerpoint/2010/main" val="90769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FC182-6DBD-433C-8788-A275C17C2CD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D9F859-B1B7-435F-9C3D-AA102DFAC2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CB7AE0-0B3D-4824-8376-779203C78FAD}"/>
              </a:ext>
            </a:extLst>
          </p:cNvPr>
          <p:cNvSpPr>
            <a:spLocks noGrp="1"/>
          </p:cNvSpPr>
          <p:nvPr>
            <p:ph type="dt" sz="half" idx="10"/>
          </p:nvPr>
        </p:nvSpPr>
        <p:spPr/>
        <p:txBody>
          <a:bodyPr/>
          <a:lstStyle/>
          <a:p>
            <a:fld id="{E063C108-E871-424E-8BB7-8E27FA46A4D6}" type="datetimeFigureOut">
              <a:rPr lang="en-GB" smtClean="0"/>
              <a:t>07/07/2022</a:t>
            </a:fld>
            <a:endParaRPr lang="en-GB" dirty="0"/>
          </a:p>
        </p:txBody>
      </p:sp>
      <p:sp>
        <p:nvSpPr>
          <p:cNvPr id="5" name="Footer Placeholder 4">
            <a:extLst>
              <a:ext uri="{FF2B5EF4-FFF2-40B4-BE49-F238E27FC236}">
                <a16:creationId xmlns:a16="http://schemas.microsoft.com/office/drawing/2014/main" id="{00E51F7A-17BB-47FA-9F47-9D5CC44ED6A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E911BC8-3752-4D1C-8DAA-21699E30900D}"/>
              </a:ext>
            </a:extLst>
          </p:cNvPr>
          <p:cNvSpPr>
            <a:spLocks noGrp="1"/>
          </p:cNvSpPr>
          <p:nvPr>
            <p:ph type="sldNum" sz="quarter" idx="12"/>
          </p:nvPr>
        </p:nvSpPr>
        <p:spPr/>
        <p:txBody>
          <a:bodyPr/>
          <a:lstStyle/>
          <a:p>
            <a:fld id="{5B228C19-F1A2-4793-9E60-3FDFB0EAB8D5}" type="slidenum">
              <a:rPr lang="en-GB" smtClean="0"/>
              <a:t>‹#›</a:t>
            </a:fld>
            <a:endParaRPr lang="en-GB" dirty="0"/>
          </a:p>
        </p:txBody>
      </p:sp>
    </p:spTree>
    <p:extLst>
      <p:ext uri="{BB962C8B-B14F-4D97-AF65-F5344CB8AC3E}">
        <p14:creationId xmlns:p14="http://schemas.microsoft.com/office/powerpoint/2010/main" val="2892485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78BA0E-509E-48B5-AFCD-95AB383DF0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3BFE85-F77D-4752-9B23-7C47501322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C06935-6C48-4D84-8C6D-511DD72A34E9}"/>
              </a:ext>
            </a:extLst>
          </p:cNvPr>
          <p:cNvSpPr>
            <a:spLocks noGrp="1"/>
          </p:cNvSpPr>
          <p:nvPr>
            <p:ph type="dt" sz="half" idx="10"/>
          </p:nvPr>
        </p:nvSpPr>
        <p:spPr/>
        <p:txBody>
          <a:bodyPr/>
          <a:lstStyle/>
          <a:p>
            <a:fld id="{E063C108-E871-424E-8BB7-8E27FA46A4D6}" type="datetimeFigureOut">
              <a:rPr lang="en-GB" smtClean="0"/>
              <a:t>07/07/2022</a:t>
            </a:fld>
            <a:endParaRPr lang="en-GB" dirty="0"/>
          </a:p>
        </p:txBody>
      </p:sp>
      <p:sp>
        <p:nvSpPr>
          <p:cNvPr id="5" name="Footer Placeholder 4">
            <a:extLst>
              <a:ext uri="{FF2B5EF4-FFF2-40B4-BE49-F238E27FC236}">
                <a16:creationId xmlns:a16="http://schemas.microsoft.com/office/drawing/2014/main" id="{8E2C17E4-BFE5-44C2-B7AE-5A9B8FAD6A5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B62406-FEA4-4D08-A595-1FAA2856CAFC}"/>
              </a:ext>
            </a:extLst>
          </p:cNvPr>
          <p:cNvSpPr>
            <a:spLocks noGrp="1"/>
          </p:cNvSpPr>
          <p:nvPr>
            <p:ph type="sldNum" sz="quarter" idx="12"/>
          </p:nvPr>
        </p:nvSpPr>
        <p:spPr/>
        <p:txBody>
          <a:bodyPr/>
          <a:lstStyle/>
          <a:p>
            <a:fld id="{5B228C19-F1A2-4793-9E60-3FDFB0EAB8D5}" type="slidenum">
              <a:rPr lang="en-GB" smtClean="0"/>
              <a:t>‹#›</a:t>
            </a:fld>
            <a:endParaRPr lang="en-GB" dirty="0"/>
          </a:p>
        </p:txBody>
      </p:sp>
    </p:spTree>
    <p:extLst>
      <p:ext uri="{BB962C8B-B14F-4D97-AF65-F5344CB8AC3E}">
        <p14:creationId xmlns:p14="http://schemas.microsoft.com/office/powerpoint/2010/main" val="1117522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E23FA6-F88F-48D4-BAAA-326B2C0117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
        <p:nvSpPr>
          <p:cNvPr id="2" name="Title 1">
            <a:extLst>
              <a:ext uri="{FF2B5EF4-FFF2-40B4-BE49-F238E27FC236}">
                <a16:creationId xmlns:a16="http://schemas.microsoft.com/office/drawing/2014/main" id="{3C5D74A8-5058-44B2-BF92-58F38AC40D07}"/>
              </a:ext>
            </a:extLst>
          </p:cNvPr>
          <p:cNvSpPr>
            <a:spLocks noGrp="1"/>
          </p:cNvSpPr>
          <p:nvPr>
            <p:ph type="ctrTitle"/>
          </p:nvPr>
        </p:nvSpPr>
        <p:spPr>
          <a:xfrm>
            <a:off x="838200" y="1122363"/>
            <a:ext cx="9829800" cy="2387600"/>
          </a:xfrm>
        </p:spPr>
        <p:txBody>
          <a:bodyPr anchor="b"/>
          <a:lstStyle>
            <a:lvl1pPr algn="ctr">
              <a:defRPr sz="6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54D97D85-4711-44DE-A831-8C0BDBF55E96}"/>
              </a:ext>
            </a:extLst>
          </p:cNvPr>
          <p:cNvSpPr>
            <a:spLocks noGrp="1"/>
          </p:cNvSpPr>
          <p:nvPr>
            <p:ph type="subTitle" idx="1"/>
          </p:nvPr>
        </p:nvSpPr>
        <p:spPr>
          <a:xfrm>
            <a:off x="1409700" y="5202237"/>
            <a:ext cx="9144000" cy="1655763"/>
          </a:xfrm>
        </p:spPr>
        <p:txBody>
          <a:bodyPr>
            <a:normAutofit/>
          </a:bodyPr>
          <a:lstStyle>
            <a:lvl1pPr marL="0" indent="0" algn="ctr">
              <a:buNone/>
              <a:defRPr sz="2667" b="1">
                <a:solidFill>
                  <a:schemeClr val="accent2"/>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4C2ADA35-09C7-491C-8D89-E62194613F6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2AEB08B-811E-4BA0-9C35-D9FA8DFFBE0C}"/>
              </a:ext>
            </a:extLst>
          </p:cNvPr>
          <p:cNvSpPr>
            <a:spLocks noGrp="1"/>
          </p:cNvSpPr>
          <p:nvPr>
            <p:ph type="sldNum" sz="quarter" idx="12"/>
          </p:nvPr>
        </p:nvSpPr>
        <p:spPr/>
        <p:txBody>
          <a:bodyPr/>
          <a:lstStyle/>
          <a:p>
            <a:fld id="{19C88589-8E23-4A18-BB7D-365FC58367BA}" type="slidenum">
              <a:rPr lang="en-GB" smtClean="0"/>
              <a:t>‹#›</a:t>
            </a:fld>
            <a:endParaRPr lang="en-GB" dirty="0"/>
          </a:p>
        </p:txBody>
      </p:sp>
    </p:spTree>
    <p:extLst>
      <p:ext uri="{BB962C8B-B14F-4D97-AF65-F5344CB8AC3E}">
        <p14:creationId xmlns:p14="http://schemas.microsoft.com/office/powerpoint/2010/main" val="169715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F79E-5320-4455-815E-07C1F150D6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6D9B1C-A3A0-4417-AE42-C157D58DAB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12EC28-3FE1-4BC6-BDA1-EB6F37E2E42E}"/>
              </a:ext>
            </a:extLst>
          </p:cNvPr>
          <p:cNvSpPr>
            <a:spLocks noGrp="1"/>
          </p:cNvSpPr>
          <p:nvPr>
            <p:ph type="dt" sz="half" idx="10"/>
          </p:nvPr>
        </p:nvSpPr>
        <p:spPr/>
        <p:txBody>
          <a:bodyPr/>
          <a:lstStyle/>
          <a:p>
            <a:fld id="{98232F62-657A-44F9-9D3F-E77B2764C9D6}" type="datetimeFigureOut">
              <a:rPr lang="en-GB" smtClean="0"/>
              <a:t>07/07/2022</a:t>
            </a:fld>
            <a:endParaRPr lang="en-GB" dirty="0"/>
          </a:p>
        </p:txBody>
      </p:sp>
      <p:sp>
        <p:nvSpPr>
          <p:cNvPr id="5" name="Footer Placeholder 4">
            <a:extLst>
              <a:ext uri="{FF2B5EF4-FFF2-40B4-BE49-F238E27FC236}">
                <a16:creationId xmlns:a16="http://schemas.microsoft.com/office/drawing/2014/main" id="{A515B25C-0356-4756-8CEA-ACC1E0EEEF7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7D315A-490E-4219-AA56-4B8233CEF2DA}"/>
              </a:ext>
            </a:extLst>
          </p:cNvPr>
          <p:cNvSpPr>
            <a:spLocks noGrp="1"/>
          </p:cNvSpPr>
          <p:nvPr>
            <p:ph type="sldNum" sz="quarter" idx="12"/>
          </p:nvPr>
        </p:nvSpPr>
        <p:spPr/>
        <p:txBody>
          <a:bodyPr/>
          <a:lstStyle/>
          <a:p>
            <a:fld id="{19C88589-8E23-4A18-BB7D-365FC58367BA}" type="slidenum">
              <a:rPr lang="en-GB" smtClean="0"/>
              <a:t>‹#›</a:t>
            </a:fld>
            <a:endParaRPr lang="en-GB" dirty="0"/>
          </a:p>
        </p:txBody>
      </p:sp>
    </p:spTree>
    <p:extLst>
      <p:ext uri="{BB962C8B-B14F-4D97-AF65-F5344CB8AC3E}">
        <p14:creationId xmlns:p14="http://schemas.microsoft.com/office/powerpoint/2010/main" val="3882082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ABFB-7126-4325-9CB8-F7AED0CE51B0}"/>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763C23-1891-4E69-8F3F-BE60A4AA40E3}"/>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F0A992-1B56-41D2-B0E4-60B221BBEE7F}"/>
              </a:ext>
            </a:extLst>
          </p:cNvPr>
          <p:cNvSpPr>
            <a:spLocks noGrp="1"/>
          </p:cNvSpPr>
          <p:nvPr>
            <p:ph type="dt" sz="half" idx="10"/>
          </p:nvPr>
        </p:nvSpPr>
        <p:spPr/>
        <p:txBody>
          <a:bodyPr/>
          <a:lstStyle/>
          <a:p>
            <a:fld id="{98232F62-657A-44F9-9D3F-E77B2764C9D6}" type="datetimeFigureOut">
              <a:rPr lang="en-GB" smtClean="0"/>
              <a:t>07/07/2022</a:t>
            </a:fld>
            <a:endParaRPr lang="en-GB" dirty="0"/>
          </a:p>
        </p:txBody>
      </p:sp>
      <p:sp>
        <p:nvSpPr>
          <p:cNvPr id="5" name="Footer Placeholder 4">
            <a:extLst>
              <a:ext uri="{FF2B5EF4-FFF2-40B4-BE49-F238E27FC236}">
                <a16:creationId xmlns:a16="http://schemas.microsoft.com/office/drawing/2014/main" id="{CDA6E9C1-4AC5-457B-8818-F197C91CABF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891674-B862-4826-B0CB-C862D053AA65}"/>
              </a:ext>
            </a:extLst>
          </p:cNvPr>
          <p:cNvSpPr>
            <a:spLocks noGrp="1"/>
          </p:cNvSpPr>
          <p:nvPr>
            <p:ph type="sldNum" sz="quarter" idx="12"/>
          </p:nvPr>
        </p:nvSpPr>
        <p:spPr/>
        <p:txBody>
          <a:bodyPr/>
          <a:lstStyle/>
          <a:p>
            <a:fld id="{19C88589-8E23-4A18-BB7D-365FC58367BA}" type="slidenum">
              <a:rPr lang="en-GB" smtClean="0"/>
              <a:t>‹#›</a:t>
            </a:fld>
            <a:endParaRPr lang="en-GB" dirty="0"/>
          </a:p>
        </p:txBody>
      </p:sp>
    </p:spTree>
    <p:extLst>
      <p:ext uri="{BB962C8B-B14F-4D97-AF65-F5344CB8AC3E}">
        <p14:creationId xmlns:p14="http://schemas.microsoft.com/office/powerpoint/2010/main" val="723677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98AEC-EEBD-4E5D-86FC-C1AA73D653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D0CF0F-E608-465A-A9E1-EF527D07443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1B8EBEC-43B9-4E84-9779-3014EE5D01AE}"/>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FD90A8-1DB1-44BD-9C36-668D9A5121B0}"/>
              </a:ext>
            </a:extLst>
          </p:cNvPr>
          <p:cNvSpPr>
            <a:spLocks noGrp="1"/>
          </p:cNvSpPr>
          <p:nvPr>
            <p:ph type="dt" sz="half" idx="10"/>
          </p:nvPr>
        </p:nvSpPr>
        <p:spPr/>
        <p:txBody>
          <a:bodyPr/>
          <a:lstStyle/>
          <a:p>
            <a:fld id="{98232F62-657A-44F9-9D3F-E77B2764C9D6}" type="datetimeFigureOut">
              <a:rPr lang="en-GB" smtClean="0"/>
              <a:t>07/07/2022</a:t>
            </a:fld>
            <a:endParaRPr lang="en-GB" dirty="0"/>
          </a:p>
        </p:txBody>
      </p:sp>
      <p:sp>
        <p:nvSpPr>
          <p:cNvPr id="6" name="Footer Placeholder 5">
            <a:extLst>
              <a:ext uri="{FF2B5EF4-FFF2-40B4-BE49-F238E27FC236}">
                <a16:creationId xmlns:a16="http://schemas.microsoft.com/office/drawing/2014/main" id="{5A8F00C7-102B-4ED9-865F-0BA30D7A36F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ABA06C1-D86A-48D8-9A20-03B7DCFC9CD9}"/>
              </a:ext>
            </a:extLst>
          </p:cNvPr>
          <p:cNvSpPr>
            <a:spLocks noGrp="1"/>
          </p:cNvSpPr>
          <p:nvPr>
            <p:ph type="sldNum" sz="quarter" idx="12"/>
          </p:nvPr>
        </p:nvSpPr>
        <p:spPr/>
        <p:txBody>
          <a:bodyPr/>
          <a:lstStyle/>
          <a:p>
            <a:fld id="{19C88589-8E23-4A18-BB7D-365FC58367BA}" type="slidenum">
              <a:rPr lang="en-GB" smtClean="0"/>
              <a:t>‹#›</a:t>
            </a:fld>
            <a:endParaRPr lang="en-GB" dirty="0"/>
          </a:p>
        </p:txBody>
      </p:sp>
    </p:spTree>
    <p:extLst>
      <p:ext uri="{BB962C8B-B14F-4D97-AF65-F5344CB8AC3E}">
        <p14:creationId xmlns:p14="http://schemas.microsoft.com/office/powerpoint/2010/main" val="964910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9E59E-E105-43A7-983A-021230E458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68F184-7B15-4E02-8FB8-315784E0CC30}"/>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B773D2-7AD3-404E-BCC8-1992C4ED048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8F85C57-9366-4AB0-BEEA-E044CEF63884}"/>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A3708C-C8D2-4C48-A204-4AF7903251A5}"/>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31CB44-F78A-4255-863C-82E8E2C435ED}"/>
              </a:ext>
            </a:extLst>
          </p:cNvPr>
          <p:cNvSpPr>
            <a:spLocks noGrp="1"/>
          </p:cNvSpPr>
          <p:nvPr>
            <p:ph type="dt" sz="half" idx="10"/>
          </p:nvPr>
        </p:nvSpPr>
        <p:spPr/>
        <p:txBody>
          <a:bodyPr/>
          <a:lstStyle/>
          <a:p>
            <a:fld id="{98232F62-657A-44F9-9D3F-E77B2764C9D6}" type="datetimeFigureOut">
              <a:rPr lang="en-GB" smtClean="0"/>
              <a:t>07/07/2022</a:t>
            </a:fld>
            <a:endParaRPr lang="en-GB" dirty="0"/>
          </a:p>
        </p:txBody>
      </p:sp>
      <p:sp>
        <p:nvSpPr>
          <p:cNvPr id="8" name="Footer Placeholder 7">
            <a:extLst>
              <a:ext uri="{FF2B5EF4-FFF2-40B4-BE49-F238E27FC236}">
                <a16:creationId xmlns:a16="http://schemas.microsoft.com/office/drawing/2014/main" id="{4D2373FD-F98D-469C-B8C7-9706EF2F2B7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381873F-EEB1-4237-A791-815C458D1769}"/>
              </a:ext>
            </a:extLst>
          </p:cNvPr>
          <p:cNvSpPr>
            <a:spLocks noGrp="1"/>
          </p:cNvSpPr>
          <p:nvPr>
            <p:ph type="sldNum" sz="quarter" idx="12"/>
          </p:nvPr>
        </p:nvSpPr>
        <p:spPr/>
        <p:txBody>
          <a:bodyPr/>
          <a:lstStyle/>
          <a:p>
            <a:fld id="{19C88589-8E23-4A18-BB7D-365FC58367BA}" type="slidenum">
              <a:rPr lang="en-GB" smtClean="0"/>
              <a:t>‹#›</a:t>
            </a:fld>
            <a:endParaRPr lang="en-GB" dirty="0"/>
          </a:p>
        </p:txBody>
      </p:sp>
    </p:spTree>
    <p:extLst>
      <p:ext uri="{BB962C8B-B14F-4D97-AF65-F5344CB8AC3E}">
        <p14:creationId xmlns:p14="http://schemas.microsoft.com/office/powerpoint/2010/main" val="1551325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02AA-6391-4962-AB37-554E4610A2D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A53EC8-9AE8-4CC3-AF54-75F329024124}"/>
              </a:ext>
            </a:extLst>
          </p:cNvPr>
          <p:cNvSpPr>
            <a:spLocks noGrp="1"/>
          </p:cNvSpPr>
          <p:nvPr>
            <p:ph type="dt" sz="half" idx="10"/>
          </p:nvPr>
        </p:nvSpPr>
        <p:spPr/>
        <p:txBody>
          <a:bodyPr/>
          <a:lstStyle/>
          <a:p>
            <a:fld id="{98232F62-657A-44F9-9D3F-E77B2764C9D6}" type="datetimeFigureOut">
              <a:rPr lang="en-GB" smtClean="0"/>
              <a:t>07/07/2022</a:t>
            </a:fld>
            <a:endParaRPr lang="en-GB" dirty="0"/>
          </a:p>
        </p:txBody>
      </p:sp>
      <p:sp>
        <p:nvSpPr>
          <p:cNvPr id="4" name="Footer Placeholder 3">
            <a:extLst>
              <a:ext uri="{FF2B5EF4-FFF2-40B4-BE49-F238E27FC236}">
                <a16:creationId xmlns:a16="http://schemas.microsoft.com/office/drawing/2014/main" id="{F6590D66-15A6-4AED-B515-DBAAEE5EB60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BC4BE1F-0C5F-4739-A53A-F848E90F6253}"/>
              </a:ext>
            </a:extLst>
          </p:cNvPr>
          <p:cNvSpPr>
            <a:spLocks noGrp="1"/>
          </p:cNvSpPr>
          <p:nvPr>
            <p:ph type="sldNum" sz="quarter" idx="12"/>
          </p:nvPr>
        </p:nvSpPr>
        <p:spPr/>
        <p:txBody>
          <a:bodyPr/>
          <a:lstStyle/>
          <a:p>
            <a:fld id="{19C88589-8E23-4A18-BB7D-365FC58367BA}" type="slidenum">
              <a:rPr lang="en-GB" smtClean="0"/>
              <a:t>‹#›</a:t>
            </a:fld>
            <a:endParaRPr lang="en-GB" dirty="0"/>
          </a:p>
        </p:txBody>
      </p:sp>
    </p:spTree>
    <p:extLst>
      <p:ext uri="{BB962C8B-B14F-4D97-AF65-F5344CB8AC3E}">
        <p14:creationId xmlns:p14="http://schemas.microsoft.com/office/powerpoint/2010/main" val="650609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E62D04-F60F-428B-ABE5-915B2F2C099F}"/>
              </a:ext>
            </a:extLst>
          </p:cNvPr>
          <p:cNvSpPr>
            <a:spLocks noGrp="1"/>
          </p:cNvSpPr>
          <p:nvPr>
            <p:ph type="dt" sz="half" idx="10"/>
          </p:nvPr>
        </p:nvSpPr>
        <p:spPr/>
        <p:txBody>
          <a:bodyPr/>
          <a:lstStyle/>
          <a:p>
            <a:fld id="{98232F62-657A-44F9-9D3F-E77B2764C9D6}" type="datetimeFigureOut">
              <a:rPr lang="en-GB" smtClean="0"/>
              <a:t>07/07/2022</a:t>
            </a:fld>
            <a:endParaRPr lang="en-GB" dirty="0"/>
          </a:p>
        </p:txBody>
      </p:sp>
      <p:sp>
        <p:nvSpPr>
          <p:cNvPr id="3" name="Footer Placeholder 2">
            <a:extLst>
              <a:ext uri="{FF2B5EF4-FFF2-40B4-BE49-F238E27FC236}">
                <a16:creationId xmlns:a16="http://schemas.microsoft.com/office/drawing/2014/main" id="{1A400A05-650A-4288-B3C7-11F8BF193CA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162AF08-DF25-47C8-82A9-A8CE49C8BDCE}"/>
              </a:ext>
            </a:extLst>
          </p:cNvPr>
          <p:cNvSpPr>
            <a:spLocks noGrp="1"/>
          </p:cNvSpPr>
          <p:nvPr>
            <p:ph type="sldNum" sz="quarter" idx="12"/>
          </p:nvPr>
        </p:nvSpPr>
        <p:spPr/>
        <p:txBody>
          <a:bodyPr/>
          <a:lstStyle/>
          <a:p>
            <a:fld id="{19C88589-8E23-4A18-BB7D-365FC58367BA}" type="slidenum">
              <a:rPr lang="en-GB" smtClean="0"/>
              <a:t>‹#›</a:t>
            </a:fld>
            <a:endParaRPr lang="en-GB" dirty="0"/>
          </a:p>
        </p:txBody>
      </p:sp>
    </p:spTree>
    <p:extLst>
      <p:ext uri="{BB962C8B-B14F-4D97-AF65-F5344CB8AC3E}">
        <p14:creationId xmlns:p14="http://schemas.microsoft.com/office/powerpoint/2010/main" val="279949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760E3-6359-45F5-8744-BA2E4E5465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5639EA-E642-4B68-84B5-8BC8A8EFA451}"/>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19ABE8-E0C7-4758-8656-2A9A724C950A}"/>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256ADE-3431-43CE-A8D1-1D560122D783}"/>
              </a:ext>
            </a:extLst>
          </p:cNvPr>
          <p:cNvSpPr>
            <a:spLocks noGrp="1"/>
          </p:cNvSpPr>
          <p:nvPr>
            <p:ph type="dt" sz="half" idx="10"/>
          </p:nvPr>
        </p:nvSpPr>
        <p:spPr/>
        <p:txBody>
          <a:bodyPr/>
          <a:lstStyle/>
          <a:p>
            <a:fld id="{98232F62-657A-44F9-9D3F-E77B2764C9D6}" type="datetimeFigureOut">
              <a:rPr lang="en-GB" smtClean="0"/>
              <a:t>07/07/2022</a:t>
            </a:fld>
            <a:endParaRPr lang="en-GB" dirty="0"/>
          </a:p>
        </p:txBody>
      </p:sp>
      <p:sp>
        <p:nvSpPr>
          <p:cNvPr id="6" name="Footer Placeholder 5">
            <a:extLst>
              <a:ext uri="{FF2B5EF4-FFF2-40B4-BE49-F238E27FC236}">
                <a16:creationId xmlns:a16="http://schemas.microsoft.com/office/drawing/2014/main" id="{834D0335-2F50-484E-BF4C-C8D4FEC7D0F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3936149-C210-4DCB-977F-7E2876D656E6}"/>
              </a:ext>
            </a:extLst>
          </p:cNvPr>
          <p:cNvSpPr>
            <a:spLocks noGrp="1"/>
          </p:cNvSpPr>
          <p:nvPr>
            <p:ph type="sldNum" sz="quarter" idx="12"/>
          </p:nvPr>
        </p:nvSpPr>
        <p:spPr/>
        <p:txBody>
          <a:bodyPr/>
          <a:lstStyle/>
          <a:p>
            <a:fld id="{19C88589-8E23-4A18-BB7D-365FC58367BA}" type="slidenum">
              <a:rPr lang="en-GB" smtClean="0"/>
              <a:t>‹#›</a:t>
            </a:fld>
            <a:endParaRPr lang="en-GB" dirty="0"/>
          </a:p>
        </p:txBody>
      </p:sp>
    </p:spTree>
    <p:extLst>
      <p:ext uri="{BB962C8B-B14F-4D97-AF65-F5344CB8AC3E}">
        <p14:creationId xmlns:p14="http://schemas.microsoft.com/office/powerpoint/2010/main" val="191610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62BD-F09F-47B4-87F0-F5797D1419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8C832C-DC72-4523-8DB1-C7F87BFCBC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E0C1E8-EE9E-45AB-B13E-45F9636899FF}"/>
              </a:ext>
            </a:extLst>
          </p:cNvPr>
          <p:cNvSpPr>
            <a:spLocks noGrp="1"/>
          </p:cNvSpPr>
          <p:nvPr>
            <p:ph type="dt" sz="half" idx="10"/>
          </p:nvPr>
        </p:nvSpPr>
        <p:spPr/>
        <p:txBody>
          <a:bodyPr/>
          <a:lstStyle/>
          <a:p>
            <a:fld id="{E063C108-E871-424E-8BB7-8E27FA46A4D6}" type="datetimeFigureOut">
              <a:rPr lang="en-GB" smtClean="0"/>
              <a:t>07/07/2022</a:t>
            </a:fld>
            <a:endParaRPr lang="en-GB" dirty="0"/>
          </a:p>
        </p:txBody>
      </p:sp>
      <p:sp>
        <p:nvSpPr>
          <p:cNvPr id="5" name="Footer Placeholder 4">
            <a:extLst>
              <a:ext uri="{FF2B5EF4-FFF2-40B4-BE49-F238E27FC236}">
                <a16:creationId xmlns:a16="http://schemas.microsoft.com/office/drawing/2014/main" id="{72177C1D-4E02-4474-B728-7DE6567595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E2BA2DA-3B14-4F48-96D9-E388141E6049}"/>
              </a:ext>
            </a:extLst>
          </p:cNvPr>
          <p:cNvSpPr>
            <a:spLocks noGrp="1"/>
          </p:cNvSpPr>
          <p:nvPr>
            <p:ph type="sldNum" sz="quarter" idx="12"/>
          </p:nvPr>
        </p:nvSpPr>
        <p:spPr/>
        <p:txBody>
          <a:bodyPr/>
          <a:lstStyle/>
          <a:p>
            <a:fld id="{5B228C19-F1A2-4793-9E60-3FDFB0EAB8D5}" type="slidenum">
              <a:rPr lang="en-GB" smtClean="0"/>
              <a:t>‹#›</a:t>
            </a:fld>
            <a:endParaRPr lang="en-GB" dirty="0"/>
          </a:p>
        </p:txBody>
      </p:sp>
    </p:spTree>
    <p:extLst>
      <p:ext uri="{BB962C8B-B14F-4D97-AF65-F5344CB8AC3E}">
        <p14:creationId xmlns:p14="http://schemas.microsoft.com/office/powerpoint/2010/main" val="1560040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5FAF9-119C-417D-8B39-4DA649125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EBAD3E-DC44-4BD2-A44D-DC8C21947E8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dirty="0"/>
          </a:p>
        </p:txBody>
      </p:sp>
      <p:sp>
        <p:nvSpPr>
          <p:cNvPr id="4" name="Text Placeholder 3">
            <a:extLst>
              <a:ext uri="{FF2B5EF4-FFF2-40B4-BE49-F238E27FC236}">
                <a16:creationId xmlns:a16="http://schemas.microsoft.com/office/drawing/2014/main" id="{A9DE1977-FF87-4FD5-A7BB-0043B2B1448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0FF12F-E506-44DE-B71E-A3FE6F7B1015}"/>
              </a:ext>
            </a:extLst>
          </p:cNvPr>
          <p:cNvSpPr>
            <a:spLocks noGrp="1"/>
          </p:cNvSpPr>
          <p:nvPr>
            <p:ph type="dt" sz="half" idx="10"/>
          </p:nvPr>
        </p:nvSpPr>
        <p:spPr/>
        <p:txBody>
          <a:bodyPr/>
          <a:lstStyle/>
          <a:p>
            <a:fld id="{98232F62-657A-44F9-9D3F-E77B2764C9D6}" type="datetimeFigureOut">
              <a:rPr lang="en-GB" smtClean="0"/>
              <a:t>07/07/2022</a:t>
            </a:fld>
            <a:endParaRPr lang="en-GB" dirty="0"/>
          </a:p>
        </p:txBody>
      </p:sp>
      <p:sp>
        <p:nvSpPr>
          <p:cNvPr id="6" name="Footer Placeholder 5">
            <a:extLst>
              <a:ext uri="{FF2B5EF4-FFF2-40B4-BE49-F238E27FC236}">
                <a16:creationId xmlns:a16="http://schemas.microsoft.com/office/drawing/2014/main" id="{E390A76B-44E5-41B7-8559-DC26A5F91F6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5ED29B1-A55A-4826-BCD2-4100E761213D}"/>
              </a:ext>
            </a:extLst>
          </p:cNvPr>
          <p:cNvSpPr>
            <a:spLocks noGrp="1"/>
          </p:cNvSpPr>
          <p:nvPr>
            <p:ph type="sldNum" sz="quarter" idx="12"/>
          </p:nvPr>
        </p:nvSpPr>
        <p:spPr/>
        <p:txBody>
          <a:bodyPr/>
          <a:lstStyle/>
          <a:p>
            <a:fld id="{19C88589-8E23-4A18-BB7D-365FC58367BA}" type="slidenum">
              <a:rPr lang="en-GB" smtClean="0"/>
              <a:t>‹#›</a:t>
            </a:fld>
            <a:endParaRPr lang="en-GB" dirty="0"/>
          </a:p>
        </p:txBody>
      </p:sp>
    </p:spTree>
    <p:extLst>
      <p:ext uri="{BB962C8B-B14F-4D97-AF65-F5344CB8AC3E}">
        <p14:creationId xmlns:p14="http://schemas.microsoft.com/office/powerpoint/2010/main" val="2304001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9145B-0332-4C14-94BD-6063793EC29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D22858-820E-4075-A6BA-A659445ECD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8B362A-6C31-40B8-A5DC-96FAC3ECB3D4}"/>
              </a:ext>
            </a:extLst>
          </p:cNvPr>
          <p:cNvSpPr>
            <a:spLocks noGrp="1"/>
          </p:cNvSpPr>
          <p:nvPr>
            <p:ph type="dt" sz="half" idx="10"/>
          </p:nvPr>
        </p:nvSpPr>
        <p:spPr/>
        <p:txBody>
          <a:bodyPr/>
          <a:lstStyle/>
          <a:p>
            <a:fld id="{98232F62-657A-44F9-9D3F-E77B2764C9D6}" type="datetimeFigureOut">
              <a:rPr lang="en-GB" smtClean="0"/>
              <a:t>07/07/2022</a:t>
            </a:fld>
            <a:endParaRPr lang="en-GB" dirty="0"/>
          </a:p>
        </p:txBody>
      </p:sp>
      <p:sp>
        <p:nvSpPr>
          <p:cNvPr id="5" name="Footer Placeholder 4">
            <a:extLst>
              <a:ext uri="{FF2B5EF4-FFF2-40B4-BE49-F238E27FC236}">
                <a16:creationId xmlns:a16="http://schemas.microsoft.com/office/drawing/2014/main" id="{775BBDB1-73D3-4867-BC9D-80C0599CE49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9F1996-F7B4-4886-8E7D-F9D96F511A22}"/>
              </a:ext>
            </a:extLst>
          </p:cNvPr>
          <p:cNvSpPr>
            <a:spLocks noGrp="1"/>
          </p:cNvSpPr>
          <p:nvPr>
            <p:ph type="sldNum" sz="quarter" idx="12"/>
          </p:nvPr>
        </p:nvSpPr>
        <p:spPr/>
        <p:txBody>
          <a:bodyPr/>
          <a:lstStyle/>
          <a:p>
            <a:fld id="{19C88589-8E23-4A18-BB7D-365FC58367BA}" type="slidenum">
              <a:rPr lang="en-GB" smtClean="0"/>
              <a:t>‹#›</a:t>
            </a:fld>
            <a:endParaRPr lang="en-GB" dirty="0"/>
          </a:p>
        </p:txBody>
      </p:sp>
    </p:spTree>
    <p:extLst>
      <p:ext uri="{BB962C8B-B14F-4D97-AF65-F5344CB8AC3E}">
        <p14:creationId xmlns:p14="http://schemas.microsoft.com/office/powerpoint/2010/main" val="2727080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CE3AD-C4A3-41AC-9309-B33555A1B464}"/>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A26B3B-5BAE-4661-88B0-9305DF6A2793}"/>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153B4B-8DF2-4A1A-A8B9-E2F9F7FD66EB}"/>
              </a:ext>
            </a:extLst>
          </p:cNvPr>
          <p:cNvSpPr>
            <a:spLocks noGrp="1"/>
          </p:cNvSpPr>
          <p:nvPr>
            <p:ph type="dt" sz="half" idx="10"/>
          </p:nvPr>
        </p:nvSpPr>
        <p:spPr/>
        <p:txBody>
          <a:bodyPr/>
          <a:lstStyle/>
          <a:p>
            <a:fld id="{98232F62-657A-44F9-9D3F-E77B2764C9D6}" type="datetimeFigureOut">
              <a:rPr lang="en-GB" smtClean="0"/>
              <a:t>07/07/2022</a:t>
            </a:fld>
            <a:endParaRPr lang="en-GB" dirty="0"/>
          </a:p>
        </p:txBody>
      </p:sp>
      <p:sp>
        <p:nvSpPr>
          <p:cNvPr id="5" name="Footer Placeholder 4">
            <a:extLst>
              <a:ext uri="{FF2B5EF4-FFF2-40B4-BE49-F238E27FC236}">
                <a16:creationId xmlns:a16="http://schemas.microsoft.com/office/drawing/2014/main" id="{6AD5DC65-D77C-4826-9533-8492988E5BB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48A9A4B-6B26-460D-B46A-118C252F25DF}"/>
              </a:ext>
            </a:extLst>
          </p:cNvPr>
          <p:cNvSpPr>
            <a:spLocks noGrp="1"/>
          </p:cNvSpPr>
          <p:nvPr>
            <p:ph type="sldNum" sz="quarter" idx="12"/>
          </p:nvPr>
        </p:nvSpPr>
        <p:spPr/>
        <p:txBody>
          <a:bodyPr/>
          <a:lstStyle/>
          <a:p>
            <a:fld id="{19C88589-8E23-4A18-BB7D-365FC58367BA}" type="slidenum">
              <a:rPr lang="en-GB" smtClean="0"/>
              <a:t>‹#›</a:t>
            </a:fld>
            <a:endParaRPr lang="en-GB" dirty="0"/>
          </a:p>
        </p:txBody>
      </p:sp>
    </p:spTree>
    <p:extLst>
      <p:ext uri="{BB962C8B-B14F-4D97-AF65-F5344CB8AC3E}">
        <p14:creationId xmlns:p14="http://schemas.microsoft.com/office/powerpoint/2010/main" val="2393559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1" y="2132856"/>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2" y="548642"/>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20" y="6372538"/>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6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62B9D-4CDF-4CBA-824D-CE651D1659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F43C6-6D0B-41D9-B807-77C33D9152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7BEE0A-E81D-4355-8483-EF55AAB580F0}"/>
              </a:ext>
            </a:extLst>
          </p:cNvPr>
          <p:cNvSpPr>
            <a:spLocks noGrp="1"/>
          </p:cNvSpPr>
          <p:nvPr>
            <p:ph type="dt" sz="half" idx="10"/>
          </p:nvPr>
        </p:nvSpPr>
        <p:spPr/>
        <p:txBody>
          <a:bodyPr/>
          <a:lstStyle/>
          <a:p>
            <a:fld id="{E063C108-E871-424E-8BB7-8E27FA46A4D6}" type="datetimeFigureOut">
              <a:rPr lang="en-GB" smtClean="0"/>
              <a:t>07/07/2022</a:t>
            </a:fld>
            <a:endParaRPr lang="en-GB" dirty="0"/>
          </a:p>
        </p:txBody>
      </p:sp>
      <p:sp>
        <p:nvSpPr>
          <p:cNvPr id="5" name="Footer Placeholder 4">
            <a:extLst>
              <a:ext uri="{FF2B5EF4-FFF2-40B4-BE49-F238E27FC236}">
                <a16:creationId xmlns:a16="http://schemas.microsoft.com/office/drawing/2014/main" id="{730FBD3B-D40A-462E-BE5C-340E1A1F1F7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6B74B5-2B16-4549-93DA-09F7C1C254AB}"/>
              </a:ext>
            </a:extLst>
          </p:cNvPr>
          <p:cNvSpPr>
            <a:spLocks noGrp="1"/>
          </p:cNvSpPr>
          <p:nvPr>
            <p:ph type="sldNum" sz="quarter" idx="12"/>
          </p:nvPr>
        </p:nvSpPr>
        <p:spPr/>
        <p:txBody>
          <a:bodyPr/>
          <a:lstStyle/>
          <a:p>
            <a:fld id="{5B228C19-F1A2-4793-9E60-3FDFB0EAB8D5}" type="slidenum">
              <a:rPr lang="en-GB" smtClean="0"/>
              <a:t>‹#›</a:t>
            </a:fld>
            <a:endParaRPr lang="en-GB" dirty="0"/>
          </a:p>
        </p:txBody>
      </p:sp>
    </p:spTree>
    <p:extLst>
      <p:ext uri="{BB962C8B-B14F-4D97-AF65-F5344CB8AC3E}">
        <p14:creationId xmlns:p14="http://schemas.microsoft.com/office/powerpoint/2010/main" val="243249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289A7-F36A-4311-BA97-D504220F0E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7F733D-AC0B-4ED9-B79F-B70C8C2E88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2564A35-E5A9-45A0-BA88-4B7765277C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CF08B3-77E6-4547-B451-261CA6BA863F}"/>
              </a:ext>
            </a:extLst>
          </p:cNvPr>
          <p:cNvSpPr>
            <a:spLocks noGrp="1"/>
          </p:cNvSpPr>
          <p:nvPr>
            <p:ph type="dt" sz="half" idx="10"/>
          </p:nvPr>
        </p:nvSpPr>
        <p:spPr/>
        <p:txBody>
          <a:bodyPr/>
          <a:lstStyle/>
          <a:p>
            <a:fld id="{E063C108-E871-424E-8BB7-8E27FA46A4D6}" type="datetimeFigureOut">
              <a:rPr lang="en-GB" smtClean="0"/>
              <a:t>07/07/2022</a:t>
            </a:fld>
            <a:endParaRPr lang="en-GB" dirty="0"/>
          </a:p>
        </p:txBody>
      </p:sp>
      <p:sp>
        <p:nvSpPr>
          <p:cNvPr id="6" name="Footer Placeholder 5">
            <a:extLst>
              <a:ext uri="{FF2B5EF4-FFF2-40B4-BE49-F238E27FC236}">
                <a16:creationId xmlns:a16="http://schemas.microsoft.com/office/drawing/2014/main" id="{797FD170-9FB0-4998-B3C8-BD8E3E67A27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1F73BC3-EAB1-4CB1-BFE7-EB4DB7E648DF}"/>
              </a:ext>
            </a:extLst>
          </p:cNvPr>
          <p:cNvSpPr>
            <a:spLocks noGrp="1"/>
          </p:cNvSpPr>
          <p:nvPr>
            <p:ph type="sldNum" sz="quarter" idx="12"/>
          </p:nvPr>
        </p:nvSpPr>
        <p:spPr/>
        <p:txBody>
          <a:bodyPr/>
          <a:lstStyle/>
          <a:p>
            <a:fld id="{5B228C19-F1A2-4793-9E60-3FDFB0EAB8D5}" type="slidenum">
              <a:rPr lang="en-GB" smtClean="0"/>
              <a:t>‹#›</a:t>
            </a:fld>
            <a:endParaRPr lang="en-GB" dirty="0"/>
          </a:p>
        </p:txBody>
      </p:sp>
    </p:spTree>
    <p:extLst>
      <p:ext uri="{BB962C8B-B14F-4D97-AF65-F5344CB8AC3E}">
        <p14:creationId xmlns:p14="http://schemas.microsoft.com/office/powerpoint/2010/main" val="3115154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67D2-FA5A-4C8E-9A07-75B0D8DF18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20EAAB-C2C9-4D75-B54C-3AEC3DF2F0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0DEE24-B4A8-4F10-BEE8-BFACD65BD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A93837-AEEB-43F0-B1EE-E8477318CD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0654F7-F444-42E6-B2F0-39D8D6C21E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594A7A-9779-4F7F-8A49-43AD47AF21C0}"/>
              </a:ext>
            </a:extLst>
          </p:cNvPr>
          <p:cNvSpPr>
            <a:spLocks noGrp="1"/>
          </p:cNvSpPr>
          <p:nvPr>
            <p:ph type="dt" sz="half" idx="10"/>
          </p:nvPr>
        </p:nvSpPr>
        <p:spPr/>
        <p:txBody>
          <a:bodyPr/>
          <a:lstStyle/>
          <a:p>
            <a:fld id="{E063C108-E871-424E-8BB7-8E27FA46A4D6}" type="datetimeFigureOut">
              <a:rPr lang="en-GB" smtClean="0"/>
              <a:t>07/07/2022</a:t>
            </a:fld>
            <a:endParaRPr lang="en-GB" dirty="0"/>
          </a:p>
        </p:txBody>
      </p:sp>
      <p:sp>
        <p:nvSpPr>
          <p:cNvPr id="8" name="Footer Placeholder 7">
            <a:extLst>
              <a:ext uri="{FF2B5EF4-FFF2-40B4-BE49-F238E27FC236}">
                <a16:creationId xmlns:a16="http://schemas.microsoft.com/office/drawing/2014/main" id="{69CCB4F5-0549-42B3-8B68-8FF8E5DCE86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A565848-0CF4-4513-9D97-2B3CB4614901}"/>
              </a:ext>
            </a:extLst>
          </p:cNvPr>
          <p:cNvSpPr>
            <a:spLocks noGrp="1"/>
          </p:cNvSpPr>
          <p:nvPr>
            <p:ph type="sldNum" sz="quarter" idx="12"/>
          </p:nvPr>
        </p:nvSpPr>
        <p:spPr/>
        <p:txBody>
          <a:bodyPr/>
          <a:lstStyle/>
          <a:p>
            <a:fld id="{5B228C19-F1A2-4793-9E60-3FDFB0EAB8D5}" type="slidenum">
              <a:rPr lang="en-GB" smtClean="0"/>
              <a:t>‹#›</a:t>
            </a:fld>
            <a:endParaRPr lang="en-GB" dirty="0"/>
          </a:p>
        </p:txBody>
      </p:sp>
    </p:spTree>
    <p:extLst>
      <p:ext uri="{BB962C8B-B14F-4D97-AF65-F5344CB8AC3E}">
        <p14:creationId xmlns:p14="http://schemas.microsoft.com/office/powerpoint/2010/main" val="239014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302C-AAA4-459C-89AF-47FCF64605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54B746-2E7C-4C98-B96E-7081E7C21E8A}"/>
              </a:ext>
            </a:extLst>
          </p:cNvPr>
          <p:cNvSpPr>
            <a:spLocks noGrp="1"/>
          </p:cNvSpPr>
          <p:nvPr>
            <p:ph type="dt" sz="half" idx="10"/>
          </p:nvPr>
        </p:nvSpPr>
        <p:spPr/>
        <p:txBody>
          <a:bodyPr/>
          <a:lstStyle/>
          <a:p>
            <a:fld id="{E063C108-E871-424E-8BB7-8E27FA46A4D6}" type="datetimeFigureOut">
              <a:rPr lang="en-GB" smtClean="0"/>
              <a:t>07/07/2022</a:t>
            </a:fld>
            <a:endParaRPr lang="en-GB" dirty="0"/>
          </a:p>
        </p:txBody>
      </p:sp>
      <p:sp>
        <p:nvSpPr>
          <p:cNvPr id="4" name="Footer Placeholder 3">
            <a:extLst>
              <a:ext uri="{FF2B5EF4-FFF2-40B4-BE49-F238E27FC236}">
                <a16:creationId xmlns:a16="http://schemas.microsoft.com/office/drawing/2014/main" id="{987F5967-A7C6-4C27-A200-138836BA390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3F88B7-2A8A-41C9-91E9-03BF3E55A5B1}"/>
              </a:ext>
            </a:extLst>
          </p:cNvPr>
          <p:cNvSpPr>
            <a:spLocks noGrp="1"/>
          </p:cNvSpPr>
          <p:nvPr>
            <p:ph type="sldNum" sz="quarter" idx="12"/>
          </p:nvPr>
        </p:nvSpPr>
        <p:spPr/>
        <p:txBody>
          <a:bodyPr/>
          <a:lstStyle/>
          <a:p>
            <a:fld id="{5B228C19-F1A2-4793-9E60-3FDFB0EAB8D5}" type="slidenum">
              <a:rPr lang="en-GB" smtClean="0"/>
              <a:t>‹#›</a:t>
            </a:fld>
            <a:endParaRPr lang="en-GB" dirty="0"/>
          </a:p>
        </p:txBody>
      </p:sp>
    </p:spTree>
    <p:extLst>
      <p:ext uri="{BB962C8B-B14F-4D97-AF65-F5344CB8AC3E}">
        <p14:creationId xmlns:p14="http://schemas.microsoft.com/office/powerpoint/2010/main" val="384880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55C75-774E-4888-A429-B36501D1F3EF}"/>
              </a:ext>
            </a:extLst>
          </p:cNvPr>
          <p:cNvSpPr>
            <a:spLocks noGrp="1"/>
          </p:cNvSpPr>
          <p:nvPr>
            <p:ph type="dt" sz="half" idx="10"/>
          </p:nvPr>
        </p:nvSpPr>
        <p:spPr/>
        <p:txBody>
          <a:bodyPr/>
          <a:lstStyle/>
          <a:p>
            <a:fld id="{E063C108-E871-424E-8BB7-8E27FA46A4D6}" type="datetimeFigureOut">
              <a:rPr lang="en-GB" smtClean="0"/>
              <a:t>07/07/2022</a:t>
            </a:fld>
            <a:endParaRPr lang="en-GB" dirty="0"/>
          </a:p>
        </p:txBody>
      </p:sp>
      <p:sp>
        <p:nvSpPr>
          <p:cNvPr id="3" name="Footer Placeholder 2">
            <a:extLst>
              <a:ext uri="{FF2B5EF4-FFF2-40B4-BE49-F238E27FC236}">
                <a16:creationId xmlns:a16="http://schemas.microsoft.com/office/drawing/2014/main" id="{DCAB7BA1-37D9-4274-BD95-F4E40FFD325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869A3E0-3D47-4BAA-B2FD-B7BD3ACCE3F8}"/>
              </a:ext>
            </a:extLst>
          </p:cNvPr>
          <p:cNvSpPr>
            <a:spLocks noGrp="1"/>
          </p:cNvSpPr>
          <p:nvPr>
            <p:ph type="sldNum" sz="quarter" idx="12"/>
          </p:nvPr>
        </p:nvSpPr>
        <p:spPr/>
        <p:txBody>
          <a:bodyPr/>
          <a:lstStyle/>
          <a:p>
            <a:fld id="{5B228C19-F1A2-4793-9E60-3FDFB0EAB8D5}" type="slidenum">
              <a:rPr lang="en-GB" smtClean="0"/>
              <a:t>‹#›</a:t>
            </a:fld>
            <a:endParaRPr lang="en-GB" dirty="0"/>
          </a:p>
        </p:txBody>
      </p:sp>
    </p:spTree>
    <p:extLst>
      <p:ext uri="{BB962C8B-B14F-4D97-AF65-F5344CB8AC3E}">
        <p14:creationId xmlns:p14="http://schemas.microsoft.com/office/powerpoint/2010/main" val="165917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4791C-E254-41F5-84A4-374C6F750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D7AA5A-40E3-4574-AB6A-EC6B780116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2A82AC-A640-40F0-BB5D-88B2E59A7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22F0A5-1F45-4AF8-87EF-CA9BA477F531}"/>
              </a:ext>
            </a:extLst>
          </p:cNvPr>
          <p:cNvSpPr>
            <a:spLocks noGrp="1"/>
          </p:cNvSpPr>
          <p:nvPr>
            <p:ph type="dt" sz="half" idx="10"/>
          </p:nvPr>
        </p:nvSpPr>
        <p:spPr/>
        <p:txBody>
          <a:bodyPr/>
          <a:lstStyle/>
          <a:p>
            <a:fld id="{E063C108-E871-424E-8BB7-8E27FA46A4D6}" type="datetimeFigureOut">
              <a:rPr lang="en-GB" smtClean="0"/>
              <a:t>07/07/2022</a:t>
            </a:fld>
            <a:endParaRPr lang="en-GB" dirty="0"/>
          </a:p>
        </p:txBody>
      </p:sp>
      <p:sp>
        <p:nvSpPr>
          <p:cNvPr id="6" name="Footer Placeholder 5">
            <a:extLst>
              <a:ext uri="{FF2B5EF4-FFF2-40B4-BE49-F238E27FC236}">
                <a16:creationId xmlns:a16="http://schemas.microsoft.com/office/drawing/2014/main" id="{024A91A4-1CED-42E4-959C-E0808A2E930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E441D14-74E2-490D-A554-772F37DC05F2}"/>
              </a:ext>
            </a:extLst>
          </p:cNvPr>
          <p:cNvSpPr>
            <a:spLocks noGrp="1"/>
          </p:cNvSpPr>
          <p:nvPr>
            <p:ph type="sldNum" sz="quarter" idx="12"/>
          </p:nvPr>
        </p:nvSpPr>
        <p:spPr/>
        <p:txBody>
          <a:bodyPr/>
          <a:lstStyle/>
          <a:p>
            <a:fld id="{5B228C19-F1A2-4793-9E60-3FDFB0EAB8D5}" type="slidenum">
              <a:rPr lang="en-GB" smtClean="0"/>
              <a:t>‹#›</a:t>
            </a:fld>
            <a:endParaRPr lang="en-GB" dirty="0"/>
          </a:p>
        </p:txBody>
      </p:sp>
    </p:spTree>
    <p:extLst>
      <p:ext uri="{BB962C8B-B14F-4D97-AF65-F5344CB8AC3E}">
        <p14:creationId xmlns:p14="http://schemas.microsoft.com/office/powerpoint/2010/main" val="3344391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5A2C-195D-4078-8B4B-D49AC47A13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DF4FD8A-37E0-46A1-9ECD-7C7775D74D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DE24D5B-0A3F-4B99-809E-E3D0462C3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F25C4-F4F3-4FA4-9FBA-83847D832C55}"/>
              </a:ext>
            </a:extLst>
          </p:cNvPr>
          <p:cNvSpPr>
            <a:spLocks noGrp="1"/>
          </p:cNvSpPr>
          <p:nvPr>
            <p:ph type="dt" sz="half" idx="10"/>
          </p:nvPr>
        </p:nvSpPr>
        <p:spPr/>
        <p:txBody>
          <a:bodyPr/>
          <a:lstStyle/>
          <a:p>
            <a:fld id="{E063C108-E871-424E-8BB7-8E27FA46A4D6}" type="datetimeFigureOut">
              <a:rPr lang="en-GB" smtClean="0"/>
              <a:t>07/07/2022</a:t>
            </a:fld>
            <a:endParaRPr lang="en-GB" dirty="0"/>
          </a:p>
        </p:txBody>
      </p:sp>
      <p:sp>
        <p:nvSpPr>
          <p:cNvPr id="6" name="Footer Placeholder 5">
            <a:extLst>
              <a:ext uri="{FF2B5EF4-FFF2-40B4-BE49-F238E27FC236}">
                <a16:creationId xmlns:a16="http://schemas.microsoft.com/office/drawing/2014/main" id="{E73E3864-3405-4F11-9AF6-745561BD93A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C64FEAB-0BAC-4514-9DDA-61DB00406A98}"/>
              </a:ext>
            </a:extLst>
          </p:cNvPr>
          <p:cNvSpPr>
            <a:spLocks noGrp="1"/>
          </p:cNvSpPr>
          <p:nvPr>
            <p:ph type="sldNum" sz="quarter" idx="12"/>
          </p:nvPr>
        </p:nvSpPr>
        <p:spPr/>
        <p:txBody>
          <a:bodyPr/>
          <a:lstStyle/>
          <a:p>
            <a:fld id="{5B228C19-F1A2-4793-9E60-3FDFB0EAB8D5}" type="slidenum">
              <a:rPr lang="en-GB" smtClean="0"/>
              <a:t>‹#›</a:t>
            </a:fld>
            <a:endParaRPr lang="en-GB" dirty="0"/>
          </a:p>
        </p:txBody>
      </p:sp>
    </p:spTree>
    <p:extLst>
      <p:ext uri="{BB962C8B-B14F-4D97-AF65-F5344CB8AC3E}">
        <p14:creationId xmlns:p14="http://schemas.microsoft.com/office/powerpoint/2010/main" val="356475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AFAD2F-CF68-4BA7-9423-9CDCC92CDC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F37391-CB2B-47FB-B060-11240CD62F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4C9B61-56CA-4E87-9A2C-62C88AE25D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3C108-E871-424E-8BB7-8E27FA46A4D6}" type="datetimeFigureOut">
              <a:rPr lang="en-GB" smtClean="0"/>
              <a:t>07/07/2022</a:t>
            </a:fld>
            <a:endParaRPr lang="en-GB" dirty="0"/>
          </a:p>
        </p:txBody>
      </p:sp>
      <p:sp>
        <p:nvSpPr>
          <p:cNvPr id="5" name="Footer Placeholder 4">
            <a:extLst>
              <a:ext uri="{FF2B5EF4-FFF2-40B4-BE49-F238E27FC236}">
                <a16:creationId xmlns:a16="http://schemas.microsoft.com/office/drawing/2014/main" id="{CDEE273E-D80E-4237-8B39-8AC1A8BD95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433D243-EDE5-4F26-B910-7B54DBB8DD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28C19-F1A2-4793-9E60-3FDFB0EAB8D5}" type="slidenum">
              <a:rPr lang="en-GB" smtClean="0"/>
              <a:t>‹#›</a:t>
            </a:fld>
            <a:endParaRPr lang="en-GB" dirty="0"/>
          </a:p>
        </p:txBody>
      </p:sp>
    </p:spTree>
    <p:extLst>
      <p:ext uri="{BB962C8B-B14F-4D97-AF65-F5344CB8AC3E}">
        <p14:creationId xmlns:p14="http://schemas.microsoft.com/office/powerpoint/2010/main" val="3836938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516A04-F1A4-46E7-9612-4FBB875C597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9962"/>
            <a:ext cx="12188388" cy="6857999"/>
          </a:xfrm>
          <a:prstGeom prst="rect">
            <a:avLst/>
          </a:prstGeom>
        </p:spPr>
      </p:pic>
      <p:sp>
        <p:nvSpPr>
          <p:cNvPr id="2" name="Title Placeholder 1">
            <a:extLst>
              <a:ext uri="{FF2B5EF4-FFF2-40B4-BE49-F238E27FC236}">
                <a16:creationId xmlns:a16="http://schemas.microsoft.com/office/drawing/2014/main" id="{AEC12184-C72F-4AD0-BF47-CBDB1702FBCC}"/>
              </a:ext>
            </a:extLst>
          </p:cNvPr>
          <p:cNvSpPr>
            <a:spLocks noGrp="1"/>
          </p:cNvSpPr>
          <p:nvPr>
            <p:ph type="title"/>
          </p:nvPr>
        </p:nvSpPr>
        <p:spPr>
          <a:xfrm>
            <a:off x="295275" y="255012"/>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F3F1C43-CEEA-490D-8CE9-6B4A068BDD6B}"/>
              </a:ext>
            </a:extLst>
          </p:cNvPr>
          <p:cNvSpPr>
            <a:spLocks noGrp="1"/>
          </p:cNvSpPr>
          <p:nvPr>
            <p:ph type="body" idx="1"/>
          </p:nvPr>
        </p:nvSpPr>
        <p:spPr>
          <a:xfrm>
            <a:off x="295275" y="1663700"/>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385AD93-865B-45D6-8910-FD5A90E75F7C}"/>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2F62-657A-44F9-9D3F-E77B2764C9D6}" type="datetimeFigureOut">
              <a:rPr lang="en-GB" smtClean="0"/>
              <a:t>07/07/2022</a:t>
            </a:fld>
            <a:endParaRPr lang="en-GB" dirty="0"/>
          </a:p>
        </p:txBody>
      </p:sp>
      <p:sp>
        <p:nvSpPr>
          <p:cNvPr id="5" name="Footer Placeholder 4">
            <a:extLst>
              <a:ext uri="{FF2B5EF4-FFF2-40B4-BE49-F238E27FC236}">
                <a16:creationId xmlns:a16="http://schemas.microsoft.com/office/drawing/2014/main" id="{2A9D5CD6-C854-4E74-909D-37483259483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09DBFA2-CE1E-4B10-BF61-01AA77307AB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88589-8E23-4A18-BB7D-365FC58367BA}" type="slidenum">
              <a:rPr lang="en-GB" smtClean="0"/>
              <a:t>‹#›</a:t>
            </a:fld>
            <a:endParaRPr lang="en-GB" dirty="0"/>
          </a:p>
        </p:txBody>
      </p:sp>
    </p:spTree>
    <p:extLst>
      <p:ext uri="{BB962C8B-B14F-4D97-AF65-F5344CB8AC3E}">
        <p14:creationId xmlns:p14="http://schemas.microsoft.com/office/powerpoint/2010/main" val="3380617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rgbClr val="65CBC9"/>
        </a:buClr>
        <a:buFont typeface="Wingdings" panose="05000000000000000000" pitchFamily="2"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65CBC9"/>
        </a:buClr>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rgbClr val="65CBC9"/>
        </a:buClr>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rgbClr val="65CBC9"/>
        </a:buClr>
        <a:buFont typeface="Wingdings" panose="05000000000000000000" pitchFamily="2"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rgbClr val="65CBC9"/>
        </a:buClr>
        <a:buFont typeface="Wingdings" panose="05000000000000000000" pitchFamily="2"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jpe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CCCE0-2EAC-47D9-980B-F940C846082F}"/>
              </a:ext>
            </a:extLst>
          </p:cNvPr>
          <p:cNvSpPr>
            <a:spLocks noGrp="1"/>
          </p:cNvSpPr>
          <p:nvPr>
            <p:ph type="ctrTitle"/>
          </p:nvPr>
        </p:nvSpPr>
        <p:spPr/>
        <p:txBody>
          <a:bodyPr>
            <a:normAutofit fontScale="90000"/>
          </a:bodyPr>
          <a:lstStyle/>
          <a:p>
            <a:br>
              <a:rPr lang="en-GB" dirty="0"/>
            </a:br>
            <a:br>
              <a:rPr lang="en-GB" dirty="0"/>
            </a:br>
            <a:r>
              <a:rPr lang="en-GB" dirty="0"/>
              <a:t>New Hospitals Programme</a:t>
            </a:r>
            <a:br>
              <a:rPr lang="en-GB" dirty="0"/>
            </a:br>
            <a:r>
              <a:rPr lang="en-GB" dirty="0"/>
              <a:t>Update</a:t>
            </a:r>
          </a:p>
        </p:txBody>
      </p:sp>
      <p:sp>
        <p:nvSpPr>
          <p:cNvPr id="3" name="Subtitle 2">
            <a:extLst>
              <a:ext uri="{FF2B5EF4-FFF2-40B4-BE49-F238E27FC236}">
                <a16:creationId xmlns:a16="http://schemas.microsoft.com/office/drawing/2014/main" id="{ACD4290A-0017-4B6D-A3E8-9855FAC12618}"/>
              </a:ext>
            </a:extLst>
          </p:cNvPr>
          <p:cNvSpPr>
            <a:spLocks noGrp="1"/>
          </p:cNvSpPr>
          <p:nvPr>
            <p:ph type="subTitle" idx="1"/>
          </p:nvPr>
        </p:nvSpPr>
        <p:spPr>
          <a:xfrm>
            <a:off x="1524000" y="5083704"/>
            <a:ext cx="9144000" cy="1655763"/>
          </a:xfrm>
        </p:spPr>
        <p:txBody>
          <a:bodyPr>
            <a:normAutofit/>
          </a:bodyPr>
          <a:lstStyle/>
          <a:p>
            <a:r>
              <a:rPr lang="en-GB" dirty="0"/>
              <a:t>Lucy Gardner, Director of Strategy and Partnerships</a:t>
            </a:r>
          </a:p>
        </p:txBody>
      </p:sp>
    </p:spTree>
    <p:extLst>
      <p:ext uri="{BB962C8B-B14F-4D97-AF65-F5344CB8AC3E}">
        <p14:creationId xmlns:p14="http://schemas.microsoft.com/office/powerpoint/2010/main" val="1026016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Halton borough council">
            <a:extLst>
              <a:ext uri="{FF2B5EF4-FFF2-40B4-BE49-F238E27FC236}">
                <a16:creationId xmlns:a16="http://schemas.microsoft.com/office/drawing/2014/main" id="{16AE4D0B-5422-4364-BBEA-8D57CF403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0587" y="4634808"/>
            <a:ext cx="505114" cy="528608"/>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AFC48C4E-59BA-4BDF-AC61-73D4FE9484BE}"/>
              </a:ext>
            </a:extLst>
          </p:cNvPr>
          <p:cNvSpPr txBox="1"/>
          <p:nvPr/>
        </p:nvSpPr>
        <p:spPr>
          <a:xfrm>
            <a:off x="103063" y="1322659"/>
            <a:ext cx="3961894" cy="2000548"/>
          </a:xfrm>
          <a:prstGeom prst="rect">
            <a:avLst/>
          </a:prstGeom>
          <a:noFill/>
          <a:ln>
            <a:solidFill>
              <a:srgbClr val="1FB1BC"/>
            </a:solidFill>
          </a:ln>
        </p:spPr>
        <p:txBody>
          <a:bodyPr wrap="square" bIns="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As part of the Government’s planning for a world leading healthcare system, Warrington and Halton Teaching Hospitals NHS Foundation Trust has submitted a proposal to secure one of the last remaining eight places in the national new hospitals programme, which will provide grant funding for new hospital estate.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700" dirty="0">
              <a:solidFill>
                <a:prstClr val="black"/>
              </a:solidFill>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Our innovative, value-for-money plans</a:t>
            </a:r>
            <a:r>
              <a:rPr lang="en-GB" sz="1000" dirty="0">
                <a:solidFill>
                  <a:prstClr val="black"/>
                </a:solidFill>
                <a:latin typeface="Calibri" panose="020F0502020204030204"/>
              </a:rPr>
              <a:t>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seek investment to build a new hospital for Warrington and to create a hospital and wellbeing campus at the Halton Hospital site, including a significant extension to the Captain Sir Tom Moore building. This would enable us to connect physical and mental health services. Our hospitals will be a focal point for the community, with integrated health and wellbeing facilities, enabled by collaborative working across local partners.</a:t>
            </a:r>
          </a:p>
        </p:txBody>
      </p:sp>
      <p:sp>
        <p:nvSpPr>
          <p:cNvPr id="57" name="TextBox 56">
            <a:extLst>
              <a:ext uri="{FF2B5EF4-FFF2-40B4-BE49-F238E27FC236}">
                <a16:creationId xmlns:a16="http://schemas.microsoft.com/office/drawing/2014/main" id="{6D01FF5B-5359-4D62-9AF2-8E8DE43E2202}"/>
              </a:ext>
            </a:extLst>
          </p:cNvPr>
          <p:cNvSpPr txBox="1"/>
          <p:nvPr/>
        </p:nvSpPr>
        <p:spPr>
          <a:xfrm>
            <a:off x="4163636" y="3932249"/>
            <a:ext cx="3906626" cy="1323439"/>
          </a:xfrm>
          <a:prstGeom prst="rect">
            <a:avLst/>
          </a:prstGeom>
          <a:noFill/>
          <a:ln>
            <a:solidFill>
              <a:srgbClr val="1FB1BC"/>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The Trust, its commissioners, local government, educators including the University of Chester, social care, third sector representatives and MPs</a:t>
            </a:r>
            <a:r>
              <a:rPr lang="en-GB" sz="1000" dirty="0">
                <a:effectLst/>
                <a:latin typeface="Calibri" panose="020F0502020204030204" pitchFamily="34" charset="0"/>
                <a:ea typeface="Calibri" panose="020F0502020204030204" pitchFamily="34" charset="0"/>
              </a:rPr>
              <a:t> are wholly united to deliver future-proof, adaptable and appropriate healthcare facilities for our communities.</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F7FD1CDE-AE0F-44CA-A995-44F4D6FFB980}"/>
              </a:ext>
            </a:extLst>
          </p:cNvPr>
          <p:cNvSpPr txBox="1"/>
          <p:nvPr/>
        </p:nvSpPr>
        <p:spPr>
          <a:xfrm>
            <a:off x="92610" y="3909105"/>
            <a:ext cx="3961894" cy="2877711"/>
          </a:xfrm>
          <a:prstGeom prst="rect">
            <a:avLst/>
          </a:prstGeom>
          <a:noFill/>
          <a:ln>
            <a:solidFill>
              <a:srgbClr val="1FB1BC"/>
            </a:solidFill>
          </a:ln>
        </p:spPr>
        <p:txBody>
          <a:bodyPr wrap="square" bIns="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We want to build on what our hospitals are already great at, while developing new cutting-edge hospital facilities that take advantage of new healthcare technologies and treatments to offer the absolute best in modern healthcare for our patients.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Despite the excellent care </a:t>
            </a:r>
            <a:r>
              <a:rPr lang="en-GB" sz="1000" dirty="0">
                <a:solidFill>
                  <a:prstClr val="black"/>
                </a:solidFill>
                <a:latin typeface="Calibri" panose="020F0502020204030204"/>
              </a:rPr>
              <a:t>provided</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by staff, the age and layout of our existing hospitals make them incompatible with modern healthcare standards. For example, to comply with new ward standards we would need to remove half of our current beds from the hospital. Equally, it is costing us more money each year to simply maintain the estate and we could get better value spending this money elsewhere.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Our plans</a:t>
            </a:r>
            <a:r>
              <a:rPr lang="en-GB" sz="1000" dirty="0">
                <a:solidFill>
                  <a:prstClr val="black"/>
                </a:solidFill>
                <a:latin typeface="Calibri" panose="020F0502020204030204"/>
              </a:rPr>
              <a:t> are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much more than a ‘bricks and mortar’ new hospital</a:t>
            </a:r>
            <a:r>
              <a:rPr kumimoji="0" lang="en-GB" sz="1000" b="0" i="0" u="none" strike="noStrike" kern="1200" cap="none" spc="0" normalizeH="0" baseline="0" noProof="0" dirty="0">
                <a:ln>
                  <a:noFill/>
                </a:ln>
                <a:solidFill>
                  <a:srgbClr val="0A0A0A"/>
                </a:solidFill>
                <a:effectLst/>
                <a:uLnTx/>
                <a:uFillTx/>
                <a:latin typeface="Calibri" panose="020F0502020204030204"/>
                <a:ea typeface="+mn-ea"/>
                <a:cs typeface="+mn-cs"/>
              </a:rPr>
              <a:t>. </a:t>
            </a:r>
            <a:r>
              <a:rPr lang="en-GB" sz="1000" dirty="0">
                <a:solidFill>
                  <a:srgbClr val="0A0A0A"/>
                </a:solidFill>
                <a:latin typeface="Calibri" panose="020F0502020204030204"/>
              </a:rPr>
              <a:t>The benefits</a:t>
            </a:r>
            <a:r>
              <a:rPr kumimoji="0" lang="en-GB" sz="1000" b="0" i="0" u="none" strike="noStrike" kern="1200" cap="none" spc="0" normalizeH="0" baseline="0" noProof="0" dirty="0">
                <a:ln>
                  <a:noFill/>
                </a:ln>
                <a:solidFill>
                  <a:srgbClr val="0A0A0A"/>
                </a:solidFill>
                <a:effectLst/>
                <a:uLnTx/>
                <a:uFillTx/>
                <a:latin typeface="Calibri" panose="020F0502020204030204"/>
                <a:ea typeface="+mn-ea"/>
                <a:cs typeface="+mn-cs"/>
              </a:rPr>
              <a:t> are far greater. </a:t>
            </a:r>
            <a:r>
              <a:rPr lang="en-GB" sz="1000" dirty="0">
                <a:solidFill>
                  <a:srgbClr val="0A0A0A"/>
                </a:solidFill>
                <a:latin typeface="Calibri" panose="020F0502020204030204"/>
              </a:rPr>
              <a:t>We</a:t>
            </a:r>
            <a:r>
              <a:rPr kumimoji="0" lang="en-GB" sz="1000" b="0" i="0" u="none" strike="noStrike" kern="1200" cap="none" spc="0" normalizeH="0" baseline="0" noProof="0" dirty="0">
                <a:ln>
                  <a:noFill/>
                </a:ln>
                <a:solidFill>
                  <a:srgbClr val="0A0A0A"/>
                </a:solidFill>
                <a:effectLst/>
                <a:uLnTx/>
                <a:uFillTx/>
                <a:latin typeface="Calibri" panose="020F0502020204030204"/>
                <a:ea typeface="+mn-ea"/>
                <a:cs typeface="+mn-cs"/>
              </a:rPr>
              <a:t> will attract investment and jobs to Warrington and Halton, benefitting everyone by boosting our local economy. M</a:t>
            </a:r>
            <a:r>
              <a:rPr lang="en-GB" sz="1000" dirty="0">
                <a:solidFill>
                  <a:srgbClr val="0A0A0A"/>
                </a:solidFill>
                <a:latin typeface="Calibri" panose="020F0502020204030204"/>
              </a:rPr>
              <a:t>odern buildings will en</a:t>
            </a:r>
            <a:r>
              <a:rPr kumimoji="0" lang="en-GB" sz="1000" b="0" i="0" u="none" strike="noStrike" kern="1200" cap="none" spc="0" normalizeH="0" baseline="0" noProof="0" dirty="0">
                <a:ln>
                  <a:noFill/>
                </a:ln>
                <a:solidFill>
                  <a:srgbClr val="0A0A0A"/>
                </a:solidFill>
                <a:effectLst/>
                <a:uLnTx/>
                <a:uFillTx/>
                <a:latin typeface="Calibri" panose="020F0502020204030204"/>
                <a:ea typeface="+mn-ea"/>
                <a:cs typeface="+mn-cs"/>
              </a:rPr>
              <a:t>able new care models which will allow more care to be delivered in accessible community locations – improving access and reducing health inequalities,  and reducing waiting times for diagnostics and procedures. </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id="{89783CAA-7363-4526-9D34-1EE32FA1EA3C}"/>
              </a:ext>
            </a:extLst>
          </p:cNvPr>
          <p:cNvGrpSpPr/>
          <p:nvPr/>
        </p:nvGrpSpPr>
        <p:grpSpPr>
          <a:xfrm>
            <a:off x="4156195" y="3384532"/>
            <a:ext cx="3851065" cy="494721"/>
            <a:chOff x="8031320" y="3552318"/>
            <a:chExt cx="3186029" cy="453258"/>
          </a:xfrm>
        </p:grpSpPr>
        <p:sp>
          <p:nvSpPr>
            <p:cNvPr id="13" name="TextBox 12">
              <a:extLst>
                <a:ext uri="{FF2B5EF4-FFF2-40B4-BE49-F238E27FC236}">
                  <a16:creationId xmlns:a16="http://schemas.microsoft.com/office/drawing/2014/main" id="{E7F9D48E-539C-496E-8F2B-2ECEE595B7AF}"/>
                </a:ext>
              </a:extLst>
            </p:cNvPr>
            <p:cNvSpPr txBox="1"/>
            <p:nvPr/>
          </p:nvSpPr>
          <p:spPr>
            <a:xfrm>
              <a:off x="8836796" y="3577794"/>
              <a:ext cx="18193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The Stakeholders </a:t>
              </a:r>
            </a:p>
          </p:txBody>
        </p:sp>
        <p:pic>
          <p:nvPicPr>
            <p:cNvPr id="34" name="Picture 33">
              <a:extLst>
                <a:ext uri="{FF2B5EF4-FFF2-40B4-BE49-F238E27FC236}">
                  <a16:creationId xmlns:a16="http://schemas.microsoft.com/office/drawing/2014/main" id="{DDA51838-243D-4BCF-AE00-B016AC72064F}"/>
                </a:ext>
              </a:extLst>
            </p:cNvPr>
            <p:cNvPicPr>
              <a:picLocks noChangeAspect="1"/>
            </p:cNvPicPr>
            <p:nvPr/>
          </p:nvPicPr>
          <p:blipFill rotWithShape="1">
            <a:blip r:embed="rId3"/>
            <a:srcRect l="19341" t="5518" r="16692"/>
            <a:stretch/>
          </p:blipFill>
          <p:spPr>
            <a:xfrm>
              <a:off x="8211028" y="3576321"/>
              <a:ext cx="625768" cy="417341"/>
            </a:xfrm>
            <a:prstGeom prst="rect">
              <a:avLst/>
            </a:prstGeom>
          </p:spPr>
        </p:pic>
        <p:sp>
          <p:nvSpPr>
            <p:cNvPr id="36" name="Rectangle: Rounded Corners 35">
              <a:extLst>
                <a:ext uri="{FF2B5EF4-FFF2-40B4-BE49-F238E27FC236}">
                  <a16:creationId xmlns:a16="http://schemas.microsoft.com/office/drawing/2014/main" id="{A07D3740-726A-4586-A344-B04233BA4F04}"/>
                </a:ext>
              </a:extLst>
            </p:cNvPr>
            <p:cNvSpPr/>
            <p:nvPr/>
          </p:nvSpPr>
          <p:spPr>
            <a:xfrm>
              <a:off x="8031320" y="3552318"/>
              <a:ext cx="3186029" cy="453258"/>
            </a:xfrm>
            <a:prstGeom prst="roundRect">
              <a:avLst/>
            </a:prstGeom>
            <a:noFill/>
            <a:ln w="38100">
              <a:solidFill>
                <a:srgbClr val="1FB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52DED97A-9751-470C-B6F6-847421CB9A97}"/>
              </a:ext>
            </a:extLst>
          </p:cNvPr>
          <p:cNvGrpSpPr/>
          <p:nvPr/>
        </p:nvGrpSpPr>
        <p:grpSpPr>
          <a:xfrm>
            <a:off x="102057" y="3394940"/>
            <a:ext cx="4071043" cy="463150"/>
            <a:chOff x="7757807" y="935651"/>
            <a:chExt cx="3751092" cy="463150"/>
          </a:xfrm>
        </p:grpSpPr>
        <p:sp>
          <p:nvSpPr>
            <p:cNvPr id="5" name="TextBox 4">
              <a:extLst>
                <a:ext uri="{FF2B5EF4-FFF2-40B4-BE49-F238E27FC236}">
                  <a16:creationId xmlns:a16="http://schemas.microsoft.com/office/drawing/2014/main" id="{61D18501-0028-479E-BABD-ECE6EF21D976}"/>
                </a:ext>
              </a:extLst>
            </p:cNvPr>
            <p:cNvSpPr txBox="1"/>
            <p:nvPr/>
          </p:nvSpPr>
          <p:spPr>
            <a:xfrm>
              <a:off x="8215500" y="971568"/>
              <a:ext cx="32933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Why are new hospitals needed?</a:t>
              </a:r>
            </a:p>
          </p:txBody>
        </p:sp>
        <p:sp>
          <p:nvSpPr>
            <p:cNvPr id="35" name="Rectangle: Rounded Corners 34">
              <a:extLst>
                <a:ext uri="{FF2B5EF4-FFF2-40B4-BE49-F238E27FC236}">
                  <a16:creationId xmlns:a16="http://schemas.microsoft.com/office/drawing/2014/main" id="{8A94822A-F408-4CE3-B090-D5338E338A69}"/>
                </a:ext>
              </a:extLst>
            </p:cNvPr>
            <p:cNvSpPr/>
            <p:nvPr/>
          </p:nvSpPr>
          <p:spPr>
            <a:xfrm>
              <a:off x="7757807" y="935651"/>
              <a:ext cx="3640116" cy="453258"/>
            </a:xfrm>
            <a:prstGeom prst="roundRect">
              <a:avLst/>
            </a:prstGeom>
            <a:noFill/>
            <a:ln w="38100">
              <a:solidFill>
                <a:srgbClr val="1FB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1" name="Picture 40">
              <a:extLst>
                <a:ext uri="{FF2B5EF4-FFF2-40B4-BE49-F238E27FC236}">
                  <a16:creationId xmlns:a16="http://schemas.microsoft.com/office/drawing/2014/main" id="{BEC1F59D-0B80-4126-9EF1-65389C502FFF}"/>
                </a:ext>
              </a:extLst>
            </p:cNvPr>
            <p:cNvPicPr>
              <a:picLocks noChangeAspect="1"/>
            </p:cNvPicPr>
            <p:nvPr/>
          </p:nvPicPr>
          <p:blipFill>
            <a:blip r:embed="rId4"/>
            <a:stretch>
              <a:fillRect/>
            </a:stretch>
          </p:blipFill>
          <p:spPr>
            <a:xfrm>
              <a:off x="7783105" y="1007574"/>
              <a:ext cx="427924" cy="391227"/>
            </a:xfrm>
            <a:prstGeom prst="rect">
              <a:avLst/>
            </a:prstGeom>
          </p:spPr>
        </p:pic>
      </p:grpSp>
      <p:grpSp>
        <p:nvGrpSpPr>
          <p:cNvPr id="46" name="Group 45">
            <a:extLst>
              <a:ext uri="{FF2B5EF4-FFF2-40B4-BE49-F238E27FC236}">
                <a16:creationId xmlns:a16="http://schemas.microsoft.com/office/drawing/2014/main" id="{EFEB0DB7-ED6E-48B2-AEB9-EA7F4DF74F1E}"/>
              </a:ext>
            </a:extLst>
          </p:cNvPr>
          <p:cNvGrpSpPr/>
          <p:nvPr/>
        </p:nvGrpSpPr>
        <p:grpSpPr>
          <a:xfrm>
            <a:off x="8176397" y="5358813"/>
            <a:ext cx="3834748" cy="553081"/>
            <a:chOff x="122278" y="2278710"/>
            <a:chExt cx="3761168" cy="453258"/>
          </a:xfrm>
        </p:grpSpPr>
        <p:sp>
          <p:nvSpPr>
            <p:cNvPr id="42" name="TextBox 41">
              <a:extLst>
                <a:ext uri="{FF2B5EF4-FFF2-40B4-BE49-F238E27FC236}">
                  <a16:creationId xmlns:a16="http://schemas.microsoft.com/office/drawing/2014/main" id="{268FE7CC-D25B-4A05-B68A-0058D2006DCD}"/>
                </a:ext>
              </a:extLst>
            </p:cNvPr>
            <p:cNvSpPr txBox="1"/>
            <p:nvPr/>
          </p:nvSpPr>
          <p:spPr>
            <a:xfrm>
              <a:off x="555827" y="2306681"/>
              <a:ext cx="33192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Contact details</a:t>
              </a:r>
            </a:p>
          </p:txBody>
        </p:sp>
        <p:sp>
          <p:nvSpPr>
            <p:cNvPr id="43" name="Rectangle: Rounded Corners 42">
              <a:extLst>
                <a:ext uri="{FF2B5EF4-FFF2-40B4-BE49-F238E27FC236}">
                  <a16:creationId xmlns:a16="http://schemas.microsoft.com/office/drawing/2014/main" id="{AE4B5479-3279-4ADB-B235-66A64B8DD4A4}"/>
                </a:ext>
              </a:extLst>
            </p:cNvPr>
            <p:cNvSpPr/>
            <p:nvPr/>
          </p:nvSpPr>
          <p:spPr>
            <a:xfrm>
              <a:off x="122278" y="2278710"/>
              <a:ext cx="3761168" cy="453258"/>
            </a:xfrm>
            <a:prstGeom prst="roundRect">
              <a:avLst/>
            </a:prstGeom>
            <a:noFill/>
            <a:ln w="38100">
              <a:solidFill>
                <a:srgbClr val="1FB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2" name="Group 51">
            <a:extLst>
              <a:ext uri="{FF2B5EF4-FFF2-40B4-BE49-F238E27FC236}">
                <a16:creationId xmlns:a16="http://schemas.microsoft.com/office/drawing/2014/main" id="{F61712E6-8779-4DF0-90C3-9AB846868281}"/>
              </a:ext>
            </a:extLst>
          </p:cNvPr>
          <p:cNvGrpSpPr/>
          <p:nvPr/>
        </p:nvGrpSpPr>
        <p:grpSpPr>
          <a:xfrm>
            <a:off x="4199051" y="828914"/>
            <a:ext cx="7782121" cy="431467"/>
            <a:chOff x="4898316" y="1965014"/>
            <a:chExt cx="3779872" cy="453258"/>
          </a:xfrm>
        </p:grpSpPr>
        <p:sp>
          <p:nvSpPr>
            <p:cNvPr id="4" name="TextBox 3">
              <a:extLst>
                <a:ext uri="{FF2B5EF4-FFF2-40B4-BE49-F238E27FC236}">
                  <a16:creationId xmlns:a16="http://schemas.microsoft.com/office/drawing/2014/main" id="{C8442E2D-EBDF-4D99-804E-A211BF20091B}"/>
                </a:ext>
              </a:extLst>
            </p:cNvPr>
            <p:cNvSpPr txBox="1"/>
            <p:nvPr/>
          </p:nvSpPr>
          <p:spPr>
            <a:xfrm>
              <a:off x="6192160" y="2006979"/>
              <a:ext cx="2439522" cy="3879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What are we doing?</a:t>
              </a:r>
            </a:p>
          </p:txBody>
        </p:sp>
        <p:sp>
          <p:nvSpPr>
            <p:cNvPr id="37" name="Rectangle: Rounded Corners 36">
              <a:extLst>
                <a:ext uri="{FF2B5EF4-FFF2-40B4-BE49-F238E27FC236}">
                  <a16:creationId xmlns:a16="http://schemas.microsoft.com/office/drawing/2014/main" id="{32A5A45F-2813-4ACF-91B8-6E8E2F70937D}"/>
                </a:ext>
              </a:extLst>
            </p:cNvPr>
            <p:cNvSpPr/>
            <p:nvPr/>
          </p:nvSpPr>
          <p:spPr>
            <a:xfrm>
              <a:off x="4898316" y="1965014"/>
              <a:ext cx="3779872" cy="453258"/>
            </a:xfrm>
            <a:prstGeom prst="roundRect">
              <a:avLst/>
            </a:prstGeom>
            <a:noFill/>
            <a:ln w="38100">
              <a:solidFill>
                <a:srgbClr val="1FB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1" name="Picture 50">
              <a:extLst>
                <a:ext uri="{FF2B5EF4-FFF2-40B4-BE49-F238E27FC236}">
                  <a16:creationId xmlns:a16="http://schemas.microsoft.com/office/drawing/2014/main" id="{6CD40F17-C4EA-46EE-8801-17EBFBE605EE}"/>
                </a:ext>
              </a:extLst>
            </p:cNvPr>
            <p:cNvPicPr>
              <a:picLocks noChangeAspect="1"/>
            </p:cNvPicPr>
            <p:nvPr/>
          </p:nvPicPr>
          <p:blipFill rotWithShape="1">
            <a:blip r:embed="rId5"/>
            <a:srcRect l="10727" t="25440" r="8150" b="31050"/>
            <a:stretch/>
          </p:blipFill>
          <p:spPr>
            <a:xfrm>
              <a:off x="4975357" y="1995952"/>
              <a:ext cx="1187836" cy="318550"/>
            </a:xfrm>
            <a:prstGeom prst="rect">
              <a:avLst/>
            </a:prstGeom>
          </p:spPr>
        </p:pic>
      </p:grpSp>
      <p:grpSp>
        <p:nvGrpSpPr>
          <p:cNvPr id="56" name="Group 55">
            <a:extLst>
              <a:ext uri="{FF2B5EF4-FFF2-40B4-BE49-F238E27FC236}">
                <a16:creationId xmlns:a16="http://schemas.microsoft.com/office/drawing/2014/main" id="{A9C2CBE5-F3D8-4347-914C-0FA82F59DE04}"/>
              </a:ext>
            </a:extLst>
          </p:cNvPr>
          <p:cNvGrpSpPr/>
          <p:nvPr/>
        </p:nvGrpSpPr>
        <p:grpSpPr>
          <a:xfrm>
            <a:off x="8224479" y="3380240"/>
            <a:ext cx="4033813" cy="453258"/>
            <a:chOff x="23754" y="4656027"/>
            <a:chExt cx="3859692" cy="453259"/>
          </a:xfrm>
        </p:grpSpPr>
        <p:sp>
          <p:nvSpPr>
            <p:cNvPr id="17" name="TextBox 16">
              <a:extLst>
                <a:ext uri="{FF2B5EF4-FFF2-40B4-BE49-F238E27FC236}">
                  <a16:creationId xmlns:a16="http://schemas.microsoft.com/office/drawing/2014/main" id="{9428FFDB-3A4A-4500-9ACE-D0281E6D2E9A}"/>
                </a:ext>
              </a:extLst>
            </p:cNvPr>
            <p:cNvSpPr txBox="1"/>
            <p:nvPr/>
          </p:nvSpPr>
          <p:spPr>
            <a:xfrm>
              <a:off x="564185" y="4674840"/>
              <a:ext cx="33192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Next steps and timescales </a:t>
              </a:r>
            </a:p>
          </p:txBody>
        </p:sp>
        <p:sp>
          <p:nvSpPr>
            <p:cNvPr id="33" name="Rectangle: Rounded Corners 32">
              <a:extLst>
                <a:ext uri="{FF2B5EF4-FFF2-40B4-BE49-F238E27FC236}">
                  <a16:creationId xmlns:a16="http://schemas.microsoft.com/office/drawing/2014/main" id="{44F2EE23-61BA-4D70-9AB7-1E32CA29AEB5}"/>
                </a:ext>
              </a:extLst>
            </p:cNvPr>
            <p:cNvSpPr/>
            <p:nvPr/>
          </p:nvSpPr>
          <p:spPr>
            <a:xfrm>
              <a:off x="23754" y="4656027"/>
              <a:ext cx="3623213" cy="453259"/>
            </a:xfrm>
            <a:prstGeom prst="roundRect">
              <a:avLst/>
            </a:prstGeom>
            <a:noFill/>
            <a:ln w="38100">
              <a:solidFill>
                <a:srgbClr val="1FB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5" name="Picture 54">
              <a:extLst>
                <a:ext uri="{FF2B5EF4-FFF2-40B4-BE49-F238E27FC236}">
                  <a16:creationId xmlns:a16="http://schemas.microsoft.com/office/drawing/2014/main" id="{9D8E0B4F-0127-455C-8E9C-E5FB41F54C82}"/>
                </a:ext>
              </a:extLst>
            </p:cNvPr>
            <p:cNvPicPr>
              <a:picLocks noChangeAspect="1"/>
            </p:cNvPicPr>
            <p:nvPr/>
          </p:nvPicPr>
          <p:blipFill rotWithShape="1">
            <a:blip r:embed="rId6"/>
            <a:srcRect l="24983" t="13931" r="24577" b="12828"/>
            <a:stretch/>
          </p:blipFill>
          <p:spPr>
            <a:xfrm>
              <a:off x="175137" y="4691164"/>
              <a:ext cx="343536" cy="394397"/>
            </a:xfrm>
            <a:prstGeom prst="rect">
              <a:avLst/>
            </a:prstGeom>
          </p:spPr>
        </p:pic>
      </p:grpSp>
      <p:grpSp>
        <p:nvGrpSpPr>
          <p:cNvPr id="8" name="Group 7">
            <a:extLst>
              <a:ext uri="{FF2B5EF4-FFF2-40B4-BE49-F238E27FC236}">
                <a16:creationId xmlns:a16="http://schemas.microsoft.com/office/drawing/2014/main" id="{200E0877-B503-4B4A-85D0-624341EEB059}"/>
              </a:ext>
            </a:extLst>
          </p:cNvPr>
          <p:cNvGrpSpPr/>
          <p:nvPr/>
        </p:nvGrpSpPr>
        <p:grpSpPr>
          <a:xfrm>
            <a:off x="56090" y="132280"/>
            <a:ext cx="9882562" cy="553918"/>
            <a:chOff x="1843348" y="115578"/>
            <a:chExt cx="9882562" cy="553918"/>
          </a:xfrm>
        </p:grpSpPr>
        <p:sp>
          <p:nvSpPr>
            <p:cNvPr id="11" name="Rectangle 10">
              <a:extLst>
                <a:ext uri="{FF2B5EF4-FFF2-40B4-BE49-F238E27FC236}">
                  <a16:creationId xmlns:a16="http://schemas.microsoft.com/office/drawing/2014/main" id="{7DF13090-CFFF-4297-91F6-C5C0257CAE78}"/>
                </a:ext>
              </a:extLst>
            </p:cNvPr>
            <p:cNvSpPr/>
            <p:nvPr/>
          </p:nvSpPr>
          <p:spPr>
            <a:xfrm>
              <a:off x="1843348" y="115578"/>
              <a:ext cx="9882562" cy="553918"/>
            </a:xfrm>
            <a:prstGeom prst="rect">
              <a:avLst/>
            </a:prstGeom>
            <a:solidFill>
              <a:srgbClr val="1FB1BC"/>
            </a:solidFill>
            <a:ln>
              <a:solidFill>
                <a:srgbClr val="FFFEFC"/>
              </a:solidFill>
            </a:ln>
          </p:spPr>
          <p:style>
            <a:lnRef idx="2">
              <a:schemeClr val="accent1">
                <a:shade val="50000"/>
              </a:schemeClr>
            </a:lnRef>
            <a:fillRef idx="1">
              <a:schemeClr val="accent1"/>
            </a:fillRef>
            <a:effectRef idx="0">
              <a:schemeClr val="accent1"/>
            </a:effectRef>
            <a:fontRef idx="minor">
              <a:schemeClr val="lt1"/>
            </a:fontRef>
          </p:style>
          <p:txBody>
            <a:bodyPr tIns="0" bIns="21600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New Hospitals Programme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7CEDF01A-EFD1-4BB2-A936-BC6D3CA6F755}"/>
                </a:ext>
              </a:extLst>
            </p:cNvPr>
            <p:cNvSpPr txBox="1"/>
            <p:nvPr/>
          </p:nvSpPr>
          <p:spPr>
            <a:xfrm>
              <a:off x="1982720" y="170718"/>
              <a:ext cx="18326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89C53F"/>
                  </a:solidFill>
                  <a:effectLst/>
                  <a:uLnTx/>
                  <a:uFillTx/>
                  <a:latin typeface="Calibri" panose="020F0502020204030204"/>
                  <a:ea typeface="+mn-ea"/>
                  <a:cs typeface="+mn-cs"/>
                </a:rPr>
                <a:t>CASE</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1" i="0" u="none" strike="noStrike" kern="1200" cap="none" spc="0" normalizeH="0" baseline="0" noProof="0" dirty="0">
                  <a:ln>
                    <a:noFill/>
                  </a:ln>
                  <a:solidFill>
                    <a:srgbClr val="F17CB0"/>
                  </a:solidFill>
                  <a:effectLst/>
                  <a:uLnTx/>
                  <a:uFillTx/>
                  <a:latin typeface="Calibri" panose="020F0502020204030204"/>
                  <a:ea typeface="+mn-ea"/>
                  <a:cs typeface="+mn-cs"/>
                </a:rPr>
                <a:t>STUDY</a:t>
              </a:r>
            </a:p>
          </p:txBody>
        </p:sp>
      </p:grpSp>
      <p:grpSp>
        <p:nvGrpSpPr>
          <p:cNvPr id="44" name="Group 43">
            <a:extLst>
              <a:ext uri="{FF2B5EF4-FFF2-40B4-BE49-F238E27FC236}">
                <a16:creationId xmlns:a16="http://schemas.microsoft.com/office/drawing/2014/main" id="{D565B3B3-EA42-4812-BFE9-2E45D517B30F}"/>
              </a:ext>
            </a:extLst>
          </p:cNvPr>
          <p:cNvGrpSpPr/>
          <p:nvPr/>
        </p:nvGrpSpPr>
        <p:grpSpPr>
          <a:xfrm>
            <a:off x="4103695" y="5347961"/>
            <a:ext cx="3977070" cy="516890"/>
            <a:chOff x="122278" y="2278710"/>
            <a:chExt cx="3761168" cy="453258"/>
          </a:xfrm>
        </p:grpSpPr>
        <p:sp>
          <p:nvSpPr>
            <p:cNvPr id="49" name="TextBox 48">
              <a:extLst>
                <a:ext uri="{FF2B5EF4-FFF2-40B4-BE49-F238E27FC236}">
                  <a16:creationId xmlns:a16="http://schemas.microsoft.com/office/drawing/2014/main" id="{DB7CC435-A01B-4C03-800A-522C963984CF}"/>
                </a:ext>
              </a:extLst>
            </p:cNvPr>
            <p:cNvSpPr txBox="1"/>
            <p:nvPr/>
          </p:nvSpPr>
          <p:spPr>
            <a:xfrm>
              <a:off x="651759" y="2325656"/>
              <a:ext cx="3153147" cy="32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How will we measure success?</a:t>
              </a:r>
            </a:p>
          </p:txBody>
        </p:sp>
        <p:sp>
          <p:nvSpPr>
            <p:cNvPr id="50" name="Rectangle: Rounded Corners 49">
              <a:extLst>
                <a:ext uri="{FF2B5EF4-FFF2-40B4-BE49-F238E27FC236}">
                  <a16:creationId xmlns:a16="http://schemas.microsoft.com/office/drawing/2014/main" id="{0F2A38DA-386D-4B1B-9875-AFBFECA0E216}"/>
                </a:ext>
              </a:extLst>
            </p:cNvPr>
            <p:cNvSpPr/>
            <p:nvPr/>
          </p:nvSpPr>
          <p:spPr>
            <a:xfrm>
              <a:off x="122278" y="2278710"/>
              <a:ext cx="3761168" cy="453258"/>
            </a:xfrm>
            <a:prstGeom prst="roundRect">
              <a:avLst/>
            </a:prstGeom>
            <a:noFill/>
            <a:ln w="38100">
              <a:solidFill>
                <a:srgbClr val="1FB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Picture 53">
              <a:extLst>
                <a:ext uri="{FF2B5EF4-FFF2-40B4-BE49-F238E27FC236}">
                  <a16:creationId xmlns:a16="http://schemas.microsoft.com/office/drawing/2014/main" id="{02B69408-3D20-432F-A32D-F0A57A7FC3C2}"/>
                </a:ext>
              </a:extLst>
            </p:cNvPr>
            <p:cNvPicPr>
              <a:picLocks noChangeAspect="1"/>
            </p:cNvPicPr>
            <p:nvPr/>
          </p:nvPicPr>
          <p:blipFill>
            <a:blip r:embed="rId7"/>
            <a:stretch>
              <a:fillRect/>
            </a:stretch>
          </p:blipFill>
          <p:spPr>
            <a:xfrm>
              <a:off x="178965" y="2336823"/>
              <a:ext cx="365102" cy="365102"/>
            </a:xfrm>
            <a:prstGeom prst="rect">
              <a:avLst/>
            </a:prstGeom>
          </p:spPr>
        </p:pic>
      </p:grpSp>
      <p:pic>
        <p:nvPicPr>
          <p:cNvPr id="7" name="Graphic 6" descr="Address Book with solid fill">
            <a:extLst>
              <a:ext uri="{FF2B5EF4-FFF2-40B4-BE49-F238E27FC236}">
                <a16:creationId xmlns:a16="http://schemas.microsoft.com/office/drawing/2014/main" id="{0D466416-8325-4FEF-8CCA-3841B8EF76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46302" y="5399305"/>
            <a:ext cx="374785" cy="374785"/>
          </a:xfrm>
          <a:prstGeom prst="rect">
            <a:avLst/>
          </a:prstGeom>
        </p:spPr>
      </p:pic>
      <p:grpSp>
        <p:nvGrpSpPr>
          <p:cNvPr id="62" name="Group 61">
            <a:extLst>
              <a:ext uri="{FF2B5EF4-FFF2-40B4-BE49-F238E27FC236}">
                <a16:creationId xmlns:a16="http://schemas.microsoft.com/office/drawing/2014/main" id="{3E1D603B-AF76-46B6-A2A1-EA69E0A3B8B5}"/>
              </a:ext>
            </a:extLst>
          </p:cNvPr>
          <p:cNvGrpSpPr/>
          <p:nvPr/>
        </p:nvGrpSpPr>
        <p:grpSpPr>
          <a:xfrm>
            <a:off x="8385527" y="386460"/>
            <a:ext cx="1941438" cy="338235"/>
            <a:chOff x="7919851" y="305662"/>
            <a:chExt cx="1941438" cy="338235"/>
          </a:xfrm>
        </p:grpSpPr>
        <p:sp>
          <p:nvSpPr>
            <p:cNvPr id="65" name="Rectangle: Rounded Corners 64">
              <a:extLst>
                <a:ext uri="{FF2B5EF4-FFF2-40B4-BE49-F238E27FC236}">
                  <a16:creationId xmlns:a16="http://schemas.microsoft.com/office/drawing/2014/main" id="{6A549328-BFB9-4BEC-BD0D-DB76BFADE8D2}"/>
                </a:ext>
              </a:extLst>
            </p:cNvPr>
            <p:cNvSpPr/>
            <p:nvPr/>
          </p:nvSpPr>
          <p:spPr>
            <a:xfrm>
              <a:off x="7919851" y="305662"/>
              <a:ext cx="1941438" cy="338235"/>
            </a:xfrm>
            <a:prstGeom prst="roundRect">
              <a:avLst/>
            </a:prstGeom>
            <a:solidFill>
              <a:srgbClr val="89C53F"/>
            </a:solidFill>
            <a:ln>
              <a:solidFill>
                <a:srgbClr val="F27C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8773A57A-8CAE-4CF6-A474-1512A9598DB7}"/>
                </a:ext>
              </a:extLst>
            </p:cNvPr>
            <p:cNvSpPr txBox="1"/>
            <p:nvPr/>
          </p:nvSpPr>
          <p:spPr>
            <a:xfrm>
              <a:off x="8089199" y="312733"/>
              <a:ext cx="167779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In development</a:t>
              </a:r>
            </a:p>
          </p:txBody>
        </p:sp>
      </p:grpSp>
      <p:grpSp>
        <p:nvGrpSpPr>
          <p:cNvPr id="73" name="Group 72">
            <a:extLst>
              <a:ext uri="{FF2B5EF4-FFF2-40B4-BE49-F238E27FC236}">
                <a16:creationId xmlns:a16="http://schemas.microsoft.com/office/drawing/2014/main" id="{E5113FFE-80DE-41B5-95DF-154B3804E5DF}"/>
              </a:ext>
            </a:extLst>
          </p:cNvPr>
          <p:cNvGrpSpPr/>
          <p:nvPr/>
        </p:nvGrpSpPr>
        <p:grpSpPr>
          <a:xfrm>
            <a:off x="92610" y="815533"/>
            <a:ext cx="3989161" cy="458802"/>
            <a:chOff x="129848" y="1029348"/>
            <a:chExt cx="3761168" cy="412812"/>
          </a:xfrm>
        </p:grpSpPr>
        <p:sp>
          <p:nvSpPr>
            <p:cNvPr id="76" name="TextBox 75">
              <a:extLst>
                <a:ext uri="{FF2B5EF4-FFF2-40B4-BE49-F238E27FC236}">
                  <a16:creationId xmlns:a16="http://schemas.microsoft.com/office/drawing/2014/main" id="{F4D688FA-8ADF-4650-B87D-12BE53FA6E42}"/>
                </a:ext>
              </a:extLst>
            </p:cNvPr>
            <p:cNvSpPr txBox="1"/>
            <p:nvPr/>
          </p:nvSpPr>
          <p:spPr>
            <a:xfrm>
              <a:off x="610839" y="1072828"/>
              <a:ext cx="21946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Project Overview</a:t>
              </a:r>
            </a:p>
          </p:txBody>
        </p:sp>
        <p:sp>
          <p:nvSpPr>
            <p:cNvPr id="75" name="Rectangle: Rounded Corners 74">
              <a:extLst>
                <a:ext uri="{FF2B5EF4-FFF2-40B4-BE49-F238E27FC236}">
                  <a16:creationId xmlns:a16="http://schemas.microsoft.com/office/drawing/2014/main" id="{4815048D-4A5B-4099-80F0-F5816249560F}"/>
                </a:ext>
              </a:extLst>
            </p:cNvPr>
            <p:cNvSpPr/>
            <p:nvPr/>
          </p:nvSpPr>
          <p:spPr>
            <a:xfrm>
              <a:off x="129848" y="1029348"/>
              <a:ext cx="3761168" cy="380293"/>
            </a:xfrm>
            <a:prstGeom prst="roundRect">
              <a:avLst/>
            </a:prstGeom>
            <a:noFill/>
            <a:ln w="38100">
              <a:solidFill>
                <a:srgbClr val="1FB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6" name="Picture 5" descr="Well Bee">
            <a:extLst>
              <a:ext uri="{FF2B5EF4-FFF2-40B4-BE49-F238E27FC236}">
                <a16:creationId xmlns:a16="http://schemas.microsoft.com/office/drawing/2014/main" id="{175E71EC-9132-4FFD-B22C-1B59B6846A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057" y="801095"/>
            <a:ext cx="457291" cy="457291"/>
          </a:xfrm>
          <a:prstGeom prst="rect">
            <a:avLst/>
          </a:prstGeom>
        </p:spPr>
      </p:pic>
      <p:pic>
        <p:nvPicPr>
          <p:cNvPr id="1030" name="Picture 6">
            <a:extLst>
              <a:ext uri="{FF2B5EF4-FFF2-40B4-BE49-F238E27FC236}">
                <a16:creationId xmlns:a16="http://schemas.microsoft.com/office/drawing/2014/main" id="{4E4E729C-8EEA-4ECB-ABCC-281BA89A36B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48790" y="142633"/>
            <a:ext cx="1416065" cy="57804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0A046C57-1D96-4BAC-8536-96B649F93A80}"/>
              </a:ext>
            </a:extLst>
          </p:cNvPr>
          <p:cNvPicPr>
            <a:picLocks noChangeAspect="1"/>
          </p:cNvPicPr>
          <p:nvPr/>
        </p:nvPicPr>
        <p:blipFill>
          <a:blip r:embed="rId12"/>
          <a:stretch>
            <a:fillRect/>
          </a:stretch>
        </p:blipFill>
        <p:spPr>
          <a:xfrm>
            <a:off x="6908751" y="4469960"/>
            <a:ext cx="1002083" cy="437999"/>
          </a:xfrm>
          <a:prstGeom prst="rect">
            <a:avLst/>
          </a:prstGeom>
        </p:spPr>
      </p:pic>
      <p:sp>
        <p:nvSpPr>
          <p:cNvPr id="71" name="TextBox 70">
            <a:extLst>
              <a:ext uri="{FF2B5EF4-FFF2-40B4-BE49-F238E27FC236}">
                <a16:creationId xmlns:a16="http://schemas.microsoft.com/office/drawing/2014/main" id="{246738BB-33DD-47EA-B84E-374A93609CA2}"/>
              </a:ext>
            </a:extLst>
          </p:cNvPr>
          <p:cNvSpPr txBox="1"/>
          <p:nvPr/>
        </p:nvSpPr>
        <p:spPr>
          <a:xfrm>
            <a:off x="4124732" y="5912896"/>
            <a:ext cx="3921036" cy="861774"/>
          </a:xfrm>
          <a:prstGeom prst="rect">
            <a:avLst/>
          </a:prstGeom>
          <a:noFill/>
          <a:ln>
            <a:solidFill>
              <a:srgbClr val="1FB1BC"/>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Success will be measured by attracting investment to build new hospitals. Through this we expect to improve health outcomes, decrease the money  spent on backlog maintenance and increase  the number of patients accessing care closer to home, while accelerating the regeneration of both towns.</a:t>
            </a:r>
          </a:p>
        </p:txBody>
      </p:sp>
      <p:pic>
        <p:nvPicPr>
          <p:cNvPr id="1028" name="Picture 4" descr="logo">
            <a:extLst>
              <a:ext uri="{FF2B5EF4-FFF2-40B4-BE49-F238E27FC236}">
                <a16:creationId xmlns:a16="http://schemas.microsoft.com/office/drawing/2014/main" id="{2FF71FFA-07A1-4B17-91A1-A52FFE5FC8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16916" y="4950296"/>
            <a:ext cx="2488759" cy="3018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warrington borough council">
            <a:extLst>
              <a:ext uri="{FF2B5EF4-FFF2-40B4-BE49-F238E27FC236}">
                <a16:creationId xmlns:a16="http://schemas.microsoft.com/office/drawing/2014/main" id="{687C5DC1-B96D-4298-9844-B4C47521034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986" y="4914271"/>
            <a:ext cx="1035762" cy="29196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a:extLst>
              <a:ext uri="{FF2B5EF4-FFF2-40B4-BE49-F238E27FC236}">
                <a16:creationId xmlns:a16="http://schemas.microsoft.com/office/drawing/2014/main" id="{9924931A-C214-4D46-A805-99072298DF0C}"/>
              </a:ext>
            </a:extLst>
          </p:cNvPr>
          <p:cNvPicPr>
            <a:picLocks noChangeAspect="1"/>
          </p:cNvPicPr>
          <p:nvPr/>
        </p:nvPicPr>
        <p:blipFill>
          <a:blip r:embed="rId15"/>
          <a:stretch>
            <a:fillRect/>
          </a:stretch>
        </p:blipFill>
        <p:spPr>
          <a:xfrm>
            <a:off x="4472956" y="4613342"/>
            <a:ext cx="594292" cy="350777"/>
          </a:xfrm>
          <a:prstGeom prst="rect">
            <a:avLst/>
          </a:prstGeom>
        </p:spPr>
      </p:pic>
      <p:sp>
        <p:nvSpPr>
          <p:cNvPr id="10" name="Rectangle 9">
            <a:extLst>
              <a:ext uri="{FF2B5EF4-FFF2-40B4-BE49-F238E27FC236}">
                <a16:creationId xmlns:a16="http://schemas.microsoft.com/office/drawing/2014/main" id="{E79BB9FA-BA15-4906-B0E6-CE8B6FB16752}"/>
              </a:ext>
            </a:extLst>
          </p:cNvPr>
          <p:cNvSpPr/>
          <p:nvPr/>
        </p:nvSpPr>
        <p:spPr>
          <a:xfrm>
            <a:off x="6862858" y="2558542"/>
            <a:ext cx="546935" cy="162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0" name="Picture 79">
            <a:extLst>
              <a:ext uri="{FF2B5EF4-FFF2-40B4-BE49-F238E27FC236}">
                <a16:creationId xmlns:a16="http://schemas.microsoft.com/office/drawing/2014/main" id="{4C78F4CB-ABA2-4357-8DB0-4F2E4B16EC4E}"/>
              </a:ext>
            </a:extLst>
          </p:cNvPr>
          <p:cNvPicPr>
            <a:picLocks noChangeAspect="1"/>
          </p:cNvPicPr>
          <p:nvPr/>
        </p:nvPicPr>
        <p:blipFill>
          <a:blip r:embed="rId16"/>
          <a:stretch>
            <a:fillRect/>
          </a:stretch>
        </p:blipFill>
        <p:spPr>
          <a:xfrm>
            <a:off x="5259827" y="4659373"/>
            <a:ext cx="609007" cy="266359"/>
          </a:xfrm>
          <a:prstGeom prst="rect">
            <a:avLst/>
          </a:prstGeom>
        </p:spPr>
      </p:pic>
      <p:pic>
        <p:nvPicPr>
          <p:cNvPr id="1034" name="Picture 10" descr="See the source image">
            <a:extLst>
              <a:ext uri="{FF2B5EF4-FFF2-40B4-BE49-F238E27FC236}">
                <a16:creationId xmlns:a16="http://schemas.microsoft.com/office/drawing/2014/main" id="{6058FACD-E172-4171-B3F0-D17635A97BE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60504" y="1431053"/>
            <a:ext cx="1831449" cy="17970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1A6519DF-6D49-486F-910B-D85CB685E480}"/>
              </a:ext>
            </a:extLst>
          </p:cNvPr>
          <p:cNvSpPr txBox="1"/>
          <p:nvPr/>
        </p:nvSpPr>
        <p:spPr>
          <a:xfrm>
            <a:off x="4135316" y="1321384"/>
            <a:ext cx="3906626" cy="2000548"/>
          </a:xfrm>
          <a:prstGeom prst="rect">
            <a:avLst/>
          </a:prstGeom>
          <a:noFill/>
          <a:ln>
            <a:solidFill>
              <a:srgbClr val="1FB1BC"/>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Building new hospitals requires us to consider many factors. The immediate priority is to secure investment from central Government. A key factor will be demonstrating the case of need and the financial return on investment. We have identified that we could deliver a sizeable return on investment of £5 for every £1 spent on building our new estate.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Additionally, we have: -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prstClr val="black"/>
                </a:solidFill>
                <a:latin typeface="Calibri" panose="020F0502020204030204"/>
              </a:rPr>
              <a:t>P</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roduced a business case to establish the need for investment, to appraise the main options available and to recommended a preferred way forward;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prstClr val="black"/>
                </a:solidFill>
                <a:latin typeface="Calibri" panose="020F0502020204030204"/>
              </a:rPr>
              <a:t>C</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onducted a site feasibility study to explore where a new Warrington Hospital should be built.</a:t>
            </a:r>
          </a:p>
        </p:txBody>
      </p:sp>
      <p:graphicFrame>
        <p:nvGraphicFramePr>
          <p:cNvPr id="82" name="Table 69">
            <a:extLst>
              <a:ext uri="{FF2B5EF4-FFF2-40B4-BE49-F238E27FC236}">
                <a16:creationId xmlns:a16="http://schemas.microsoft.com/office/drawing/2014/main" id="{2F5AC472-E32D-48B4-9B90-70BCFB01F680}"/>
              </a:ext>
            </a:extLst>
          </p:cNvPr>
          <p:cNvGraphicFramePr>
            <a:graphicFrameLocks noGrp="1"/>
          </p:cNvGraphicFramePr>
          <p:nvPr/>
        </p:nvGraphicFramePr>
        <p:xfrm>
          <a:off x="8215317" y="3932249"/>
          <a:ext cx="3700015" cy="1342922"/>
        </p:xfrm>
        <a:graphic>
          <a:graphicData uri="http://schemas.openxmlformats.org/drawingml/2006/table">
            <a:tbl>
              <a:tblPr firstRow="1" bandRow="1">
                <a:tableStyleId>{5C22544A-7EE6-4342-B048-85BDC9FD1C3A}</a:tableStyleId>
              </a:tblPr>
              <a:tblGrid>
                <a:gridCol w="2715505">
                  <a:extLst>
                    <a:ext uri="{9D8B030D-6E8A-4147-A177-3AD203B41FA5}">
                      <a16:colId xmlns:a16="http://schemas.microsoft.com/office/drawing/2014/main" val="1529383962"/>
                    </a:ext>
                  </a:extLst>
                </a:gridCol>
                <a:gridCol w="984510">
                  <a:extLst>
                    <a:ext uri="{9D8B030D-6E8A-4147-A177-3AD203B41FA5}">
                      <a16:colId xmlns:a16="http://schemas.microsoft.com/office/drawing/2014/main" val="1540176773"/>
                    </a:ext>
                  </a:extLst>
                </a:gridCol>
              </a:tblGrid>
              <a:tr h="262194">
                <a:tc>
                  <a:txBody>
                    <a:bodyPr/>
                    <a:lstStyle/>
                    <a:p>
                      <a:r>
                        <a:rPr lang="en-GB" sz="1000" dirty="0"/>
                        <a:t>Objective</a:t>
                      </a:r>
                    </a:p>
                  </a:txBody>
                  <a:tcPr/>
                </a:tc>
                <a:tc>
                  <a:txBody>
                    <a:bodyPr/>
                    <a:lstStyle/>
                    <a:p>
                      <a:r>
                        <a:rPr lang="en-GB" sz="1000" dirty="0"/>
                        <a:t>Timeframe</a:t>
                      </a:r>
                    </a:p>
                  </a:txBody>
                  <a:tcPr/>
                </a:tc>
                <a:extLst>
                  <a:ext uri="{0D108BD9-81ED-4DB2-BD59-A6C34878D82A}">
                    <a16:rowId xmlns:a16="http://schemas.microsoft.com/office/drawing/2014/main" val="1614462265"/>
                  </a:ext>
                </a:extLst>
              </a:tr>
              <a:tr h="540364">
                <a:tc>
                  <a:txBody>
                    <a:bodyPr/>
                    <a:lstStyle/>
                    <a:p>
                      <a:r>
                        <a:rPr lang="en-GB" sz="900" dirty="0"/>
                        <a:t>Receive the outcome of the expression of interest for grant funding  from the national new hospitals programme.</a:t>
                      </a:r>
                    </a:p>
                  </a:txBody>
                  <a:tcPr/>
                </a:tc>
                <a:tc>
                  <a:txBody>
                    <a:bodyPr/>
                    <a:lstStyle/>
                    <a:p>
                      <a:r>
                        <a:rPr lang="en-GB" sz="900" dirty="0"/>
                        <a:t>Summer 2022</a:t>
                      </a:r>
                    </a:p>
                  </a:txBody>
                  <a:tcPr/>
                </a:tc>
                <a:extLst>
                  <a:ext uri="{0D108BD9-81ED-4DB2-BD59-A6C34878D82A}">
                    <a16:rowId xmlns:a16="http://schemas.microsoft.com/office/drawing/2014/main" val="1347099924"/>
                  </a:ext>
                </a:extLst>
              </a:tr>
              <a:tr h="540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Explore opportunities to maximise use of existing public sector estate across Warrington and Halton to ensure quality service provision is retained </a:t>
                      </a:r>
                    </a:p>
                  </a:txBody>
                  <a:tcPr/>
                </a:tc>
                <a:tc>
                  <a:txBody>
                    <a:bodyPr/>
                    <a:lstStyle/>
                    <a:p>
                      <a:r>
                        <a:rPr lang="en-GB" sz="900" dirty="0"/>
                        <a:t>Summer 2022</a:t>
                      </a:r>
                    </a:p>
                  </a:txBody>
                  <a:tcPr/>
                </a:tc>
                <a:extLst>
                  <a:ext uri="{0D108BD9-81ED-4DB2-BD59-A6C34878D82A}">
                    <a16:rowId xmlns:a16="http://schemas.microsoft.com/office/drawing/2014/main" val="1855354195"/>
                  </a:ext>
                </a:extLst>
              </a:tr>
            </a:tbl>
          </a:graphicData>
        </a:graphic>
      </p:graphicFrame>
      <p:pic>
        <p:nvPicPr>
          <p:cNvPr id="83" name="Picture 82">
            <a:extLst>
              <a:ext uri="{FF2B5EF4-FFF2-40B4-BE49-F238E27FC236}">
                <a16:creationId xmlns:a16="http://schemas.microsoft.com/office/drawing/2014/main" id="{32E62A96-E9F3-4588-8C00-CBF95729D9C1}"/>
              </a:ext>
            </a:extLst>
          </p:cNvPr>
          <p:cNvPicPr>
            <a:picLocks noChangeAspect="1"/>
          </p:cNvPicPr>
          <p:nvPr/>
        </p:nvPicPr>
        <p:blipFill rotWithShape="1">
          <a:blip r:embed="rId5"/>
          <a:srcRect l="10727" t="25440" r="8150" b="31050"/>
          <a:stretch/>
        </p:blipFill>
        <p:spPr>
          <a:xfrm>
            <a:off x="9065301" y="862969"/>
            <a:ext cx="2404683" cy="303235"/>
          </a:xfrm>
          <a:prstGeom prst="rect">
            <a:avLst/>
          </a:prstGeom>
        </p:spPr>
      </p:pic>
      <p:sp>
        <p:nvSpPr>
          <p:cNvPr id="59" name="TextBox 58">
            <a:extLst>
              <a:ext uri="{FF2B5EF4-FFF2-40B4-BE49-F238E27FC236}">
                <a16:creationId xmlns:a16="http://schemas.microsoft.com/office/drawing/2014/main" id="{F3D8C3B2-214E-4335-9CB7-FD9E5C3BF118}"/>
              </a:ext>
            </a:extLst>
          </p:cNvPr>
          <p:cNvSpPr txBox="1"/>
          <p:nvPr/>
        </p:nvSpPr>
        <p:spPr>
          <a:xfrm>
            <a:off x="8204699" y="6029086"/>
            <a:ext cx="3826226" cy="553998"/>
          </a:xfrm>
          <a:prstGeom prst="rect">
            <a:avLst/>
          </a:prstGeom>
          <a:noFill/>
          <a:ln>
            <a:solidFill>
              <a:srgbClr val="1FB1BC"/>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Kelly Jones – Head of Strategy &amp; Partnerships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Kelly.jones66@nhs.net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8B761CC-3F6C-46BF-B042-31CD51D6AE6F}"/>
              </a:ext>
            </a:extLst>
          </p:cNvPr>
          <p:cNvSpPr/>
          <p:nvPr/>
        </p:nvSpPr>
        <p:spPr>
          <a:xfrm>
            <a:off x="10930759" y="2342603"/>
            <a:ext cx="539225" cy="116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6" descr="See the source image">
            <a:extLst>
              <a:ext uri="{FF2B5EF4-FFF2-40B4-BE49-F238E27FC236}">
                <a16:creationId xmlns:a16="http://schemas.microsoft.com/office/drawing/2014/main" id="{7BC9908C-32BA-4F28-AEB6-256DFBB4823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232671" y="1354088"/>
            <a:ext cx="1831449" cy="189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14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17EFB79-A089-41CB-91E8-4F0FF8B73B8A}"/>
              </a:ext>
            </a:extLst>
          </p:cNvPr>
          <p:cNvSpPr txBox="1"/>
          <p:nvPr/>
        </p:nvSpPr>
        <p:spPr>
          <a:xfrm>
            <a:off x="5534266" y="1061778"/>
            <a:ext cx="2677543" cy="2143536"/>
          </a:xfrm>
          <a:prstGeom prst="rect">
            <a:avLst/>
          </a:prstGeom>
          <a:noFill/>
        </p:spPr>
        <p:txBody>
          <a:bodyPr wrap="square" rtlCol="0">
            <a:spAutoFit/>
          </a:bodyPr>
          <a:lstStyle/>
          <a:p>
            <a:pPr lvl="0"/>
            <a:r>
              <a:rPr lang="en-GB" sz="1333" dirty="0">
                <a:solidFill>
                  <a:srgbClr val="7AB9D0"/>
                </a:solidFill>
              </a:rPr>
              <a:t>Feb-21</a:t>
            </a:r>
          </a:p>
          <a:p>
            <a:r>
              <a:rPr lang="en-GB" sz="1333" dirty="0"/>
              <a:t>Detailed costing exercise carried out by Turner &amp; Townsend. Estimated total project costs (including full construction, external and internal support, optimism bias, inflation) were provided.</a:t>
            </a:r>
          </a:p>
          <a:p>
            <a:pPr lvl="0"/>
            <a:endParaRPr lang="en-GB" sz="1333" dirty="0"/>
          </a:p>
          <a:p>
            <a:pPr lvl="0"/>
            <a:endParaRPr lang="en-GB" sz="1333" dirty="0"/>
          </a:p>
          <a:p>
            <a:pPr lvl="0"/>
            <a:endParaRPr lang="en-GB" sz="1333" dirty="0"/>
          </a:p>
        </p:txBody>
      </p:sp>
      <p:sp>
        <p:nvSpPr>
          <p:cNvPr id="13" name="TextBox 12">
            <a:extLst>
              <a:ext uri="{FF2B5EF4-FFF2-40B4-BE49-F238E27FC236}">
                <a16:creationId xmlns:a16="http://schemas.microsoft.com/office/drawing/2014/main" id="{5076EAF3-1417-455C-98C9-BD301CC3A5B5}"/>
              </a:ext>
            </a:extLst>
          </p:cNvPr>
          <p:cNvSpPr txBox="1"/>
          <p:nvPr/>
        </p:nvSpPr>
        <p:spPr>
          <a:xfrm>
            <a:off x="2429892" y="1051123"/>
            <a:ext cx="2998653" cy="1528175"/>
          </a:xfrm>
          <a:prstGeom prst="rect">
            <a:avLst/>
          </a:prstGeom>
          <a:noFill/>
        </p:spPr>
        <p:txBody>
          <a:bodyPr wrap="square" rtlCol="0">
            <a:spAutoFit/>
          </a:bodyPr>
          <a:lstStyle/>
          <a:p>
            <a:pPr lvl="0"/>
            <a:r>
              <a:rPr lang="en-GB" sz="1333" dirty="0">
                <a:solidFill>
                  <a:srgbClr val="7AB9D0"/>
                </a:solidFill>
              </a:rPr>
              <a:t>Sep-20</a:t>
            </a:r>
          </a:p>
          <a:p>
            <a:pPr lvl="0"/>
            <a:r>
              <a:rPr lang="en-GB" sz="1333" dirty="0"/>
              <a:t>SOCs were developed and reviewed by NHSEI through an informal gateway review process. </a:t>
            </a:r>
          </a:p>
          <a:p>
            <a:pPr lvl="0"/>
            <a:r>
              <a:rPr lang="en-GB" sz="1333" dirty="0"/>
              <a:t>Both SOCs were approved by Trust Board and supported by local partners (CCGs, LAs, University of Chester and MPs)</a:t>
            </a:r>
          </a:p>
        </p:txBody>
      </p:sp>
      <p:cxnSp>
        <p:nvCxnSpPr>
          <p:cNvPr id="7" name="Straight Connector 6">
            <a:extLst>
              <a:ext uri="{FF2B5EF4-FFF2-40B4-BE49-F238E27FC236}">
                <a16:creationId xmlns:a16="http://schemas.microsoft.com/office/drawing/2014/main" id="{083ECD1D-7D62-4AED-ABB4-16695151F9D5}"/>
              </a:ext>
            </a:extLst>
          </p:cNvPr>
          <p:cNvCxnSpPr>
            <a:cxnSpLocks/>
          </p:cNvCxnSpPr>
          <p:nvPr/>
        </p:nvCxnSpPr>
        <p:spPr>
          <a:xfrm flipV="1">
            <a:off x="573528" y="2928945"/>
            <a:ext cx="0" cy="391660"/>
          </a:xfrm>
          <a:prstGeom prst="line">
            <a:avLst/>
          </a:prstGeom>
          <a:ln w="19050">
            <a:solidFill>
              <a:srgbClr val="65CBC9"/>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DF75BD2C-F33B-4AD9-B87A-A5FD58F6D17D}"/>
              </a:ext>
            </a:extLst>
          </p:cNvPr>
          <p:cNvCxnSpPr>
            <a:cxnSpLocks/>
          </p:cNvCxnSpPr>
          <p:nvPr/>
        </p:nvCxnSpPr>
        <p:spPr>
          <a:xfrm flipV="1">
            <a:off x="973992" y="3518937"/>
            <a:ext cx="0" cy="391660"/>
          </a:xfrm>
          <a:prstGeom prst="line">
            <a:avLst/>
          </a:prstGeom>
          <a:ln w="19050">
            <a:solidFill>
              <a:srgbClr val="65CBC9"/>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141A873-EFC6-4C16-9CA8-E49032A2C645}"/>
              </a:ext>
            </a:extLst>
          </p:cNvPr>
          <p:cNvCxnSpPr>
            <a:cxnSpLocks/>
          </p:cNvCxnSpPr>
          <p:nvPr/>
        </p:nvCxnSpPr>
        <p:spPr>
          <a:xfrm flipV="1">
            <a:off x="2819715" y="2981917"/>
            <a:ext cx="0" cy="391660"/>
          </a:xfrm>
          <a:prstGeom prst="line">
            <a:avLst/>
          </a:prstGeom>
          <a:ln w="19050">
            <a:solidFill>
              <a:srgbClr val="65CBC9"/>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88EFBD5-8606-424C-8A76-92EFE02230DE}"/>
              </a:ext>
            </a:extLst>
          </p:cNvPr>
          <p:cNvCxnSpPr>
            <a:cxnSpLocks/>
          </p:cNvCxnSpPr>
          <p:nvPr/>
        </p:nvCxnSpPr>
        <p:spPr>
          <a:xfrm flipV="1">
            <a:off x="3589441" y="3518937"/>
            <a:ext cx="0" cy="391660"/>
          </a:xfrm>
          <a:prstGeom prst="line">
            <a:avLst/>
          </a:prstGeom>
          <a:ln w="19050">
            <a:solidFill>
              <a:srgbClr val="65CBC9"/>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68A64DBA-E011-4DBC-B74E-854D697C17FF}"/>
              </a:ext>
            </a:extLst>
          </p:cNvPr>
          <p:cNvCxnSpPr>
            <a:cxnSpLocks/>
          </p:cNvCxnSpPr>
          <p:nvPr/>
        </p:nvCxnSpPr>
        <p:spPr>
          <a:xfrm flipV="1">
            <a:off x="6096000" y="2981917"/>
            <a:ext cx="0" cy="391660"/>
          </a:xfrm>
          <a:prstGeom prst="line">
            <a:avLst/>
          </a:prstGeom>
          <a:ln w="19050">
            <a:solidFill>
              <a:srgbClr val="65CBC9"/>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9C1F4BD-808C-4272-A6B9-216D112B6CC0}"/>
              </a:ext>
            </a:extLst>
          </p:cNvPr>
          <p:cNvCxnSpPr>
            <a:cxnSpLocks/>
          </p:cNvCxnSpPr>
          <p:nvPr/>
        </p:nvCxnSpPr>
        <p:spPr>
          <a:xfrm>
            <a:off x="0" y="3441917"/>
            <a:ext cx="12192000" cy="1"/>
          </a:xfrm>
          <a:prstGeom prst="line">
            <a:avLst/>
          </a:prstGeom>
          <a:ln w="19050">
            <a:solidFill>
              <a:srgbClr val="FF671B"/>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F33E4584-62EE-4C9F-910A-B7E06D28EF25}"/>
              </a:ext>
            </a:extLst>
          </p:cNvPr>
          <p:cNvSpPr txBox="1"/>
          <p:nvPr/>
        </p:nvSpPr>
        <p:spPr>
          <a:xfrm>
            <a:off x="2909827" y="4058184"/>
            <a:ext cx="3493325" cy="2143536"/>
          </a:xfrm>
          <a:prstGeom prst="rect">
            <a:avLst/>
          </a:prstGeom>
          <a:noFill/>
        </p:spPr>
        <p:txBody>
          <a:bodyPr wrap="square" rtlCol="0">
            <a:spAutoFit/>
          </a:bodyPr>
          <a:lstStyle/>
          <a:p>
            <a:pPr lvl="0"/>
            <a:r>
              <a:rPr lang="en-GB" sz="1333" dirty="0">
                <a:solidFill>
                  <a:srgbClr val="7AB9D0"/>
                </a:solidFill>
              </a:rPr>
              <a:t>Oct-20</a:t>
            </a:r>
          </a:p>
          <a:p>
            <a:r>
              <a:rPr lang="en-GB" sz="1333" dirty="0"/>
              <a:t>A Value for Money (VFM) paper was produced which reviewed the costs and benefits of the schemes for both Warrington and Halton. This took the overall VFM figure in the SOCs from 52% up to 122%.</a:t>
            </a:r>
          </a:p>
          <a:p>
            <a:pPr lvl="0"/>
            <a:endParaRPr lang="en-GB" sz="1333" dirty="0"/>
          </a:p>
          <a:p>
            <a:pPr lvl="0"/>
            <a:endParaRPr lang="en-GB" sz="1333" dirty="0"/>
          </a:p>
          <a:p>
            <a:pPr lvl="0"/>
            <a:endParaRPr lang="en-GB" sz="1333" dirty="0"/>
          </a:p>
          <a:p>
            <a:pPr lvl="0"/>
            <a:endParaRPr lang="en-GB" sz="1333" dirty="0"/>
          </a:p>
        </p:txBody>
      </p:sp>
      <p:sp>
        <p:nvSpPr>
          <p:cNvPr id="17" name="TextBox 16">
            <a:extLst>
              <a:ext uri="{FF2B5EF4-FFF2-40B4-BE49-F238E27FC236}">
                <a16:creationId xmlns:a16="http://schemas.microsoft.com/office/drawing/2014/main" id="{B622FC87-7844-4EF4-95CE-55C70A3BAB84}"/>
              </a:ext>
            </a:extLst>
          </p:cNvPr>
          <p:cNvSpPr txBox="1"/>
          <p:nvPr/>
        </p:nvSpPr>
        <p:spPr>
          <a:xfrm>
            <a:off x="6578166" y="4027601"/>
            <a:ext cx="4231653" cy="2348656"/>
          </a:xfrm>
          <a:prstGeom prst="rect">
            <a:avLst/>
          </a:prstGeom>
          <a:noFill/>
        </p:spPr>
        <p:txBody>
          <a:bodyPr wrap="square" rtlCol="0">
            <a:spAutoFit/>
          </a:bodyPr>
          <a:lstStyle/>
          <a:p>
            <a:pPr lvl="0"/>
            <a:r>
              <a:rPr lang="en-GB" sz="1333" dirty="0">
                <a:solidFill>
                  <a:srgbClr val="7AB9D0"/>
                </a:solidFill>
              </a:rPr>
              <a:t>Jun-21</a:t>
            </a:r>
          </a:p>
          <a:p>
            <a:pPr lvl="0"/>
            <a:r>
              <a:rPr lang="en-GB" sz="1333" dirty="0"/>
              <a:t>A high level affordability assessment was undertaken based on the new capital cost estimates. The assessment was underpinned by several high-level assumptions and was generated to give insight into the level of financial benefits that will need to be realised in order to cover the associated cost of capital. Full benefits review carried out, with an extensive list of cash releasing, non-cash-releasing, societal and unmonetizable benefits identified. </a:t>
            </a:r>
          </a:p>
          <a:p>
            <a:pPr lvl="0"/>
            <a:endParaRPr lang="en-GB" sz="1333" dirty="0"/>
          </a:p>
          <a:p>
            <a:pPr lvl="0"/>
            <a:endParaRPr lang="en-GB" sz="1333" dirty="0"/>
          </a:p>
        </p:txBody>
      </p:sp>
      <p:sp>
        <p:nvSpPr>
          <p:cNvPr id="18" name="TextBox 17">
            <a:extLst>
              <a:ext uri="{FF2B5EF4-FFF2-40B4-BE49-F238E27FC236}">
                <a16:creationId xmlns:a16="http://schemas.microsoft.com/office/drawing/2014/main" id="{CDD60F1B-51AE-4172-BF35-B99B710F165D}"/>
              </a:ext>
            </a:extLst>
          </p:cNvPr>
          <p:cNvSpPr txBox="1"/>
          <p:nvPr/>
        </p:nvSpPr>
        <p:spPr>
          <a:xfrm>
            <a:off x="8240206" y="1180860"/>
            <a:ext cx="1722629" cy="1323054"/>
          </a:xfrm>
          <a:prstGeom prst="rect">
            <a:avLst/>
          </a:prstGeom>
          <a:noFill/>
        </p:spPr>
        <p:txBody>
          <a:bodyPr wrap="square" rtlCol="0">
            <a:spAutoFit/>
          </a:bodyPr>
          <a:lstStyle/>
          <a:p>
            <a:pPr lvl="0"/>
            <a:r>
              <a:rPr lang="en-GB" sz="1333" dirty="0">
                <a:solidFill>
                  <a:srgbClr val="7AB9D0"/>
                </a:solidFill>
              </a:rPr>
              <a:t>Sep-21</a:t>
            </a:r>
          </a:p>
          <a:p>
            <a:pPr lvl="0"/>
            <a:r>
              <a:rPr lang="en-GB" sz="1333" dirty="0"/>
              <a:t>EOI submitted for HIP funding</a:t>
            </a:r>
          </a:p>
          <a:p>
            <a:pPr lvl="0"/>
            <a:endParaRPr lang="en-GB" sz="1333" dirty="0"/>
          </a:p>
          <a:p>
            <a:pPr lvl="0"/>
            <a:endParaRPr lang="en-GB" sz="1333" dirty="0"/>
          </a:p>
          <a:p>
            <a:pPr lvl="0"/>
            <a:endParaRPr lang="en-GB" sz="1333" dirty="0"/>
          </a:p>
        </p:txBody>
      </p:sp>
      <p:sp>
        <p:nvSpPr>
          <p:cNvPr id="19" name="Title 1">
            <a:extLst>
              <a:ext uri="{FF2B5EF4-FFF2-40B4-BE49-F238E27FC236}">
                <a16:creationId xmlns:a16="http://schemas.microsoft.com/office/drawing/2014/main" id="{090C3039-7EB2-4961-B15A-2905BC8F978E}"/>
              </a:ext>
            </a:extLst>
          </p:cNvPr>
          <p:cNvSpPr>
            <a:spLocks noGrp="1"/>
          </p:cNvSpPr>
          <p:nvPr>
            <p:ph type="title"/>
          </p:nvPr>
        </p:nvSpPr>
        <p:spPr>
          <a:xfrm>
            <a:off x="276466" y="111145"/>
            <a:ext cx="10515600" cy="1058541"/>
          </a:xfrm>
        </p:spPr>
        <p:txBody>
          <a:bodyPr/>
          <a:lstStyle/>
          <a:p>
            <a:r>
              <a:rPr lang="en-GB" b="1" dirty="0">
                <a:solidFill>
                  <a:schemeClr val="accent1"/>
                </a:solidFill>
              </a:rPr>
              <a:t>Recap of the New Hospitals Journey </a:t>
            </a:r>
          </a:p>
        </p:txBody>
      </p:sp>
      <p:sp>
        <p:nvSpPr>
          <p:cNvPr id="20" name="TextBox 19">
            <a:extLst>
              <a:ext uri="{FF2B5EF4-FFF2-40B4-BE49-F238E27FC236}">
                <a16:creationId xmlns:a16="http://schemas.microsoft.com/office/drawing/2014/main" id="{F5B63FC9-8666-49CC-B949-7DA577D0D9F2}"/>
              </a:ext>
            </a:extLst>
          </p:cNvPr>
          <p:cNvSpPr txBox="1"/>
          <p:nvPr/>
        </p:nvSpPr>
        <p:spPr>
          <a:xfrm>
            <a:off x="82777" y="1071725"/>
            <a:ext cx="2435215" cy="1733295"/>
          </a:xfrm>
          <a:prstGeom prst="rect">
            <a:avLst/>
          </a:prstGeom>
          <a:noFill/>
        </p:spPr>
        <p:txBody>
          <a:bodyPr wrap="square" rtlCol="0">
            <a:spAutoFit/>
          </a:bodyPr>
          <a:lstStyle/>
          <a:p>
            <a:pPr lvl="0"/>
            <a:r>
              <a:rPr lang="en-GB" sz="1333" dirty="0">
                <a:solidFill>
                  <a:srgbClr val="7AB9D0"/>
                </a:solidFill>
              </a:rPr>
              <a:t>2020</a:t>
            </a:r>
          </a:p>
          <a:p>
            <a:r>
              <a:rPr lang="en-GB" sz="1333" dirty="0"/>
              <a:t>Recognition of the need for new hospital facilities across Warrington and Halton led to creation of the New Hospitals Programme. This built on previous estates work across both sites.</a:t>
            </a:r>
          </a:p>
        </p:txBody>
      </p:sp>
      <p:sp>
        <p:nvSpPr>
          <p:cNvPr id="21" name="TextBox 20">
            <a:extLst>
              <a:ext uri="{FF2B5EF4-FFF2-40B4-BE49-F238E27FC236}">
                <a16:creationId xmlns:a16="http://schemas.microsoft.com/office/drawing/2014/main" id="{38F00351-C166-4057-807E-DE92A20CB833}"/>
              </a:ext>
            </a:extLst>
          </p:cNvPr>
          <p:cNvSpPr txBox="1"/>
          <p:nvPr/>
        </p:nvSpPr>
        <p:spPr>
          <a:xfrm>
            <a:off x="61382" y="4095863"/>
            <a:ext cx="3114631" cy="1528175"/>
          </a:xfrm>
          <a:prstGeom prst="rect">
            <a:avLst/>
          </a:prstGeom>
          <a:noFill/>
        </p:spPr>
        <p:txBody>
          <a:bodyPr wrap="square" rtlCol="0">
            <a:spAutoFit/>
          </a:bodyPr>
          <a:lstStyle/>
          <a:p>
            <a:pPr lvl="0"/>
            <a:r>
              <a:rPr lang="en-GB" sz="1333" dirty="0">
                <a:solidFill>
                  <a:srgbClr val="7AB9D0"/>
                </a:solidFill>
              </a:rPr>
              <a:t>Mar-20</a:t>
            </a:r>
          </a:p>
          <a:p>
            <a:r>
              <a:rPr lang="en-GB" sz="1333" dirty="0"/>
              <a:t>A Case for Change was developed to clearly articulate the need for new hospital estate.   </a:t>
            </a:r>
          </a:p>
          <a:p>
            <a:pPr lvl="0"/>
            <a:endParaRPr lang="en-GB" sz="1333" dirty="0"/>
          </a:p>
          <a:p>
            <a:pPr lvl="0"/>
            <a:endParaRPr lang="en-GB" sz="1333" dirty="0"/>
          </a:p>
          <a:p>
            <a:pPr lvl="0"/>
            <a:endParaRPr lang="en-GB" sz="1333" dirty="0"/>
          </a:p>
        </p:txBody>
      </p:sp>
      <p:cxnSp>
        <p:nvCxnSpPr>
          <p:cNvPr id="22" name="Straight Connector 21">
            <a:extLst>
              <a:ext uri="{FF2B5EF4-FFF2-40B4-BE49-F238E27FC236}">
                <a16:creationId xmlns:a16="http://schemas.microsoft.com/office/drawing/2014/main" id="{769300CE-FC86-4ECB-BF85-4EB349E04532}"/>
              </a:ext>
            </a:extLst>
          </p:cNvPr>
          <p:cNvCxnSpPr>
            <a:cxnSpLocks/>
          </p:cNvCxnSpPr>
          <p:nvPr/>
        </p:nvCxnSpPr>
        <p:spPr>
          <a:xfrm flipV="1">
            <a:off x="7064084" y="3588115"/>
            <a:ext cx="0" cy="391660"/>
          </a:xfrm>
          <a:prstGeom prst="line">
            <a:avLst/>
          </a:prstGeom>
          <a:ln w="19050">
            <a:solidFill>
              <a:srgbClr val="65CBC9"/>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F142F109-C8F3-4EA1-BF3F-01ADEC307620}"/>
              </a:ext>
            </a:extLst>
          </p:cNvPr>
          <p:cNvCxnSpPr>
            <a:cxnSpLocks/>
          </p:cNvCxnSpPr>
          <p:nvPr/>
        </p:nvCxnSpPr>
        <p:spPr>
          <a:xfrm flipV="1">
            <a:off x="8515663" y="2981915"/>
            <a:ext cx="0" cy="391660"/>
          </a:xfrm>
          <a:prstGeom prst="line">
            <a:avLst/>
          </a:prstGeom>
          <a:ln w="19050">
            <a:solidFill>
              <a:srgbClr val="65CBC9"/>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D069707E-9130-493E-9BCB-37E81FF18E90}"/>
              </a:ext>
            </a:extLst>
          </p:cNvPr>
          <p:cNvCxnSpPr>
            <a:cxnSpLocks/>
          </p:cNvCxnSpPr>
          <p:nvPr/>
        </p:nvCxnSpPr>
        <p:spPr>
          <a:xfrm flipV="1">
            <a:off x="10535497" y="2967322"/>
            <a:ext cx="0" cy="391660"/>
          </a:xfrm>
          <a:prstGeom prst="line">
            <a:avLst/>
          </a:prstGeom>
          <a:ln w="19050">
            <a:solidFill>
              <a:srgbClr val="65CBC9"/>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D537A21A-4E4F-4C46-8882-4A69FC882A10}"/>
              </a:ext>
            </a:extLst>
          </p:cNvPr>
          <p:cNvSpPr txBox="1"/>
          <p:nvPr/>
        </p:nvSpPr>
        <p:spPr>
          <a:xfrm>
            <a:off x="9785533" y="1061778"/>
            <a:ext cx="2323691" cy="2348656"/>
          </a:xfrm>
          <a:prstGeom prst="rect">
            <a:avLst/>
          </a:prstGeom>
          <a:noFill/>
        </p:spPr>
        <p:txBody>
          <a:bodyPr wrap="square" rtlCol="0">
            <a:spAutoFit/>
          </a:bodyPr>
          <a:lstStyle/>
          <a:p>
            <a:pPr lvl="0"/>
            <a:r>
              <a:rPr lang="en-GB" sz="1333" dirty="0">
                <a:solidFill>
                  <a:srgbClr val="7AB9D0"/>
                </a:solidFill>
              </a:rPr>
              <a:t>Dec-21</a:t>
            </a:r>
          </a:p>
          <a:p>
            <a:pPr lvl="0"/>
            <a:r>
              <a:rPr lang="en-GB" sz="1333" dirty="0"/>
              <a:t>Work commenced to enhance the financial and economic cases of the SOCs, aligned to new NHSEI guidance.</a:t>
            </a:r>
          </a:p>
          <a:p>
            <a:pPr lvl="0"/>
            <a:r>
              <a:rPr lang="en-GB" sz="1333" dirty="0"/>
              <a:t>A review of planning assumptions and costings commenced to ensure SOCs remain contemporary. </a:t>
            </a:r>
          </a:p>
          <a:p>
            <a:pPr lvl="0"/>
            <a:endParaRPr lang="en-GB" sz="1333" dirty="0"/>
          </a:p>
          <a:p>
            <a:pPr lvl="0"/>
            <a:endParaRPr lang="en-GB" sz="1333" dirty="0"/>
          </a:p>
        </p:txBody>
      </p:sp>
    </p:spTree>
    <p:extLst>
      <p:ext uri="{BB962C8B-B14F-4D97-AF65-F5344CB8AC3E}">
        <p14:creationId xmlns:p14="http://schemas.microsoft.com/office/powerpoint/2010/main" val="2878108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7B9903-1386-4B83-9DC5-517CA9C510BB}"/>
              </a:ext>
            </a:extLst>
          </p:cNvPr>
          <p:cNvSpPr>
            <a:spLocks noGrp="1"/>
          </p:cNvSpPr>
          <p:nvPr>
            <p:ph sz="half" idx="1"/>
          </p:nvPr>
        </p:nvSpPr>
        <p:spPr>
          <a:xfrm>
            <a:off x="129036" y="1921565"/>
            <a:ext cx="11930442" cy="4625009"/>
          </a:xfrm>
        </p:spPr>
        <p:txBody>
          <a:bodyPr numCol="2">
            <a:normAutofit fontScale="92500" lnSpcReduction="10000"/>
          </a:bodyPr>
          <a:lstStyle/>
          <a:p>
            <a:pPr marL="342900" lvl="0" indent="-342900">
              <a:spcAft>
                <a:spcPts val="1000"/>
              </a:spcAft>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rPr>
              <a:t>Major infrastructure developments seed much needed growth</a:t>
            </a:r>
            <a:r>
              <a:rPr lang="en-GB" sz="1800" dirty="0">
                <a:effectLst/>
                <a:latin typeface="Calibri" panose="020F0502020204030204" pitchFamily="34" charset="0"/>
                <a:ea typeface="Calibri" panose="020F0502020204030204" pitchFamily="34" charset="0"/>
              </a:rPr>
              <a:t> in both Runcorn and Warrington town centres - concurring with national Town Centre and Town Deal programmes.</a:t>
            </a:r>
          </a:p>
          <a:p>
            <a:pPr marL="342900" lvl="0" indent="-342900">
              <a:spcAft>
                <a:spcPts val="1000"/>
              </a:spcAft>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rPr>
              <a:t>Specific, impactful interventions supporting the community of Halton Lea </a:t>
            </a:r>
            <a:r>
              <a:rPr lang="en-GB" sz="1800" dirty="0">
                <a:effectLst/>
                <a:latin typeface="Calibri" panose="020F0502020204030204" pitchFamily="34" charset="0"/>
                <a:ea typeface="Calibri" panose="020F0502020204030204" pitchFamily="34" charset="0"/>
              </a:rPr>
              <a:t>– one of the 10 highest areas of health deprivation in England – by being a focal community resource for wellbeing/prevention and targeting inequalities.</a:t>
            </a:r>
          </a:p>
          <a:p>
            <a:pPr marL="342900" lvl="0" indent="-342900">
              <a:spcAft>
                <a:spcPts val="1000"/>
              </a:spcAft>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rPr>
              <a:t>Much needed land released for the creation of circa 450 new homes in prime locations</a:t>
            </a:r>
            <a:r>
              <a:rPr lang="en-GB" sz="1800" dirty="0">
                <a:effectLst/>
                <a:latin typeface="Calibri" panose="020F0502020204030204" pitchFamily="34" charset="0"/>
                <a:ea typeface="Calibri" panose="020F0502020204030204" pitchFamily="34" charset="0"/>
              </a:rPr>
              <a:t> - 200 in Halton and 250 in Warrington – directly fulfilling Levelling Up objectives.</a:t>
            </a:r>
          </a:p>
          <a:p>
            <a:pPr marL="342900" lvl="0" indent="-342900">
              <a:spcAft>
                <a:spcPts val="1000"/>
              </a:spcAft>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rPr>
              <a:t>Carbon neutral</a:t>
            </a:r>
            <a:r>
              <a:rPr lang="en-GB" sz="1800" dirty="0">
                <a:effectLst/>
                <a:latin typeface="Calibri" panose="020F0502020204030204" pitchFamily="34" charset="0"/>
                <a:ea typeface="Calibri" panose="020F0502020204030204" pitchFamily="34" charset="0"/>
              </a:rPr>
              <a:t> </a:t>
            </a:r>
            <a:r>
              <a:rPr lang="en-GB" sz="1800" b="1" dirty="0">
                <a:effectLst/>
                <a:latin typeface="Calibri" panose="020F0502020204030204" pitchFamily="34" charset="0"/>
                <a:ea typeface="Calibri" panose="020F0502020204030204" pitchFamily="34" charset="0"/>
              </a:rPr>
              <a:t>healthcare services accessed by green travel infrastructure, </a:t>
            </a:r>
            <a:r>
              <a:rPr lang="en-GB" sz="1800" dirty="0">
                <a:effectLst/>
                <a:latin typeface="Calibri" panose="020F0502020204030204" pitchFamily="34" charset="0"/>
                <a:ea typeface="Calibri" panose="020F0502020204030204" pitchFamily="34" charset="0"/>
              </a:rPr>
              <a:t>spearheaded by a fully electric bus fleet converging at the hospitals and simplified, local access to services for some of the most disadvantaged communities with disproportionally poor health-outcomes. </a:t>
            </a:r>
          </a:p>
          <a:p>
            <a:pPr marL="342900" lvl="0" indent="-342900">
              <a:spcAft>
                <a:spcPts val="1000"/>
              </a:spcAft>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rPr>
              <a:t>Slowed growth in the numbers of unemployment benefit claimants -</a:t>
            </a:r>
            <a:r>
              <a:rPr lang="en-GB" sz="1800" dirty="0">
                <a:effectLst/>
                <a:latin typeface="Calibri" panose="020F0502020204030204" pitchFamily="34" charset="0"/>
                <a:ea typeface="Calibri" panose="020F0502020204030204" pitchFamily="34" charset="0"/>
              </a:rPr>
              <a:t> notably higher than the UK average - thanks to access to multi-professional education, training and employment.</a:t>
            </a:r>
          </a:p>
          <a:p>
            <a:r>
              <a:rPr lang="en-GB" sz="1800" b="1" dirty="0">
                <a:effectLst/>
                <a:latin typeface="Calibri" panose="020F0502020204030204" pitchFamily="34" charset="0"/>
                <a:ea typeface="Calibri" panose="020F0502020204030204" pitchFamily="34" charset="0"/>
              </a:rPr>
              <a:t>£5 returned for every £1 invested </a:t>
            </a:r>
            <a:r>
              <a:rPr lang="en-GB" sz="1800" dirty="0">
                <a:effectLst/>
                <a:latin typeface="Calibri" panose="020F0502020204030204" pitchFamily="34" charset="0"/>
                <a:ea typeface="Calibri" panose="020F0502020204030204" pitchFamily="34" charset="0"/>
              </a:rPr>
              <a:t>thanks to a dramatic reduction in the escalating £multi-millions spent on annual maintenance costs keeping aging infrastructure safe and compliant.</a:t>
            </a:r>
          </a:p>
          <a:p>
            <a:r>
              <a:rPr lang="en-GB" sz="1800" b="1" dirty="0">
                <a:effectLst/>
                <a:latin typeface="Calibri" panose="020F0502020204030204" pitchFamily="34" charset="0"/>
                <a:ea typeface="Calibri" panose="020F0502020204030204" pitchFamily="34" charset="0"/>
              </a:rPr>
              <a:t>Future-proofed buildings enabling new care models</a:t>
            </a:r>
            <a:r>
              <a:rPr lang="en-GB" sz="1800" dirty="0">
                <a:effectLst/>
                <a:latin typeface="Calibri" panose="020F0502020204030204" pitchFamily="34" charset="0"/>
                <a:ea typeface="Calibri" panose="020F0502020204030204" pitchFamily="34" charset="0"/>
              </a:rPr>
              <a:t> which shift care into the community – improving access and reducing health inequalities AND </a:t>
            </a:r>
            <a:r>
              <a:rPr lang="en-GB" sz="1800" b="1" dirty="0">
                <a:effectLst/>
                <a:latin typeface="Calibri" panose="020F0502020204030204" pitchFamily="34" charset="0"/>
                <a:ea typeface="Calibri" panose="020F0502020204030204" pitchFamily="34" charset="0"/>
              </a:rPr>
              <a:t>Reduced NHS waiting times for diagnostics and procedures</a:t>
            </a:r>
            <a:r>
              <a:rPr lang="en-GB" sz="1800" dirty="0">
                <a:effectLst/>
                <a:latin typeface="Calibri" panose="020F0502020204030204" pitchFamily="34" charset="0"/>
                <a:ea typeface="Calibri" panose="020F0502020204030204" pitchFamily="34" charset="0"/>
              </a:rPr>
              <a:t> at a sustainable, Covid-lite elective hub for Cheshire and Merseyside</a:t>
            </a:r>
          </a:p>
          <a:p>
            <a:endParaRPr lang="en-GB" dirty="0"/>
          </a:p>
        </p:txBody>
      </p:sp>
      <p:sp>
        <p:nvSpPr>
          <p:cNvPr id="5" name="Title 1">
            <a:extLst>
              <a:ext uri="{FF2B5EF4-FFF2-40B4-BE49-F238E27FC236}">
                <a16:creationId xmlns:a16="http://schemas.microsoft.com/office/drawing/2014/main" id="{6D9B2048-DC9D-4F09-8B53-27FBF15DFB64}"/>
              </a:ext>
            </a:extLst>
          </p:cNvPr>
          <p:cNvSpPr>
            <a:spLocks noGrp="1"/>
          </p:cNvSpPr>
          <p:nvPr>
            <p:ph type="title"/>
          </p:nvPr>
        </p:nvSpPr>
        <p:spPr>
          <a:xfrm>
            <a:off x="276466" y="111145"/>
            <a:ext cx="10515600" cy="1058541"/>
          </a:xfrm>
        </p:spPr>
        <p:txBody>
          <a:bodyPr/>
          <a:lstStyle/>
          <a:p>
            <a:r>
              <a:rPr lang="en-GB" b="1" dirty="0">
                <a:solidFill>
                  <a:schemeClr val="accent1"/>
                </a:solidFill>
              </a:rPr>
              <a:t>Example of the benefits we will deliver</a:t>
            </a:r>
          </a:p>
        </p:txBody>
      </p:sp>
      <p:sp>
        <p:nvSpPr>
          <p:cNvPr id="8" name="Content Placeholder 2">
            <a:extLst>
              <a:ext uri="{FF2B5EF4-FFF2-40B4-BE49-F238E27FC236}">
                <a16:creationId xmlns:a16="http://schemas.microsoft.com/office/drawing/2014/main" id="{4FCC8970-FE80-4C82-835F-A702CD782DD8}"/>
              </a:ext>
            </a:extLst>
          </p:cNvPr>
          <p:cNvSpPr txBox="1">
            <a:spLocks/>
          </p:cNvSpPr>
          <p:nvPr/>
        </p:nvSpPr>
        <p:spPr>
          <a:xfrm>
            <a:off x="276466" y="1169686"/>
            <a:ext cx="11440113" cy="924839"/>
          </a:xfrm>
          <a:prstGeom prst="rect">
            <a:avLst/>
          </a:prstGeom>
        </p:spPr>
        <p:txBody>
          <a:bodyPr vert="horz" lIns="91440" tIns="45720" rIns="91440" bIns="45720" numCol="1" rtlCol="0">
            <a:normAutofit/>
          </a:bodyPr>
          <a:lstStyle>
            <a:lvl1pPr marL="228594" indent="-228594" algn="l" defTabSz="914377" rtl="0" eaLnBrk="1" latinLnBrk="0" hangingPunct="1">
              <a:lnSpc>
                <a:spcPct val="90000"/>
              </a:lnSpc>
              <a:spcBef>
                <a:spcPts val="1000"/>
              </a:spcBef>
              <a:buClr>
                <a:srgbClr val="65CBC9"/>
              </a:buClr>
              <a:buFont typeface="Wingdings" panose="05000000000000000000" pitchFamily="2"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65CBC9"/>
              </a:buClr>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rgbClr val="65CBC9"/>
              </a:buClr>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rgbClr val="65CBC9"/>
              </a:buClr>
              <a:buFont typeface="Wingdings" panose="05000000000000000000" pitchFamily="2"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rgbClr val="65CBC9"/>
              </a:buClr>
              <a:buFont typeface="Wingdings" panose="05000000000000000000" pitchFamily="2"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GB" sz="2000" dirty="0">
                <a:solidFill>
                  <a:srgbClr val="33CCCC"/>
                </a:solidFill>
                <a:latin typeface="Calibri" panose="020F0502020204030204" pitchFamily="34" charset="0"/>
                <a:ea typeface="Calibri" panose="020F0502020204030204" pitchFamily="34" charset="0"/>
              </a:rPr>
              <a:t>The New Hospitals programme will deliver a range of </a:t>
            </a:r>
            <a:r>
              <a:rPr lang="en-GB" sz="2000" b="1" dirty="0">
                <a:solidFill>
                  <a:srgbClr val="33CCCC"/>
                </a:solidFill>
                <a:latin typeface="Calibri" panose="020F0502020204030204" pitchFamily="34" charset="0"/>
                <a:ea typeface="Calibri" panose="020F0502020204030204" pitchFamily="34" charset="0"/>
              </a:rPr>
              <a:t>benefits</a:t>
            </a:r>
            <a:r>
              <a:rPr lang="en-GB" sz="2000" dirty="0">
                <a:solidFill>
                  <a:srgbClr val="33CCCC"/>
                </a:solidFill>
                <a:latin typeface="Calibri" panose="020F0502020204030204" pitchFamily="34" charset="0"/>
                <a:ea typeface="Calibri" panose="020F0502020204030204" pitchFamily="34" charset="0"/>
              </a:rPr>
              <a:t> which </a:t>
            </a:r>
            <a:r>
              <a:rPr lang="en-GB" sz="2000" b="1" dirty="0">
                <a:solidFill>
                  <a:srgbClr val="33CCCC"/>
                </a:solidFill>
                <a:latin typeface="Calibri" panose="020F0502020204030204" pitchFamily="34" charset="0"/>
                <a:ea typeface="Calibri" panose="020F0502020204030204" pitchFamily="34" charset="0"/>
              </a:rPr>
              <a:t>support your vision of being the healthiest, most sustainable, inclusive and growing economy in the UK. </a:t>
            </a:r>
          </a:p>
          <a:p>
            <a:endParaRPr lang="en-GB" dirty="0"/>
          </a:p>
        </p:txBody>
      </p:sp>
    </p:spTree>
    <p:extLst>
      <p:ext uri="{BB962C8B-B14F-4D97-AF65-F5344CB8AC3E}">
        <p14:creationId xmlns:p14="http://schemas.microsoft.com/office/powerpoint/2010/main" val="1824926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AB03912-B431-4A9C-8322-F788DF273CBC}"/>
              </a:ext>
            </a:extLst>
          </p:cNvPr>
          <p:cNvSpPr>
            <a:spLocks noGrp="1"/>
          </p:cNvSpPr>
          <p:nvPr>
            <p:ph type="title"/>
          </p:nvPr>
        </p:nvSpPr>
        <p:spPr>
          <a:xfrm>
            <a:off x="263872" y="51120"/>
            <a:ext cx="10515600" cy="1325563"/>
          </a:xfrm>
        </p:spPr>
        <p:txBody>
          <a:bodyPr/>
          <a:lstStyle/>
          <a:p>
            <a:r>
              <a:rPr lang="en-GB" b="1" dirty="0">
                <a:solidFill>
                  <a:schemeClr val="accent1"/>
                </a:solidFill>
              </a:rPr>
              <a:t>New Hospitals Programme Update </a:t>
            </a:r>
          </a:p>
        </p:txBody>
      </p:sp>
      <p:sp>
        <p:nvSpPr>
          <p:cNvPr id="9" name="Content Placeholder 3">
            <a:extLst>
              <a:ext uri="{FF2B5EF4-FFF2-40B4-BE49-F238E27FC236}">
                <a16:creationId xmlns:a16="http://schemas.microsoft.com/office/drawing/2014/main" id="{5150930F-2676-441B-958F-DEC08327BE82}"/>
              </a:ext>
            </a:extLst>
          </p:cNvPr>
          <p:cNvSpPr txBox="1">
            <a:spLocks/>
          </p:cNvSpPr>
          <p:nvPr/>
        </p:nvSpPr>
        <p:spPr>
          <a:xfrm>
            <a:off x="477078" y="1433313"/>
            <a:ext cx="5824587" cy="4702444"/>
          </a:xfrm>
          <a:prstGeom prst="rect">
            <a:avLst/>
          </a:prstGeom>
        </p:spPr>
        <p:txBody>
          <a:bodyPr vert="horz" lIns="121920" tIns="60960" rIns="121920" bIns="60960" rtlCol="0">
            <a:noAutofit/>
          </a:bodyPr>
          <a:lstStyle>
            <a:lvl1pPr marL="171450" indent="-171450" algn="l" defTabSz="685800" rtl="0" eaLnBrk="1" latinLnBrk="0" hangingPunct="1">
              <a:lnSpc>
                <a:spcPct val="90000"/>
              </a:lnSpc>
              <a:spcBef>
                <a:spcPts val="750"/>
              </a:spcBef>
              <a:buClr>
                <a:srgbClr val="65CBC9"/>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5CBC9"/>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5CBC9"/>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5CBC9"/>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5CBC9"/>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spcBef>
                <a:spcPts val="1000"/>
              </a:spcBef>
              <a:buNone/>
            </a:pPr>
            <a:r>
              <a:rPr lang="en-GB" sz="2000" b="1" dirty="0">
                <a:solidFill>
                  <a:prstClr val="black"/>
                </a:solidFill>
                <a:latin typeface="Calibri"/>
              </a:rPr>
              <a:t>Progress update</a:t>
            </a:r>
          </a:p>
          <a:p>
            <a:pPr marL="228594" indent="-228594" defTabSz="914377">
              <a:spcBef>
                <a:spcPts val="1000"/>
              </a:spcBef>
            </a:pPr>
            <a:r>
              <a:rPr lang="en-GB" sz="2000" dirty="0">
                <a:effectLst/>
                <a:latin typeface="Calibri" panose="020F0502020204030204" pitchFamily="34" charset="0"/>
                <a:ea typeface="Calibri" panose="020F0502020204030204" pitchFamily="34" charset="0"/>
              </a:rPr>
              <a:t>In July 2021 provider organisations across England were invited to submit expressions of interest (EOI) to the Health Infrastructure Programme to secure national capital funding. </a:t>
            </a:r>
            <a:endParaRPr lang="en-GB" sz="2000" dirty="0">
              <a:solidFill>
                <a:prstClr val="black"/>
              </a:solidFill>
              <a:latin typeface="Calibri"/>
            </a:endParaRPr>
          </a:p>
          <a:p>
            <a:pPr marL="228594" indent="-228594" defTabSz="914377">
              <a:spcBef>
                <a:spcPts val="1000"/>
              </a:spcBef>
            </a:pPr>
            <a:r>
              <a:rPr lang="en-GB" sz="2000" dirty="0">
                <a:solidFill>
                  <a:prstClr val="black"/>
                </a:solidFill>
                <a:latin typeface="Calibri"/>
              </a:rPr>
              <a:t>The Trust’s expression was successfully prioritised as joint number one for investment across the region, alongside 2 Trusts with reinforced concrete failures (RAAC issues).</a:t>
            </a:r>
          </a:p>
          <a:p>
            <a:pPr marL="0" indent="0" defTabSz="914377">
              <a:spcBef>
                <a:spcPts val="1000"/>
              </a:spcBef>
              <a:buNone/>
            </a:pPr>
            <a:endParaRPr lang="en-GB" sz="500" dirty="0">
              <a:solidFill>
                <a:prstClr val="black"/>
              </a:solidFill>
              <a:latin typeface="Calibri"/>
            </a:endParaRPr>
          </a:p>
          <a:p>
            <a:pPr marL="0" marR="0" lvl="0" indent="0" algn="l" defTabSz="914377" rtl="0" eaLnBrk="1" fontAlgn="auto" latinLnBrk="0" hangingPunct="1">
              <a:lnSpc>
                <a:spcPct val="100000"/>
              </a:lnSpc>
              <a:spcBef>
                <a:spcPts val="1000"/>
              </a:spcBef>
              <a:spcAft>
                <a:spcPts val="0"/>
              </a:spcAft>
              <a:buClrTx/>
              <a:buSzTx/>
              <a:buFontTx/>
              <a:buNone/>
              <a:tabLst/>
              <a:defRPr/>
            </a:pPr>
            <a:r>
              <a:rPr lang="en-GB" sz="2000" b="1" dirty="0">
                <a:solidFill>
                  <a:prstClr val="black"/>
                </a:solidFill>
                <a:latin typeface="Calibri"/>
              </a:rPr>
              <a:t>Current situation</a:t>
            </a: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defTabSz="914377">
              <a:spcBef>
                <a:spcPts val="1000"/>
              </a:spcBef>
            </a:pPr>
            <a:r>
              <a:rPr lang="en-GB" sz="2000" dirty="0">
                <a:solidFill>
                  <a:prstClr val="black"/>
                </a:solidFill>
                <a:latin typeface="Calibri"/>
              </a:rPr>
              <a:t>Awaiting outcome of EOI process, which was due Spring 2022.</a:t>
            </a:r>
          </a:p>
          <a:p>
            <a:pPr defTabSz="914377">
              <a:spcBef>
                <a:spcPts val="1000"/>
              </a:spcBef>
            </a:pPr>
            <a:r>
              <a:rPr lang="en-GB" sz="2000" dirty="0">
                <a:solidFill>
                  <a:prstClr val="black"/>
                </a:solidFill>
                <a:latin typeface="Calibri"/>
              </a:rPr>
              <a:t>Refreshing Strategic Outline Cases </a:t>
            </a:r>
          </a:p>
        </p:txBody>
      </p:sp>
      <p:cxnSp>
        <p:nvCxnSpPr>
          <p:cNvPr id="10" name="Straight Connector 9">
            <a:extLst>
              <a:ext uri="{FF2B5EF4-FFF2-40B4-BE49-F238E27FC236}">
                <a16:creationId xmlns:a16="http://schemas.microsoft.com/office/drawing/2014/main" id="{72E0CB72-85EA-421D-9F3B-0F2CB9D99EB6}"/>
              </a:ext>
            </a:extLst>
          </p:cNvPr>
          <p:cNvCxnSpPr>
            <a:cxnSpLocks/>
          </p:cNvCxnSpPr>
          <p:nvPr/>
        </p:nvCxnSpPr>
        <p:spPr>
          <a:xfrm>
            <a:off x="6285227" y="1433313"/>
            <a:ext cx="0" cy="4424148"/>
          </a:xfrm>
          <a:prstGeom prst="line">
            <a:avLst/>
          </a:prstGeom>
          <a:ln w="19050">
            <a:solidFill>
              <a:srgbClr val="FF671B"/>
            </a:solidFill>
          </a:ln>
        </p:spPr>
        <p:style>
          <a:lnRef idx="1">
            <a:schemeClr val="dk1"/>
          </a:lnRef>
          <a:fillRef idx="0">
            <a:schemeClr val="dk1"/>
          </a:fillRef>
          <a:effectRef idx="0">
            <a:schemeClr val="dk1"/>
          </a:effectRef>
          <a:fontRef idx="minor">
            <a:schemeClr val="tx1"/>
          </a:fontRef>
        </p:style>
      </p:cxnSp>
      <p:sp>
        <p:nvSpPr>
          <p:cNvPr id="15" name="Content Placeholder 3">
            <a:extLst>
              <a:ext uri="{FF2B5EF4-FFF2-40B4-BE49-F238E27FC236}">
                <a16:creationId xmlns:a16="http://schemas.microsoft.com/office/drawing/2014/main" id="{B809EC45-773E-4186-AA0D-8D714F6E7D55}"/>
              </a:ext>
            </a:extLst>
          </p:cNvPr>
          <p:cNvSpPr txBox="1">
            <a:spLocks/>
          </p:cNvSpPr>
          <p:nvPr/>
        </p:nvSpPr>
        <p:spPr>
          <a:xfrm>
            <a:off x="6430480" y="1358902"/>
            <a:ext cx="5284441" cy="4148455"/>
          </a:xfrm>
          <a:prstGeom prst="rect">
            <a:avLst/>
          </a:prstGeom>
        </p:spPr>
        <p:txBody>
          <a:bodyPr vert="horz" lIns="121920" tIns="60960" rIns="121920" bIns="60960" rtlCol="0">
            <a:noAutofit/>
          </a:bodyPr>
          <a:lstStyle>
            <a:lvl1pPr marL="171450" indent="-171450" algn="l" defTabSz="685800" rtl="0" eaLnBrk="1" latinLnBrk="0" hangingPunct="1">
              <a:lnSpc>
                <a:spcPct val="90000"/>
              </a:lnSpc>
              <a:spcBef>
                <a:spcPts val="750"/>
              </a:spcBef>
              <a:buClr>
                <a:srgbClr val="65CBC9"/>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5CBC9"/>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5CBC9"/>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5CBC9"/>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5CBC9"/>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spcBef>
                <a:spcPts val="1000"/>
              </a:spcBef>
              <a:buNone/>
            </a:pPr>
            <a:r>
              <a:rPr lang="en-GB" sz="2000" b="1" dirty="0">
                <a:solidFill>
                  <a:prstClr val="black"/>
                </a:solidFill>
                <a:latin typeface="Calibri"/>
              </a:rPr>
              <a:t>Next Steps</a:t>
            </a:r>
          </a:p>
          <a:p>
            <a:pPr marL="228594" indent="-228594" defTabSz="914377">
              <a:spcBef>
                <a:spcPts val="1000"/>
              </a:spcBef>
            </a:pPr>
            <a:r>
              <a:rPr lang="en-GB" sz="2000" dirty="0">
                <a:effectLst/>
                <a:latin typeface="Calibri" panose="020F0502020204030204" pitchFamily="34" charset="0"/>
                <a:ea typeface="Times New Roman" panose="02020603050405020304" pitchFamily="18" charset="0"/>
              </a:rPr>
              <a:t>The next stage of the EOI prioritisation process has not been formally announced, although it is informally understood to involve providing more detailed information.</a:t>
            </a:r>
          </a:p>
          <a:p>
            <a:pPr marL="228594" indent="-228594" defTabSz="914377">
              <a:spcBef>
                <a:spcPts val="1000"/>
              </a:spcBef>
            </a:pPr>
            <a:r>
              <a:rPr lang="en-GB" sz="2000" dirty="0">
                <a:latin typeface="Calibri" panose="020F0502020204030204" pitchFamily="34" charset="0"/>
                <a:ea typeface="Calibri" panose="020F0502020204030204" pitchFamily="34" charset="0"/>
                <a:cs typeface="Times New Roman" panose="02020603050405020304" pitchFamily="18" charset="0"/>
              </a:rPr>
              <a:t>Selecting a preferred location for a new Hospital in Warrington.</a:t>
            </a:r>
          </a:p>
          <a:p>
            <a:pPr marL="228594" indent="-228594" defTabSz="914377">
              <a:spcBef>
                <a:spcPts val="1000"/>
              </a:spcBef>
            </a:pPr>
            <a:r>
              <a:rPr lang="en-GB" sz="2000" dirty="0">
                <a:latin typeface="Calibri" panose="020F0502020204030204" pitchFamily="34" charset="0"/>
                <a:ea typeface="Calibri" panose="020F0502020204030204" pitchFamily="34" charset="0"/>
                <a:cs typeface="Times New Roman" panose="02020603050405020304" pitchFamily="18" charset="0"/>
              </a:rPr>
              <a:t>C</a:t>
            </a:r>
            <a:r>
              <a:rPr lang="en-GB" sz="2000" dirty="0">
                <a:effectLst/>
                <a:latin typeface="Calibri" panose="020F0502020204030204" pitchFamily="34" charset="0"/>
                <a:ea typeface="Calibri" panose="020F0502020204030204" pitchFamily="34" charset="0"/>
                <a:cs typeface="Times New Roman" panose="02020603050405020304" pitchFamily="18" charset="0"/>
              </a:rPr>
              <a:t>ontinuing to maximise opportunities to progress plans within the current footprint, including developing two new health and wellbeing hubs and a community clinic within vacant retail space. However, this agenda can only be fully realised with the inclusion of modern, compliant hospital estate.</a:t>
            </a:r>
            <a:endParaRPr lang="en-GB" sz="2000" dirty="0">
              <a:solidFill>
                <a:prstClr val="black"/>
              </a:solidFill>
              <a:latin typeface="Calibri"/>
            </a:endParaRPr>
          </a:p>
          <a:p>
            <a:pPr marL="228594" indent="-228594" defTabSz="914377">
              <a:spcBef>
                <a:spcPts val="1000"/>
              </a:spcBef>
            </a:pPr>
            <a:endParaRPr lang="en-GB" sz="1867" dirty="0">
              <a:solidFill>
                <a:prstClr val="black"/>
              </a:solidFill>
              <a:latin typeface="Calibri"/>
            </a:endParaRPr>
          </a:p>
        </p:txBody>
      </p:sp>
      <p:pic>
        <p:nvPicPr>
          <p:cNvPr id="3" name="Graphic 2" descr="Checkmark with solid fill">
            <a:extLst>
              <a:ext uri="{FF2B5EF4-FFF2-40B4-BE49-F238E27FC236}">
                <a16:creationId xmlns:a16="http://schemas.microsoft.com/office/drawing/2014/main" id="{3B88149E-789D-4C61-A3B6-68AE81E7C4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261" y="3327335"/>
            <a:ext cx="457200" cy="914400"/>
          </a:xfrm>
          <a:prstGeom prst="rect">
            <a:avLst/>
          </a:prstGeom>
        </p:spPr>
      </p:pic>
      <p:pic>
        <p:nvPicPr>
          <p:cNvPr id="11" name="Graphic 10" descr="Checkmark with solid fill">
            <a:extLst>
              <a:ext uri="{FF2B5EF4-FFF2-40B4-BE49-F238E27FC236}">
                <a16:creationId xmlns:a16="http://schemas.microsoft.com/office/drawing/2014/main" id="{6EC7A4E8-C581-4D70-BB2F-F10192F82C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132" y="2079310"/>
            <a:ext cx="457200" cy="914400"/>
          </a:xfrm>
          <a:prstGeom prst="rect">
            <a:avLst/>
          </a:prstGeom>
        </p:spPr>
      </p:pic>
    </p:spTree>
    <p:extLst>
      <p:ext uri="{BB962C8B-B14F-4D97-AF65-F5344CB8AC3E}">
        <p14:creationId xmlns:p14="http://schemas.microsoft.com/office/powerpoint/2010/main" val="3372693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755B86A-2F6D-4E7F-A96C-6E23D1F35A49}"/>
              </a:ext>
            </a:extLst>
          </p:cNvPr>
          <p:cNvSpPr>
            <a:spLocks noGrp="1"/>
          </p:cNvSpPr>
          <p:nvPr>
            <p:ph sz="half" idx="2"/>
          </p:nvPr>
        </p:nvSpPr>
        <p:spPr>
          <a:xfrm>
            <a:off x="263872" y="1055679"/>
            <a:ext cx="11664256" cy="3053454"/>
          </a:xfrm>
        </p:spPr>
        <p:txBody>
          <a:bodyPr>
            <a:normAutofit/>
          </a:bodyPr>
          <a:lstStyle/>
          <a:p>
            <a:r>
              <a:rPr lang="en-GB" sz="2000" dirty="0"/>
              <a:t>A site selection study has been undertaken to determine potential locations for a new Warrington Hospital. </a:t>
            </a:r>
          </a:p>
          <a:p>
            <a:r>
              <a:rPr lang="en-GB" sz="2000" dirty="0"/>
              <a:t>Sites were assessed based on three essential criteria. </a:t>
            </a:r>
          </a:p>
          <a:p>
            <a:r>
              <a:rPr lang="en-GB" sz="2000" dirty="0"/>
              <a:t>The Study concluded only 2 sites are viable – the existing hospital site or the Cockhedge site.</a:t>
            </a:r>
          </a:p>
          <a:p>
            <a:r>
              <a:rPr lang="en-GB" sz="2000" dirty="0"/>
              <a:t>A set of Critical Success Factors (CSF) and a scoring mechanism have been developed  to enable a more detailed review of both options and to assess which location offers the greatest overall benefit to Warrington as a whole. This will enable identification of a preferred location.</a:t>
            </a:r>
          </a:p>
          <a:p>
            <a:pPr marL="0" indent="0">
              <a:buNone/>
            </a:pPr>
            <a:endParaRPr lang="en-GB" sz="1600" dirty="0"/>
          </a:p>
        </p:txBody>
      </p:sp>
      <p:sp>
        <p:nvSpPr>
          <p:cNvPr id="5" name="Title 1">
            <a:extLst>
              <a:ext uri="{FF2B5EF4-FFF2-40B4-BE49-F238E27FC236}">
                <a16:creationId xmlns:a16="http://schemas.microsoft.com/office/drawing/2014/main" id="{086C0920-F097-4124-BB00-4F2F65869FD9}"/>
              </a:ext>
            </a:extLst>
          </p:cNvPr>
          <p:cNvSpPr txBox="1">
            <a:spLocks/>
          </p:cNvSpPr>
          <p:nvPr/>
        </p:nvSpPr>
        <p:spPr>
          <a:xfrm>
            <a:off x="263872" y="67194"/>
            <a:ext cx="10515600" cy="826887"/>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4400" b="1" dirty="0">
                <a:solidFill>
                  <a:schemeClr val="accent1"/>
                </a:solidFill>
              </a:rPr>
              <a:t>Site selection for a new Warrington Hospital</a:t>
            </a:r>
          </a:p>
        </p:txBody>
      </p:sp>
      <p:pic>
        <p:nvPicPr>
          <p:cNvPr id="11" name="Picture 10">
            <a:extLst>
              <a:ext uri="{FF2B5EF4-FFF2-40B4-BE49-F238E27FC236}">
                <a16:creationId xmlns:a16="http://schemas.microsoft.com/office/drawing/2014/main" id="{160485ED-BB8A-4893-83E2-1C6897F6C7D0}"/>
              </a:ext>
            </a:extLst>
          </p:cNvPr>
          <p:cNvPicPr>
            <a:picLocks noChangeAspect="1"/>
          </p:cNvPicPr>
          <p:nvPr/>
        </p:nvPicPr>
        <p:blipFill rotWithShape="1">
          <a:blip r:embed="rId2"/>
          <a:srcRect l="16517" t="39046" r="42768" b="21747"/>
          <a:stretch/>
        </p:blipFill>
        <p:spPr>
          <a:xfrm>
            <a:off x="0" y="3172809"/>
            <a:ext cx="4585760" cy="3685191"/>
          </a:xfrm>
          <a:prstGeom prst="rect">
            <a:avLst/>
          </a:prstGeom>
        </p:spPr>
      </p:pic>
      <p:pic>
        <p:nvPicPr>
          <p:cNvPr id="3" name="Picture 2">
            <a:extLst>
              <a:ext uri="{FF2B5EF4-FFF2-40B4-BE49-F238E27FC236}">
                <a16:creationId xmlns:a16="http://schemas.microsoft.com/office/drawing/2014/main" id="{91F115DC-D5AA-46F4-BA4F-AA65B69F27CF}"/>
              </a:ext>
            </a:extLst>
          </p:cNvPr>
          <p:cNvPicPr>
            <a:picLocks noChangeAspect="1"/>
          </p:cNvPicPr>
          <p:nvPr/>
        </p:nvPicPr>
        <p:blipFill rotWithShape="1">
          <a:blip r:embed="rId3"/>
          <a:srcRect l="15652" t="54493" r="63370" b="23513"/>
          <a:stretch/>
        </p:blipFill>
        <p:spPr>
          <a:xfrm>
            <a:off x="4585760" y="3301717"/>
            <a:ext cx="3670853" cy="3556283"/>
          </a:xfrm>
          <a:prstGeom prst="rect">
            <a:avLst/>
          </a:prstGeom>
        </p:spPr>
      </p:pic>
      <p:pic>
        <p:nvPicPr>
          <p:cNvPr id="13" name="Picture 12">
            <a:extLst>
              <a:ext uri="{FF2B5EF4-FFF2-40B4-BE49-F238E27FC236}">
                <a16:creationId xmlns:a16="http://schemas.microsoft.com/office/drawing/2014/main" id="{DB47289D-E964-47AF-B660-4846D1E703A9}"/>
              </a:ext>
            </a:extLst>
          </p:cNvPr>
          <p:cNvPicPr>
            <a:picLocks noChangeAspect="1"/>
          </p:cNvPicPr>
          <p:nvPr/>
        </p:nvPicPr>
        <p:blipFill rotWithShape="1">
          <a:blip r:embed="rId4"/>
          <a:srcRect l="16161" t="23492" r="41607" b="36500"/>
          <a:stretch/>
        </p:blipFill>
        <p:spPr>
          <a:xfrm>
            <a:off x="8163849" y="3048001"/>
            <a:ext cx="4028152" cy="3810000"/>
          </a:xfrm>
          <a:prstGeom prst="rect">
            <a:avLst/>
          </a:prstGeom>
        </p:spPr>
      </p:pic>
    </p:spTree>
    <p:extLst>
      <p:ext uri="{BB962C8B-B14F-4D97-AF65-F5344CB8AC3E}">
        <p14:creationId xmlns:p14="http://schemas.microsoft.com/office/powerpoint/2010/main" val="164374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1F3193C-C115-4248-9AD0-FDC3BB1BC7A6}"/>
              </a:ext>
            </a:extLst>
          </p:cNvPr>
          <p:cNvSpPr txBox="1">
            <a:spLocks/>
          </p:cNvSpPr>
          <p:nvPr/>
        </p:nvSpPr>
        <p:spPr>
          <a:xfrm>
            <a:off x="263872" y="67194"/>
            <a:ext cx="10515600" cy="826887"/>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4400" b="1" dirty="0">
                <a:solidFill>
                  <a:schemeClr val="accent1"/>
                </a:solidFill>
              </a:rPr>
              <a:t>Site selection – key considerations</a:t>
            </a:r>
          </a:p>
        </p:txBody>
      </p:sp>
      <p:sp>
        <p:nvSpPr>
          <p:cNvPr id="9" name="Content Placeholder 2">
            <a:extLst>
              <a:ext uri="{FF2B5EF4-FFF2-40B4-BE49-F238E27FC236}">
                <a16:creationId xmlns:a16="http://schemas.microsoft.com/office/drawing/2014/main" id="{D6471990-19BF-43F1-9A7E-A3125FEDA2D9}"/>
              </a:ext>
            </a:extLst>
          </p:cNvPr>
          <p:cNvSpPr>
            <a:spLocks noGrp="1"/>
          </p:cNvSpPr>
          <p:nvPr>
            <p:ph sz="half" idx="1"/>
          </p:nvPr>
        </p:nvSpPr>
        <p:spPr>
          <a:xfrm>
            <a:off x="182044" y="1086678"/>
            <a:ext cx="11440113" cy="5234609"/>
          </a:xfrm>
        </p:spPr>
        <p:txBody>
          <a:bodyPr>
            <a:normAutofit/>
          </a:bodyPr>
          <a:lstStyle/>
          <a:p>
            <a:pPr marL="0" lvl="0" indent="0">
              <a:spcAft>
                <a:spcPts val="1000"/>
              </a:spcAft>
              <a:buNone/>
            </a:pPr>
            <a:r>
              <a:rPr kumimoji="0" lang="en-GB" sz="2000" b="0" i="0" u="none" strike="noStrike" kern="1200" cap="none" spc="0" normalizeH="0" baseline="0" noProof="0" dirty="0">
                <a:ln>
                  <a:noFill/>
                </a:ln>
                <a:solidFill>
                  <a:srgbClr val="0A0A0A"/>
                </a:solidFill>
                <a:effectLst/>
                <a:uLnTx/>
                <a:uFillTx/>
                <a:latin typeface="Calibri" panose="020F0502020204030204"/>
                <a:ea typeface="+mn-ea"/>
                <a:cs typeface="+mn-cs"/>
              </a:rPr>
              <a:t>We want the physical location of Warrington Hospital to extract maximum benefit for Warrington as a whole. Included within the key criteria for assessing each location will be:-</a:t>
            </a:r>
          </a:p>
          <a:p>
            <a:pPr marL="0" lvl="0" indent="0">
              <a:spcAft>
                <a:spcPts val="1000"/>
              </a:spcAft>
              <a:buNone/>
            </a:pPr>
            <a:endParaRPr kumimoji="0" lang="en-GB" sz="2000" b="0" i="0" u="none" strike="noStrike" kern="1200" cap="none" spc="0" normalizeH="0" baseline="0" noProof="0" dirty="0">
              <a:ln>
                <a:noFill/>
              </a:ln>
              <a:solidFill>
                <a:srgbClr val="0A0A0A"/>
              </a:solidFill>
              <a:effectLst/>
              <a:uLnTx/>
              <a:uFillTx/>
              <a:latin typeface="Calibri" panose="020F0502020204030204"/>
              <a:ea typeface="+mn-ea"/>
              <a:cs typeface="+mn-cs"/>
            </a:endParaRPr>
          </a:p>
          <a:p>
            <a:pPr marL="0" lvl="0" indent="0">
              <a:spcAft>
                <a:spcPts val="1000"/>
              </a:spcAft>
              <a:buNone/>
            </a:pPr>
            <a:endParaRPr lang="en-GB" dirty="0"/>
          </a:p>
        </p:txBody>
      </p:sp>
      <p:pic>
        <p:nvPicPr>
          <p:cNvPr id="11" name="Picture 10">
            <a:extLst>
              <a:ext uri="{FF2B5EF4-FFF2-40B4-BE49-F238E27FC236}">
                <a16:creationId xmlns:a16="http://schemas.microsoft.com/office/drawing/2014/main" id="{4E31BAF3-88C2-4A7B-A620-BB6BFEA10EDD}"/>
              </a:ext>
            </a:extLst>
          </p:cNvPr>
          <p:cNvPicPr>
            <a:picLocks noChangeAspect="1"/>
          </p:cNvPicPr>
          <p:nvPr/>
        </p:nvPicPr>
        <p:blipFill rotWithShape="1">
          <a:blip r:embed="rId3"/>
          <a:srcRect l="7065" t="32271" r="40435" b="27923"/>
          <a:stretch/>
        </p:blipFill>
        <p:spPr>
          <a:xfrm>
            <a:off x="848136" y="1921565"/>
            <a:ext cx="9931335" cy="3961887"/>
          </a:xfrm>
          <a:prstGeom prst="rect">
            <a:avLst/>
          </a:prstGeom>
          <a:ln>
            <a:solidFill>
              <a:srgbClr val="FF0000"/>
            </a:solidFill>
          </a:ln>
        </p:spPr>
      </p:pic>
      <p:sp>
        <p:nvSpPr>
          <p:cNvPr id="12" name="Rectangle 11">
            <a:extLst>
              <a:ext uri="{FF2B5EF4-FFF2-40B4-BE49-F238E27FC236}">
                <a16:creationId xmlns:a16="http://schemas.microsoft.com/office/drawing/2014/main" id="{2CE466A7-1095-4D22-9BFF-FCD504AFCD8C}"/>
              </a:ext>
            </a:extLst>
          </p:cNvPr>
          <p:cNvSpPr/>
          <p:nvPr/>
        </p:nvSpPr>
        <p:spPr>
          <a:xfrm>
            <a:off x="1770336" y="2888974"/>
            <a:ext cx="9009135" cy="7686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395DA531-B16F-4925-B5E0-2C855B04DFD9}"/>
              </a:ext>
            </a:extLst>
          </p:cNvPr>
          <p:cNvSpPr/>
          <p:nvPr/>
        </p:nvSpPr>
        <p:spPr>
          <a:xfrm>
            <a:off x="1789043" y="4757529"/>
            <a:ext cx="9009134" cy="5565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48322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2"/>
          <p:cNvSpPr txBox="1">
            <a:spLocks/>
          </p:cNvSpPr>
          <p:nvPr/>
        </p:nvSpPr>
        <p:spPr>
          <a:xfrm>
            <a:off x="609602" y="242816"/>
            <a:ext cx="9857116" cy="1054253"/>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3200" dirty="0"/>
              <a:t>How the site will be selected</a:t>
            </a:r>
          </a:p>
        </p:txBody>
      </p:sp>
      <p:sp>
        <p:nvSpPr>
          <p:cNvPr id="2" name="Rectangle 1"/>
          <p:cNvSpPr/>
          <p:nvPr/>
        </p:nvSpPr>
        <p:spPr>
          <a:xfrm>
            <a:off x="338668" y="1297069"/>
            <a:ext cx="11296873" cy="1077218"/>
          </a:xfrm>
          <a:prstGeom prst="rect">
            <a:avLst/>
          </a:prstGeom>
          <a:noFill/>
        </p:spPr>
        <p:txBody>
          <a:bodyPr wrap="square" lIns="0" tIns="0" rIns="0" bIns="0" rtlCol="0">
            <a:spAutoFit/>
          </a:bodyPr>
          <a:lstStyle/>
          <a:p>
            <a:endParaRPr lang="en-GB" sz="1400" kern="0" dirty="0">
              <a:solidFill>
                <a:prstClr val="black"/>
              </a:solidFill>
              <a:latin typeface="Arial" panose="020B0604020202020204" pitchFamily="34" charset="0"/>
              <a:ea typeface="ＭＳ Ｐゴシック"/>
              <a:cs typeface="Arial" panose="020B0604020202020204" pitchFamily="34" charset="0"/>
            </a:endParaRPr>
          </a:p>
          <a:p>
            <a:endParaRPr lang="en-GB" sz="1400" kern="0" dirty="0">
              <a:solidFill>
                <a:prstClr val="black"/>
              </a:solidFill>
              <a:latin typeface="Arial" panose="020B0604020202020204" pitchFamily="34" charset="0"/>
              <a:ea typeface="ＭＳ Ｐゴシック"/>
              <a:cs typeface="Arial" panose="020B0604020202020204" pitchFamily="34" charset="0"/>
            </a:endParaRPr>
          </a:p>
          <a:p>
            <a:endParaRPr lang="en-GB" sz="1400" kern="0" dirty="0">
              <a:solidFill>
                <a:prstClr val="black"/>
              </a:solidFill>
              <a:latin typeface="Arial" panose="020B0604020202020204" pitchFamily="34" charset="0"/>
              <a:ea typeface="ＭＳ Ｐゴシック"/>
              <a:cs typeface="Arial" panose="020B0604020202020204" pitchFamily="34" charset="0"/>
            </a:endParaRPr>
          </a:p>
          <a:p>
            <a:endParaRPr lang="en-GB" sz="1400" kern="0" dirty="0">
              <a:solidFill>
                <a:prstClr val="black"/>
              </a:solidFill>
              <a:latin typeface="Arial" panose="020B0604020202020204" pitchFamily="34" charset="0"/>
              <a:ea typeface="ＭＳ Ｐゴシック"/>
              <a:cs typeface="Arial" panose="020B0604020202020204" pitchFamily="34" charset="0"/>
            </a:endParaRPr>
          </a:p>
          <a:p>
            <a:r>
              <a:rPr lang="en-GB" sz="1400" kern="0" dirty="0">
                <a:solidFill>
                  <a:prstClr val="black"/>
                </a:solidFill>
                <a:latin typeface="Arial" panose="020B0604020202020204" pitchFamily="34" charset="0"/>
                <a:ea typeface="ＭＳ Ｐゴシック"/>
                <a:cs typeface="Arial" panose="020B0604020202020204" pitchFamily="34" charset="0"/>
              </a:rPr>
              <a:t>  </a:t>
            </a:r>
          </a:p>
        </p:txBody>
      </p:sp>
      <p:cxnSp>
        <p:nvCxnSpPr>
          <p:cNvPr id="121" name="Straight Connector 120">
            <a:extLst>
              <a:ext uri="{FF2B5EF4-FFF2-40B4-BE49-F238E27FC236}">
                <a16:creationId xmlns:a16="http://schemas.microsoft.com/office/drawing/2014/main" id="{0E5A95C2-41A0-4AA4-974B-37D6B5CEC6DC}"/>
              </a:ext>
            </a:extLst>
          </p:cNvPr>
          <p:cNvCxnSpPr>
            <a:cxnSpLocks/>
          </p:cNvCxnSpPr>
          <p:nvPr/>
        </p:nvCxnSpPr>
        <p:spPr>
          <a:xfrm flipV="1">
            <a:off x="338667" y="1013222"/>
            <a:ext cx="11445965" cy="3442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96C273-BD8D-4E12-9F2A-F006EC6929A4}"/>
              </a:ext>
            </a:extLst>
          </p:cNvPr>
          <p:cNvSpPr txBox="1"/>
          <p:nvPr/>
        </p:nvSpPr>
        <p:spPr>
          <a:xfrm>
            <a:off x="556460" y="1377216"/>
            <a:ext cx="10917083" cy="3693319"/>
          </a:xfrm>
          <a:prstGeom prst="rect">
            <a:avLst/>
          </a:prstGeom>
          <a:noFill/>
        </p:spPr>
        <p:txBody>
          <a:bodyPr wrap="square">
            <a:spAutoFit/>
          </a:bodyPr>
          <a:lstStyle/>
          <a:p>
            <a:r>
              <a:rPr lang="en-GB" sz="2000" dirty="0">
                <a:solidFill>
                  <a:srgbClr val="1FB1BC"/>
                </a:solidFill>
              </a:rPr>
              <a:t>Scoring the shortlisted options</a:t>
            </a:r>
          </a:p>
          <a:p>
            <a:endParaRPr lang="en-GB" sz="2000" dirty="0">
              <a:solidFill>
                <a:srgbClr val="1FB1BC"/>
              </a:solidFill>
            </a:endParaRPr>
          </a:p>
          <a:p>
            <a:r>
              <a:rPr lang="en-GB" sz="2000" dirty="0"/>
              <a:t>A staged process will be used to review the sites and identify a preferred location:</a:t>
            </a:r>
          </a:p>
          <a:p>
            <a:endParaRPr lang="en-GB" sz="2000" dirty="0"/>
          </a:p>
          <a:p>
            <a:pPr marL="304792" indent="-304792">
              <a:buFont typeface="+mj-lt"/>
              <a:buAutoNum type="arabicPeriod"/>
            </a:pPr>
            <a:r>
              <a:rPr lang="en-GB" sz="2000" dirty="0"/>
              <a:t>Shortlisted sites will be reviewed by subject matter experts across quality, finance and strategy. Each group will score the options using 12 CSFs and an agreed scoring mechanism.</a:t>
            </a:r>
          </a:p>
          <a:p>
            <a:pPr marL="304792" indent="-304792">
              <a:buFont typeface="+mj-lt"/>
              <a:buAutoNum type="arabicPeriod"/>
            </a:pPr>
            <a:r>
              <a:rPr lang="en-GB" sz="2000" dirty="0"/>
              <a:t>Shortlisted sites will be reviewed by a wider stakeholder panel who will have access to the scoring of the subject matter experts. The panel will then score the options.</a:t>
            </a:r>
          </a:p>
          <a:p>
            <a:pPr marL="304792" indent="-304792">
              <a:buFont typeface="+mj-lt"/>
              <a:buAutoNum type="arabicPeriod"/>
            </a:pPr>
            <a:endParaRPr lang="en-GB" sz="2000" dirty="0"/>
          </a:p>
          <a:p>
            <a:r>
              <a:rPr lang="en-GB" sz="2000" dirty="0"/>
              <a:t>Upon completion of the appraisal process findings will be collated and shared through the appropriate governance routes for decision making.</a:t>
            </a:r>
          </a:p>
          <a:p>
            <a:endParaRPr lang="en-GB" sz="1400" dirty="0"/>
          </a:p>
        </p:txBody>
      </p:sp>
    </p:spTree>
    <p:extLst>
      <p:ext uri="{BB962C8B-B14F-4D97-AF65-F5344CB8AC3E}">
        <p14:creationId xmlns:p14="http://schemas.microsoft.com/office/powerpoint/2010/main" val="1485997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2"/>
          <p:cNvSpPr txBox="1">
            <a:spLocks/>
          </p:cNvSpPr>
          <p:nvPr/>
        </p:nvSpPr>
        <p:spPr>
          <a:xfrm>
            <a:off x="609602" y="242816"/>
            <a:ext cx="9857116" cy="1054253"/>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3200" dirty="0"/>
              <a:t>Thoughts</a:t>
            </a:r>
          </a:p>
        </p:txBody>
      </p:sp>
      <p:sp>
        <p:nvSpPr>
          <p:cNvPr id="2" name="Rectangle 1"/>
          <p:cNvSpPr/>
          <p:nvPr/>
        </p:nvSpPr>
        <p:spPr>
          <a:xfrm>
            <a:off x="338668" y="1297069"/>
            <a:ext cx="11296873" cy="1077218"/>
          </a:xfrm>
          <a:prstGeom prst="rect">
            <a:avLst/>
          </a:prstGeom>
          <a:noFill/>
        </p:spPr>
        <p:txBody>
          <a:bodyPr wrap="square" lIns="0" tIns="0" rIns="0" bIns="0" rtlCol="0">
            <a:spAutoFit/>
          </a:bodyPr>
          <a:lstStyle/>
          <a:p>
            <a:endParaRPr lang="en-GB" sz="1400" kern="0" dirty="0">
              <a:solidFill>
                <a:prstClr val="black"/>
              </a:solidFill>
              <a:latin typeface="Arial" panose="020B0604020202020204" pitchFamily="34" charset="0"/>
              <a:ea typeface="ＭＳ Ｐゴシック"/>
              <a:cs typeface="Arial" panose="020B0604020202020204" pitchFamily="34" charset="0"/>
            </a:endParaRPr>
          </a:p>
          <a:p>
            <a:endParaRPr lang="en-GB" sz="1400" kern="0" dirty="0">
              <a:solidFill>
                <a:prstClr val="black"/>
              </a:solidFill>
              <a:latin typeface="Arial" panose="020B0604020202020204" pitchFamily="34" charset="0"/>
              <a:ea typeface="ＭＳ Ｐゴシック"/>
              <a:cs typeface="Arial" panose="020B0604020202020204" pitchFamily="34" charset="0"/>
            </a:endParaRPr>
          </a:p>
          <a:p>
            <a:endParaRPr lang="en-GB" sz="1400" kern="0" dirty="0">
              <a:solidFill>
                <a:prstClr val="black"/>
              </a:solidFill>
              <a:latin typeface="Arial" panose="020B0604020202020204" pitchFamily="34" charset="0"/>
              <a:ea typeface="ＭＳ Ｐゴシック"/>
              <a:cs typeface="Arial" panose="020B0604020202020204" pitchFamily="34" charset="0"/>
            </a:endParaRPr>
          </a:p>
          <a:p>
            <a:endParaRPr lang="en-GB" sz="1400" kern="0" dirty="0">
              <a:solidFill>
                <a:prstClr val="black"/>
              </a:solidFill>
              <a:latin typeface="Arial" panose="020B0604020202020204" pitchFamily="34" charset="0"/>
              <a:ea typeface="ＭＳ Ｐゴシック"/>
              <a:cs typeface="Arial" panose="020B0604020202020204" pitchFamily="34" charset="0"/>
            </a:endParaRPr>
          </a:p>
          <a:p>
            <a:r>
              <a:rPr lang="en-GB" sz="1400" kern="0" dirty="0">
                <a:solidFill>
                  <a:prstClr val="black"/>
                </a:solidFill>
                <a:latin typeface="Arial" panose="020B0604020202020204" pitchFamily="34" charset="0"/>
                <a:ea typeface="ＭＳ Ｐゴシック"/>
                <a:cs typeface="Arial" panose="020B0604020202020204" pitchFamily="34" charset="0"/>
              </a:rPr>
              <a:t>  </a:t>
            </a:r>
          </a:p>
        </p:txBody>
      </p:sp>
      <p:cxnSp>
        <p:nvCxnSpPr>
          <p:cNvPr id="121" name="Straight Connector 120">
            <a:extLst>
              <a:ext uri="{FF2B5EF4-FFF2-40B4-BE49-F238E27FC236}">
                <a16:creationId xmlns:a16="http://schemas.microsoft.com/office/drawing/2014/main" id="{0E5A95C2-41A0-4AA4-974B-37D6B5CEC6DC}"/>
              </a:ext>
            </a:extLst>
          </p:cNvPr>
          <p:cNvCxnSpPr>
            <a:cxnSpLocks/>
          </p:cNvCxnSpPr>
          <p:nvPr/>
        </p:nvCxnSpPr>
        <p:spPr>
          <a:xfrm flipV="1">
            <a:off x="338667" y="1013222"/>
            <a:ext cx="11445965" cy="3442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96C273-BD8D-4E12-9F2A-F006EC6929A4}"/>
              </a:ext>
            </a:extLst>
          </p:cNvPr>
          <p:cNvSpPr txBox="1"/>
          <p:nvPr/>
        </p:nvSpPr>
        <p:spPr>
          <a:xfrm>
            <a:off x="556460" y="1377216"/>
            <a:ext cx="10917083" cy="4001095"/>
          </a:xfrm>
          <a:prstGeom prst="rect">
            <a:avLst/>
          </a:prstGeom>
          <a:noFill/>
        </p:spPr>
        <p:txBody>
          <a:bodyPr wrap="square">
            <a:spAutoFit/>
          </a:bodyPr>
          <a:lstStyle/>
          <a:p>
            <a:r>
              <a:rPr lang="en-GB" sz="2000" dirty="0"/>
              <a:t>We would welcome initial thoughts from the Partnership on the following: -</a:t>
            </a:r>
          </a:p>
          <a:p>
            <a:endParaRPr lang="en-GB" sz="2000" dirty="0"/>
          </a:p>
          <a:p>
            <a:pPr marL="342900" indent="-342900">
              <a:buFont typeface="Arial" panose="020B0604020202020204" pitchFamily="34" charset="0"/>
              <a:buChar char="•"/>
            </a:pPr>
            <a:r>
              <a:rPr lang="en-GB" sz="2000" dirty="0"/>
              <a:t>Has anything been missed from the Critical Success Factors?</a:t>
            </a:r>
          </a:p>
          <a:p>
            <a:pPr marL="342900" indent="-342900">
              <a:buFont typeface="Arial" panose="020B0604020202020204" pitchFamily="34" charset="0"/>
              <a:buChar char="•"/>
            </a:pPr>
            <a:r>
              <a:rPr lang="en-GB" sz="2000" dirty="0"/>
              <a:t>Are there any key considerations you would like to be noted and that should inform selection of the preferred site?</a:t>
            </a:r>
          </a:p>
          <a:p>
            <a:pPr marL="342900" indent="-342900">
              <a:buFont typeface="Arial" panose="020B0604020202020204" pitchFamily="34" charset="0"/>
              <a:buChar char="•"/>
            </a:pPr>
            <a:r>
              <a:rPr lang="en-GB" sz="2000" dirty="0"/>
              <a:t>Would members of the Partnership like to be involved in the stakeholder workshop to appraise the sites in further detail? </a:t>
            </a:r>
          </a:p>
          <a:p>
            <a:endParaRPr lang="en-GB" sz="2000" dirty="0">
              <a:solidFill>
                <a:srgbClr val="1FB1BC"/>
              </a:solidFill>
            </a:endParaRPr>
          </a:p>
          <a:p>
            <a:endParaRPr lang="en-GB" sz="2000" dirty="0">
              <a:solidFill>
                <a:srgbClr val="1FB1BC"/>
              </a:solidFill>
            </a:endParaRPr>
          </a:p>
          <a:p>
            <a:endParaRPr lang="en-GB" sz="2000" dirty="0">
              <a:solidFill>
                <a:srgbClr val="1FB1BC"/>
              </a:solidFill>
            </a:endParaRPr>
          </a:p>
          <a:p>
            <a:endParaRPr lang="en-GB" sz="2000" dirty="0">
              <a:solidFill>
                <a:srgbClr val="1FB1BC"/>
              </a:solidFill>
            </a:endParaRPr>
          </a:p>
          <a:p>
            <a:endParaRPr lang="en-GB" sz="2000" dirty="0"/>
          </a:p>
          <a:p>
            <a:endParaRPr lang="en-GB" sz="1400" dirty="0"/>
          </a:p>
        </p:txBody>
      </p:sp>
    </p:spTree>
    <p:extLst>
      <p:ext uri="{BB962C8B-B14F-4D97-AF65-F5344CB8AC3E}">
        <p14:creationId xmlns:p14="http://schemas.microsoft.com/office/powerpoint/2010/main" val="3243020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DC9DA1B0B0674C8E6F036381623073" ma:contentTypeVersion="12" ma:contentTypeDescription="Create a new document." ma:contentTypeScope="" ma:versionID="49f0c6611e40707c61cb2065334c3464">
  <xsd:schema xmlns:xsd="http://www.w3.org/2001/XMLSchema" xmlns:xs="http://www.w3.org/2001/XMLSchema" xmlns:p="http://schemas.microsoft.com/office/2006/metadata/properties" xmlns:ns2="8dea8b0a-a927-43d9-b66b-3bc227b94def" xmlns:ns3="d30800ef-236c-4d15-8099-5768e4938a29" targetNamespace="http://schemas.microsoft.com/office/2006/metadata/properties" ma:root="true" ma:fieldsID="a8452e4c103d5e63f96d505e3f683a1a" ns2:_="" ns3:_="">
    <xsd:import namespace="8dea8b0a-a927-43d9-b66b-3bc227b94def"/>
    <xsd:import namespace="d30800ef-236c-4d15-8099-5768e4938a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ea8b0a-a927-43d9-b66b-3bc227b94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0800ef-236c-4d15-8099-5768e4938a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64E12E-56DD-4AC5-9FFE-55635FCB54EA}"/>
</file>

<file path=customXml/itemProps2.xml><?xml version="1.0" encoding="utf-8"?>
<ds:datastoreItem xmlns:ds="http://schemas.openxmlformats.org/officeDocument/2006/customXml" ds:itemID="{8D87FEB6-DBB5-460C-A154-06359EDA6390}"/>
</file>

<file path=docProps/app.xml><?xml version="1.0" encoding="utf-8"?>
<Properties xmlns="http://schemas.openxmlformats.org/officeDocument/2006/extended-properties" xmlns:vt="http://schemas.openxmlformats.org/officeDocument/2006/docPropsVTypes">
  <TotalTime>1698</TotalTime>
  <Words>1658</Words>
  <Application>Microsoft Office PowerPoint</Application>
  <PresentationFormat>Widescreen</PresentationFormat>
  <Paragraphs>124</Paragraphs>
  <Slides>9</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Symbol</vt:lpstr>
      <vt:lpstr>Wingdings</vt:lpstr>
      <vt:lpstr>Office Theme</vt:lpstr>
      <vt:lpstr>1_Office Theme</vt:lpstr>
      <vt:lpstr>  New Hospitals Programme Update</vt:lpstr>
      <vt:lpstr>PowerPoint Presentation</vt:lpstr>
      <vt:lpstr>Recap of the New Hospitals Journey </vt:lpstr>
      <vt:lpstr>Example of the benefits we will deliver</vt:lpstr>
      <vt:lpstr>New Hospitals Programme Update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Hospitals Programme Update</dc:title>
  <dc:creator>JONES, Kelly (WARRINGTON AND HALTON TEACHING HOSPITALS NHS FOUNDATION TRUST)</dc:creator>
  <cp:lastModifiedBy>Ian Brooks</cp:lastModifiedBy>
  <cp:revision>11</cp:revision>
  <dcterms:created xsi:type="dcterms:W3CDTF">2022-07-01T11:22:18Z</dcterms:created>
  <dcterms:modified xsi:type="dcterms:W3CDTF">2022-07-07T14:16:18Z</dcterms:modified>
</cp:coreProperties>
</file>