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81" r:id="rId2"/>
    <p:sldId id="277" r:id="rId3"/>
    <p:sldId id="278" r:id="rId4"/>
    <p:sldId id="282" r:id="rId5"/>
    <p:sldId id="276" r:id="rId6"/>
    <p:sldId id="280" r:id="rId7"/>
    <p:sldId id="279"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3FB6FE-8E05-4FFF-9B3A-ADF92EB68862}" v="16" dt="2021-06-02T12:24:41.8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79757" autoAdjust="0"/>
  </p:normalViewPr>
  <p:slideViewPr>
    <p:cSldViewPr snapToGrid="0">
      <p:cViewPr varScale="1">
        <p:scale>
          <a:sx n="110" d="100"/>
          <a:sy n="110" d="100"/>
        </p:scale>
        <p:origin x="45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3AC052-D23E-412B-944F-6B4FA4CB4EDA}" type="datetimeFigureOut">
              <a:rPr lang="en-GB" smtClean="0"/>
              <a:t>27/08/2021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A9EE7F-3EAB-4A3D-84E6-0E23CB8DAFC2}" type="slidenum">
              <a:rPr lang="en-GB" smtClean="0"/>
              <a:t>‹#›</a:t>
            </a:fld>
            <a:endParaRPr lang="en-GB"/>
          </a:p>
        </p:txBody>
      </p:sp>
    </p:spTree>
    <p:extLst>
      <p:ext uri="{BB962C8B-B14F-4D97-AF65-F5344CB8AC3E}">
        <p14:creationId xmlns:p14="http://schemas.microsoft.com/office/powerpoint/2010/main" val="3534895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F2A9EE7F-3EAB-4A3D-84E6-0E23CB8DAFC2}" type="slidenum">
              <a:rPr lang="en-GB" smtClean="0"/>
              <a:t>2</a:t>
            </a:fld>
            <a:endParaRPr lang="en-GB"/>
          </a:p>
        </p:txBody>
      </p:sp>
    </p:spTree>
    <p:extLst>
      <p:ext uri="{BB962C8B-B14F-4D97-AF65-F5344CB8AC3E}">
        <p14:creationId xmlns:p14="http://schemas.microsoft.com/office/powerpoint/2010/main" val="35503887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BBE7"/>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A37D682-4F29-4425-9E4B-89FD40315197}"/>
              </a:ext>
            </a:extLst>
          </p:cNvPr>
          <p:cNvSpPr>
            <a:spLocks noGrp="1"/>
          </p:cNvSpPr>
          <p:nvPr>
            <p:ph type="dt" sz="half" idx="10"/>
          </p:nvPr>
        </p:nvSpPr>
        <p:spPr/>
        <p:txBody>
          <a:bodyPr/>
          <a:lstStyle/>
          <a:p>
            <a:fld id="{6B20D883-5322-4831-B8EF-191B26B749B8}" type="datetimeFigureOut">
              <a:rPr lang="en-GB" smtClean="0"/>
              <a:t>27/08/2021</a:t>
            </a:fld>
            <a:endParaRPr lang="en-GB"/>
          </a:p>
        </p:txBody>
      </p:sp>
      <p:sp>
        <p:nvSpPr>
          <p:cNvPr id="5" name="Footer Placeholder 4">
            <a:extLst>
              <a:ext uri="{FF2B5EF4-FFF2-40B4-BE49-F238E27FC236}">
                <a16:creationId xmlns:a16="http://schemas.microsoft.com/office/drawing/2014/main" id="{E55D410D-3BCC-4FC3-8CB0-B6FF3C8FDB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78F8CC-5DF8-426F-84D5-024F41015FD9}"/>
              </a:ext>
            </a:extLst>
          </p:cNvPr>
          <p:cNvSpPr>
            <a:spLocks noGrp="1"/>
          </p:cNvSpPr>
          <p:nvPr>
            <p:ph type="sldNum" sz="quarter" idx="12"/>
          </p:nvPr>
        </p:nvSpPr>
        <p:spPr/>
        <p:txBody>
          <a:bodyPr/>
          <a:lstStyle/>
          <a:p>
            <a:fld id="{DAD72B74-EBB7-4C3A-9C78-78615477059D}" type="slidenum">
              <a:rPr lang="en-GB" smtClean="0"/>
              <a:t>‹#›</a:t>
            </a:fld>
            <a:endParaRPr lang="en-GB"/>
          </a:p>
        </p:txBody>
      </p:sp>
      <p:pic>
        <p:nvPicPr>
          <p:cNvPr id="10" name="Picture 9">
            <a:extLst>
              <a:ext uri="{FF2B5EF4-FFF2-40B4-BE49-F238E27FC236}">
                <a16:creationId xmlns:a16="http://schemas.microsoft.com/office/drawing/2014/main" id="{B7ED96D0-A6F0-4486-8FE7-D01000D606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333" t="26815" r="13333" b="26963"/>
          <a:stretch/>
        </p:blipFill>
        <p:spPr>
          <a:xfrm>
            <a:off x="3581400" y="1259999"/>
            <a:ext cx="5029200" cy="3169920"/>
          </a:xfrm>
          <a:prstGeom prst="rect">
            <a:avLst/>
          </a:prstGeom>
        </p:spPr>
      </p:pic>
    </p:spTree>
    <p:extLst>
      <p:ext uri="{BB962C8B-B14F-4D97-AF65-F5344CB8AC3E}">
        <p14:creationId xmlns:p14="http://schemas.microsoft.com/office/powerpoint/2010/main" val="2707802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9FC43-1582-4468-B052-5D6E46B22AC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56823B1-546F-47FA-9776-CEAA0A5DDEA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2CEBAE1-0313-402E-8534-A644876531D0}"/>
              </a:ext>
            </a:extLst>
          </p:cNvPr>
          <p:cNvSpPr>
            <a:spLocks noGrp="1"/>
          </p:cNvSpPr>
          <p:nvPr>
            <p:ph type="dt" sz="half" idx="10"/>
          </p:nvPr>
        </p:nvSpPr>
        <p:spPr/>
        <p:txBody>
          <a:bodyPr/>
          <a:lstStyle/>
          <a:p>
            <a:fld id="{6B20D883-5322-4831-B8EF-191B26B749B8}" type="datetimeFigureOut">
              <a:rPr lang="en-GB" smtClean="0"/>
              <a:t>27/08/2021</a:t>
            </a:fld>
            <a:endParaRPr lang="en-GB"/>
          </a:p>
        </p:txBody>
      </p:sp>
      <p:sp>
        <p:nvSpPr>
          <p:cNvPr id="5" name="Footer Placeholder 4">
            <a:extLst>
              <a:ext uri="{FF2B5EF4-FFF2-40B4-BE49-F238E27FC236}">
                <a16:creationId xmlns:a16="http://schemas.microsoft.com/office/drawing/2014/main" id="{52B65393-FF8B-45B7-B786-ECD86CDCD6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98C5AE-797E-4662-9599-2919D3E31F39}"/>
              </a:ext>
            </a:extLst>
          </p:cNvPr>
          <p:cNvSpPr>
            <a:spLocks noGrp="1"/>
          </p:cNvSpPr>
          <p:nvPr>
            <p:ph type="sldNum" sz="quarter" idx="12"/>
          </p:nvPr>
        </p:nvSpPr>
        <p:spPr/>
        <p:txBody>
          <a:bodyPr/>
          <a:lstStyle/>
          <a:p>
            <a:fld id="{DAD72B74-EBB7-4C3A-9C78-78615477059D}" type="slidenum">
              <a:rPr lang="en-GB" smtClean="0"/>
              <a:t>‹#›</a:t>
            </a:fld>
            <a:endParaRPr lang="en-GB"/>
          </a:p>
        </p:txBody>
      </p:sp>
    </p:spTree>
    <p:extLst>
      <p:ext uri="{BB962C8B-B14F-4D97-AF65-F5344CB8AC3E}">
        <p14:creationId xmlns:p14="http://schemas.microsoft.com/office/powerpoint/2010/main" val="1887996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3C05E3-7655-407A-9B80-38C2C5E95E8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EB508E0-5E9B-4EF3-88FE-10E8D393804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62FEDD-E394-409D-A973-4578FF306050}"/>
              </a:ext>
            </a:extLst>
          </p:cNvPr>
          <p:cNvSpPr>
            <a:spLocks noGrp="1"/>
          </p:cNvSpPr>
          <p:nvPr>
            <p:ph type="dt" sz="half" idx="10"/>
          </p:nvPr>
        </p:nvSpPr>
        <p:spPr/>
        <p:txBody>
          <a:bodyPr/>
          <a:lstStyle/>
          <a:p>
            <a:fld id="{6B20D883-5322-4831-B8EF-191B26B749B8}" type="datetimeFigureOut">
              <a:rPr lang="en-GB" smtClean="0"/>
              <a:t>27/08/2021</a:t>
            </a:fld>
            <a:endParaRPr lang="en-GB"/>
          </a:p>
        </p:txBody>
      </p:sp>
      <p:sp>
        <p:nvSpPr>
          <p:cNvPr id="5" name="Footer Placeholder 4">
            <a:extLst>
              <a:ext uri="{FF2B5EF4-FFF2-40B4-BE49-F238E27FC236}">
                <a16:creationId xmlns:a16="http://schemas.microsoft.com/office/drawing/2014/main" id="{0537AA8B-8451-4473-A5C4-D5DA74F602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6C48E2-6716-4D96-AEC3-CFB546E206EC}"/>
              </a:ext>
            </a:extLst>
          </p:cNvPr>
          <p:cNvSpPr>
            <a:spLocks noGrp="1"/>
          </p:cNvSpPr>
          <p:nvPr>
            <p:ph type="sldNum" sz="quarter" idx="12"/>
          </p:nvPr>
        </p:nvSpPr>
        <p:spPr/>
        <p:txBody>
          <a:bodyPr/>
          <a:lstStyle/>
          <a:p>
            <a:fld id="{DAD72B74-EBB7-4C3A-9C78-78615477059D}" type="slidenum">
              <a:rPr lang="en-GB" smtClean="0"/>
              <a:t>‹#›</a:t>
            </a:fld>
            <a:endParaRPr lang="en-GB"/>
          </a:p>
        </p:txBody>
      </p:sp>
    </p:spTree>
    <p:extLst>
      <p:ext uri="{BB962C8B-B14F-4D97-AF65-F5344CB8AC3E}">
        <p14:creationId xmlns:p14="http://schemas.microsoft.com/office/powerpoint/2010/main" val="1683081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FFA31-001B-49E5-95BA-59017F94147E}"/>
              </a:ext>
            </a:extLst>
          </p:cNvPr>
          <p:cNvSpPr>
            <a:spLocks noGrp="1"/>
          </p:cNvSpPr>
          <p:nvPr>
            <p:ph type="title"/>
          </p:nvPr>
        </p:nvSpPr>
        <p:spPr/>
        <p:txBody>
          <a:bodyPr/>
          <a:lstStyle>
            <a:lvl1pPr>
              <a:defRPr b="1">
                <a:solidFill>
                  <a:srgbClr val="00BBE7"/>
                </a:solidFill>
                <a:latin typeface="+mn-lt"/>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BB4A7B33-C8C6-46FE-998C-139F07C9418E}"/>
              </a:ext>
            </a:extLst>
          </p:cNvPr>
          <p:cNvSpPr>
            <a:spLocks noGrp="1"/>
          </p:cNvSpPr>
          <p:nvPr>
            <p:ph idx="1"/>
          </p:nvPr>
        </p:nvSpPr>
        <p:spPr>
          <a:xfrm>
            <a:off x="838200" y="1825625"/>
            <a:ext cx="10515600" cy="4351338"/>
          </a:xfrm>
        </p:spPr>
        <p:txBody>
          <a:bodyPr/>
          <a:lstStyle>
            <a:lvl1pPr algn="just">
              <a:buClr>
                <a:srgbClr val="00BBE7"/>
              </a:buClr>
              <a:defRPr sz="25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305AD3DA-D754-43E4-AFA6-F3E7027E4116}"/>
              </a:ext>
            </a:extLst>
          </p:cNvPr>
          <p:cNvSpPr>
            <a:spLocks noGrp="1"/>
          </p:cNvSpPr>
          <p:nvPr>
            <p:ph type="dt" sz="half" idx="10"/>
          </p:nvPr>
        </p:nvSpPr>
        <p:spPr/>
        <p:txBody>
          <a:bodyPr/>
          <a:lstStyle/>
          <a:p>
            <a:fld id="{6B20D883-5322-4831-B8EF-191B26B749B8}" type="datetimeFigureOut">
              <a:rPr lang="en-GB" smtClean="0"/>
              <a:t>27/08/2021</a:t>
            </a:fld>
            <a:endParaRPr lang="en-GB"/>
          </a:p>
        </p:txBody>
      </p:sp>
      <p:sp>
        <p:nvSpPr>
          <p:cNvPr id="5" name="Footer Placeholder 4">
            <a:extLst>
              <a:ext uri="{FF2B5EF4-FFF2-40B4-BE49-F238E27FC236}">
                <a16:creationId xmlns:a16="http://schemas.microsoft.com/office/drawing/2014/main" id="{B1AE75B4-7D49-4903-906B-BCC17FA095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5963CEE-B6EA-4A39-8F4C-87A173713D11}"/>
              </a:ext>
            </a:extLst>
          </p:cNvPr>
          <p:cNvSpPr>
            <a:spLocks noGrp="1"/>
          </p:cNvSpPr>
          <p:nvPr>
            <p:ph type="sldNum" sz="quarter" idx="12"/>
          </p:nvPr>
        </p:nvSpPr>
        <p:spPr/>
        <p:txBody>
          <a:bodyPr/>
          <a:lstStyle/>
          <a:p>
            <a:fld id="{DAD72B74-EBB7-4C3A-9C78-78615477059D}" type="slidenum">
              <a:rPr lang="en-GB" smtClean="0"/>
              <a:t>‹#›</a:t>
            </a:fld>
            <a:endParaRPr lang="en-GB"/>
          </a:p>
        </p:txBody>
      </p:sp>
      <p:pic>
        <p:nvPicPr>
          <p:cNvPr id="17" name="Picture 16">
            <a:extLst>
              <a:ext uri="{FF2B5EF4-FFF2-40B4-BE49-F238E27FC236}">
                <a16:creationId xmlns:a16="http://schemas.microsoft.com/office/drawing/2014/main" id="{19A6CADF-1E50-4243-BD5D-1ED1FAF61F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68951" y="5527040"/>
            <a:ext cx="2079133" cy="1215867"/>
          </a:xfrm>
          <a:prstGeom prst="rect">
            <a:avLst/>
          </a:prstGeom>
        </p:spPr>
      </p:pic>
      <p:pic>
        <p:nvPicPr>
          <p:cNvPr id="1026" name="Picture 2" descr="Image result for cheshire and warrington lep logo">
            <a:extLst>
              <a:ext uri="{FF2B5EF4-FFF2-40B4-BE49-F238E27FC236}">
                <a16:creationId xmlns:a16="http://schemas.microsoft.com/office/drawing/2014/main" id="{3442F43A-1266-47D6-99E3-0D71F6E38356}"/>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27785" r="22798"/>
          <a:stretch/>
        </p:blipFill>
        <p:spPr bwMode="auto">
          <a:xfrm>
            <a:off x="205740" y="5447983"/>
            <a:ext cx="1264920" cy="1273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787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0562D-0CCF-4E1E-95DE-765C2D632BFA}"/>
              </a:ext>
            </a:extLst>
          </p:cNvPr>
          <p:cNvSpPr>
            <a:spLocks noGrp="1"/>
          </p:cNvSpPr>
          <p:nvPr>
            <p:ph type="title"/>
          </p:nvPr>
        </p:nvSpPr>
        <p:spPr>
          <a:xfrm>
            <a:off x="831850" y="1709738"/>
            <a:ext cx="10515600" cy="2852737"/>
          </a:xfrm>
        </p:spPr>
        <p:txBody>
          <a:bodyPr anchor="b">
            <a:normAutofit/>
          </a:bodyPr>
          <a:lstStyle>
            <a:lvl1pPr>
              <a:defRPr sz="4400" b="1">
                <a:solidFill>
                  <a:srgbClr val="00BBE7"/>
                </a:solidFill>
                <a:latin typeface="+mn-lt"/>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48A52B9C-0321-44E1-99BE-17FE400E2D6A}"/>
              </a:ext>
            </a:extLst>
          </p:cNvPr>
          <p:cNvSpPr>
            <a:spLocks noGrp="1"/>
          </p:cNvSpPr>
          <p:nvPr>
            <p:ph type="body" idx="1"/>
          </p:nvPr>
        </p:nvSpPr>
        <p:spPr>
          <a:xfrm>
            <a:off x="831850" y="4589463"/>
            <a:ext cx="10515600" cy="1500187"/>
          </a:xfrm>
        </p:spPr>
        <p:txBody>
          <a:bodyPr>
            <a:normAutofit/>
          </a:bodyPr>
          <a:lstStyle>
            <a:lvl1pPr marL="0" indent="0">
              <a:buNone/>
              <a:defRPr sz="25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D55596AE-D798-4024-90BE-08149FC14056}"/>
              </a:ext>
            </a:extLst>
          </p:cNvPr>
          <p:cNvSpPr>
            <a:spLocks noGrp="1"/>
          </p:cNvSpPr>
          <p:nvPr>
            <p:ph type="dt" sz="half" idx="10"/>
          </p:nvPr>
        </p:nvSpPr>
        <p:spPr/>
        <p:txBody>
          <a:bodyPr/>
          <a:lstStyle/>
          <a:p>
            <a:fld id="{6B20D883-5322-4831-B8EF-191B26B749B8}" type="datetimeFigureOut">
              <a:rPr lang="en-GB" smtClean="0"/>
              <a:t>27/08/2021</a:t>
            </a:fld>
            <a:endParaRPr lang="en-GB"/>
          </a:p>
        </p:txBody>
      </p:sp>
      <p:sp>
        <p:nvSpPr>
          <p:cNvPr id="5" name="Footer Placeholder 4">
            <a:extLst>
              <a:ext uri="{FF2B5EF4-FFF2-40B4-BE49-F238E27FC236}">
                <a16:creationId xmlns:a16="http://schemas.microsoft.com/office/drawing/2014/main" id="{15B08209-7FD2-42A6-9186-FF20E198C9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5B83B0-1483-4D21-AAB1-E7CD2A33A2D2}"/>
              </a:ext>
            </a:extLst>
          </p:cNvPr>
          <p:cNvSpPr>
            <a:spLocks noGrp="1"/>
          </p:cNvSpPr>
          <p:nvPr>
            <p:ph type="sldNum" sz="quarter" idx="12"/>
          </p:nvPr>
        </p:nvSpPr>
        <p:spPr/>
        <p:txBody>
          <a:bodyPr/>
          <a:lstStyle/>
          <a:p>
            <a:fld id="{DAD72B74-EBB7-4C3A-9C78-78615477059D}" type="slidenum">
              <a:rPr lang="en-GB" smtClean="0"/>
              <a:t>‹#›</a:t>
            </a:fld>
            <a:endParaRPr lang="en-GB"/>
          </a:p>
        </p:txBody>
      </p:sp>
    </p:spTree>
    <p:extLst>
      <p:ext uri="{BB962C8B-B14F-4D97-AF65-F5344CB8AC3E}">
        <p14:creationId xmlns:p14="http://schemas.microsoft.com/office/powerpoint/2010/main" val="122220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3D5AF-F4B9-45B8-A8D2-E22216D9333B}"/>
              </a:ext>
            </a:extLst>
          </p:cNvPr>
          <p:cNvSpPr>
            <a:spLocks noGrp="1"/>
          </p:cNvSpPr>
          <p:nvPr>
            <p:ph type="title"/>
          </p:nvPr>
        </p:nvSpPr>
        <p:spPr/>
        <p:txBody>
          <a:bodyPr/>
          <a:lstStyle>
            <a:lvl1pPr>
              <a:defRPr b="1">
                <a:solidFill>
                  <a:srgbClr val="00BBE7"/>
                </a:solidFill>
                <a:latin typeface="+mn-lt"/>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53439EDE-2575-42A7-B031-25619CB00D73}"/>
              </a:ext>
            </a:extLst>
          </p:cNvPr>
          <p:cNvSpPr>
            <a:spLocks noGrp="1"/>
          </p:cNvSpPr>
          <p:nvPr>
            <p:ph sz="half" idx="1"/>
          </p:nvPr>
        </p:nvSpPr>
        <p:spPr>
          <a:xfrm>
            <a:off x="838200" y="1825625"/>
            <a:ext cx="5181600" cy="4351338"/>
          </a:xfrm>
        </p:spPr>
        <p:txBody>
          <a:bodyPr/>
          <a:lstStyle>
            <a:lvl1pPr algn="just">
              <a:buClr>
                <a:srgbClr val="00BBE7"/>
              </a:buClr>
              <a:defRPr sz="2500"/>
            </a:lvl1pPr>
            <a:lvl2pPr algn="just">
              <a:buClr>
                <a:srgbClr val="00BBE7"/>
              </a:buClr>
              <a:defRPr/>
            </a:lvl2pPr>
            <a:lvl3pPr algn="just">
              <a:buClr>
                <a:srgbClr val="00BBE7"/>
              </a:buClr>
              <a:defRPr/>
            </a:lvl3pPr>
            <a:lvl4pPr algn="just">
              <a:buClr>
                <a:srgbClr val="00BBE7"/>
              </a:buClr>
              <a:defRPr/>
            </a:lvl4pPr>
            <a:lvl5pPr algn="just">
              <a:buClr>
                <a:srgbClr val="00BBE7"/>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E98AD844-E30B-42EA-8C49-0CA648BE7398}"/>
              </a:ext>
            </a:extLst>
          </p:cNvPr>
          <p:cNvSpPr>
            <a:spLocks noGrp="1"/>
          </p:cNvSpPr>
          <p:nvPr>
            <p:ph sz="half" idx="2"/>
          </p:nvPr>
        </p:nvSpPr>
        <p:spPr>
          <a:xfrm>
            <a:off x="6172200" y="1825625"/>
            <a:ext cx="5181600" cy="4351338"/>
          </a:xfrm>
        </p:spPr>
        <p:txBody>
          <a:bodyPr/>
          <a:lstStyle>
            <a:lvl1pPr algn="just">
              <a:buClr>
                <a:srgbClr val="00BBE7"/>
              </a:buClr>
              <a:defRPr sz="2500"/>
            </a:lvl1pPr>
            <a:lvl2pPr>
              <a:buClr>
                <a:srgbClr val="00BBE7"/>
              </a:buClr>
              <a:defRPr/>
            </a:lvl2pPr>
            <a:lvl3pPr>
              <a:buClr>
                <a:srgbClr val="00BBE7"/>
              </a:buClr>
              <a:defRPr/>
            </a:lvl3pPr>
            <a:lvl4pPr>
              <a:buClr>
                <a:srgbClr val="00BBE7"/>
              </a:buClr>
              <a:defRPr/>
            </a:lvl4pPr>
            <a:lvl5pPr>
              <a:buClr>
                <a:srgbClr val="00BBE7"/>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C15D3B17-483E-4CE0-AD20-70F44C3D826B}"/>
              </a:ext>
            </a:extLst>
          </p:cNvPr>
          <p:cNvSpPr>
            <a:spLocks noGrp="1"/>
          </p:cNvSpPr>
          <p:nvPr>
            <p:ph type="dt" sz="half" idx="10"/>
          </p:nvPr>
        </p:nvSpPr>
        <p:spPr/>
        <p:txBody>
          <a:bodyPr/>
          <a:lstStyle/>
          <a:p>
            <a:fld id="{6B20D883-5322-4831-B8EF-191B26B749B8}" type="datetimeFigureOut">
              <a:rPr lang="en-GB" smtClean="0"/>
              <a:t>27/08/2021</a:t>
            </a:fld>
            <a:endParaRPr lang="en-GB"/>
          </a:p>
        </p:txBody>
      </p:sp>
      <p:sp>
        <p:nvSpPr>
          <p:cNvPr id="6" name="Footer Placeholder 5">
            <a:extLst>
              <a:ext uri="{FF2B5EF4-FFF2-40B4-BE49-F238E27FC236}">
                <a16:creationId xmlns:a16="http://schemas.microsoft.com/office/drawing/2014/main" id="{5682A589-2CE3-498A-B869-AAFAB57C3D6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F884CBD-9146-42D9-B8E0-347DAE946AB5}"/>
              </a:ext>
            </a:extLst>
          </p:cNvPr>
          <p:cNvSpPr>
            <a:spLocks noGrp="1"/>
          </p:cNvSpPr>
          <p:nvPr>
            <p:ph type="sldNum" sz="quarter" idx="12"/>
          </p:nvPr>
        </p:nvSpPr>
        <p:spPr/>
        <p:txBody>
          <a:bodyPr/>
          <a:lstStyle/>
          <a:p>
            <a:fld id="{DAD72B74-EBB7-4C3A-9C78-78615477059D}" type="slidenum">
              <a:rPr lang="en-GB" smtClean="0"/>
              <a:t>‹#›</a:t>
            </a:fld>
            <a:endParaRPr lang="en-GB"/>
          </a:p>
        </p:txBody>
      </p:sp>
      <p:pic>
        <p:nvPicPr>
          <p:cNvPr id="8" name="Picture 2" descr="Image result for cheshire and warrington lep logo">
            <a:extLst>
              <a:ext uri="{FF2B5EF4-FFF2-40B4-BE49-F238E27FC236}">
                <a16:creationId xmlns:a16="http://schemas.microsoft.com/office/drawing/2014/main" id="{69E39E01-4CF4-4E1A-A15E-C47FA0D5972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7785" r="22798"/>
          <a:stretch/>
        </p:blipFill>
        <p:spPr bwMode="auto">
          <a:xfrm>
            <a:off x="205740" y="5447983"/>
            <a:ext cx="1264920" cy="127349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D91D31A4-4268-4E24-9158-D51E34F03CB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68951" y="5527040"/>
            <a:ext cx="2079133" cy="1215867"/>
          </a:xfrm>
          <a:prstGeom prst="rect">
            <a:avLst/>
          </a:prstGeom>
        </p:spPr>
      </p:pic>
    </p:spTree>
    <p:extLst>
      <p:ext uri="{BB962C8B-B14F-4D97-AF65-F5344CB8AC3E}">
        <p14:creationId xmlns:p14="http://schemas.microsoft.com/office/powerpoint/2010/main" val="3793846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F9EEE-4A20-465C-9558-C5B79218C2F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D88EB85-F72B-4BD0-9052-3DC583C553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B045731-7506-4E1A-9F98-8678325E8AC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8D6CFEC-E4F7-4377-92AC-F5ACF28B71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5B4CC90-FB11-4A69-9A37-83E89BE1CA7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75D80D9-5702-4B1D-8648-117C7B60434C}"/>
              </a:ext>
            </a:extLst>
          </p:cNvPr>
          <p:cNvSpPr>
            <a:spLocks noGrp="1"/>
          </p:cNvSpPr>
          <p:nvPr>
            <p:ph type="dt" sz="half" idx="10"/>
          </p:nvPr>
        </p:nvSpPr>
        <p:spPr/>
        <p:txBody>
          <a:bodyPr/>
          <a:lstStyle/>
          <a:p>
            <a:fld id="{6B20D883-5322-4831-B8EF-191B26B749B8}" type="datetimeFigureOut">
              <a:rPr lang="en-GB" smtClean="0"/>
              <a:t>27/08/2021</a:t>
            </a:fld>
            <a:endParaRPr lang="en-GB"/>
          </a:p>
        </p:txBody>
      </p:sp>
      <p:sp>
        <p:nvSpPr>
          <p:cNvPr id="8" name="Footer Placeholder 7">
            <a:extLst>
              <a:ext uri="{FF2B5EF4-FFF2-40B4-BE49-F238E27FC236}">
                <a16:creationId xmlns:a16="http://schemas.microsoft.com/office/drawing/2014/main" id="{3A00FEC9-FAAE-462D-975E-69EFFE20366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9D2BE8F-35DE-4943-8897-E65DBD3E0089}"/>
              </a:ext>
            </a:extLst>
          </p:cNvPr>
          <p:cNvSpPr>
            <a:spLocks noGrp="1"/>
          </p:cNvSpPr>
          <p:nvPr>
            <p:ph type="sldNum" sz="quarter" idx="12"/>
          </p:nvPr>
        </p:nvSpPr>
        <p:spPr/>
        <p:txBody>
          <a:bodyPr/>
          <a:lstStyle/>
          <a:p>
            <a:fld id="{DAD72B74-EBB7-4C3A-9C78-78615477059D}" type="slidenum">
              <a:rPr lang="en-GB" smtClean="0"/>
              <a:t>‹#›</a:t>
            </a:fld>
            <a:endParaRPr lang="en-GB"/>
          </a:p>
        </p:txBody>
      </p:sp>
    </p:spTree>
    <p:extLst>
      <p:ext uri="{BB962C8B-B14F-4D97-AF65-F5344CB8AC3E}">
        <p14:creationId xmlns:p14="http://schemas.microsoft.com/office/powerpoint/2010/main" val="3987813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D1B9C-F4EB-40FD-B58E-C5499A2D7B9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C0282C6-FC88-4250-B8C1-50B9B1FD0E35}"/>
              </a:ext>
            </a:extLst>
          </p:cNvPr>
          <p:cNvSpPr>
            <a:spLocks noGrp="1"/>
          </p:cNvSpPr>
          <p:nvPr>
            <p:ph type="dt" sz="half" idx="10"/>
          </p:nvPr>
        </p:nvSpPr>
        <p:spPr/>
        <p:txBody>
          <a:bodyPr/>
          <a:lstStyle/>
          <a:p>
            <a:fld id="{6B20D883-5322-4831-B8EF-191B26B749B8}" type="datetimeFigureOut">
              <a:rPr lang="en-GB" smtClean="0"/>
              <a:t>27/08/2021</a:t>
            </a:fld>
            <a:endParaRPr lang="en-GB"/>
          </a:p>
        </p:txBody>
      </p:sp>
      <p:sp>
        <p:nvSpPr>
          <p:cNvPr id="4" name="Footer Placeholder 3">
            <a:extLst>
              <a:ext uri="{FF2B5EF4-FFF2-40B4-BE49-F238E27FC236}">
                <a16:creationId xmlns:a16="http://schemas.microsoft.com/office/drawing/2014/main" id="{C0F16428-EE95-405D-956B-AEBF7D0D6DC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60EFF7B-55B7-441A-83B0-333D7F012543}"/>
              </a:ext>
            </a:extLst>
          </p:cNvPr>
          <p:cNvSpPr>
            <a:spLocks noGrp="1"/>
          </p:cNvSpPr>
          <p:nvPr>
            <p:ph type="sldNum" sz="quarter" idx="12"/>
          </p:nvPr>
        </p:nvSpPr>
        <p:spPr/>
        <p:txBody>
          <a:bodyPr/>
          <a:lstStyle/>
          <a:p>
            <a:fld id="{DAD72B74-EBB7-4C3A-9C78-78615477059D}" type="slidenum">
              <a:rPr lang="en-GB" smtClean="0"/>
              <a:t>‹#›</a:t>
            </a:fld>
            <a:endParaRPr lang="en-GB"/>
          </a:p>
        </p:txBody>
      </p:sp>
    </p:spTree>
    <p:extLst>
      <p:ext uri="{BB962C8B-B14F-4D97-AF65-F5344CB8AC3E}">
        <p14:creationId xmlns:p14="http://schemas.microsoft.com/office/powerpoint/2010/main" val="4005617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2549B8-94AC-4A81-8E4E-A1F224E80B63}"/>
              </a:ext>
            </a:extLst>
          </p:cNvPr>
          <p:cNvSpPr>
            <a:spLocks noGrp="1"/>
          </p:cNvSpPr>
          <p:nvPr>
            <p:ph type="dt" sz="half" idx="10"/>
          </p:nvPr>
        </p:nvSpPr>
        <p:spPr/>
        <p:txBody>
          <a:bodyPr/>
          <a:lstStyle/>
          <a:p>
            <a:fld id="{6B20D883-5322-4831-B8EF-191B26B749B8}" type="datetimeFigureOut">
              <a:rPr lang="en-GB" smtClean="0"/>
              <a:t>27/08/2021</a:t>
            </a:fld>
            <a:endParaRPr lang="en-GB"/>
          </a:p>
        </p:txBody>
      </p:sp>
      <p:sp>
        <p:nvSpPr>
          <p:cNvPr id="3" name="Footer Placeholder 2">
            <a:extLst>
              <a:ext uri="{FF2B5EF4-FFF2-40B4-BE49-F238E27FC236}">
                <a16:creationId xmlns:a16="http://schemas.microsoft.com/office/drawing/2014/main" id="{3D035C53-9ADF-4075-A14E-2573AB25CEF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114E205-AA5A-42BB-8230-9D503E22BA4C}"/>
              </a:ext>
            </a:extLst>
          </p:cNvPr>
          <p:cNvSpPr>
            <a:spLocks noGrp="1"/>
          </p:cNvSpPr>
          <p:nvPr>
            <p:ph type="sldNum" sz="quarter" idx="12"/>
          </p:nvPr>
        </p:nvSpPr>
        <p:spPr/>
        <p:txBody>
          <a:bodyPr/>
          <a:lstStyle/>
          <a:p>
            <a:fld id="{DAD72B74-EBB7-4C3A-9C78-78615477059D}" type="slidenum">
              <a:rPr lang="en-GB" smtClean="0"/>
              <a:t>‹#›</a:t>
            </a:fld>
            <a:endParaRPr lang="en-GB"/>
          </a:p>
        </p:txBody>
      </p:sp>
    </p:spTree>
    <p:extLst>
      <p:ext uri="{BB962C8B-B14F-4D97-AF65-F5344CB8AC3E}">
        <p14:creationId xmlns:p14="http://schemas.microsoft.com/office/powerpoint/2010/main" val="2430060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53760-3122-48E1-AB3B-845EC799CF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D664BF9-8C57-4906-91BF-7DD0B1367B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C42ABFD-93A5-4278-8F42-BA4CBFE95A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A25EBA5-16C9-441C-B0F3-6356FBAC6436}"/>
              </a:ext>
            </a:extLst>
          </p:cNvPr>
          <p:cNvSpPr>
            <a:spLocks noGrp="1"/>
          </p:cNvSpPr>
          <p:nvPr>
            <p:ph type="dt" sz="half" idx="10"/>
          </p:nvPr>
        </p:nvSpPr>
        <p:spPr/>
        <p:txBody>
          <a:bodyPr/>
          <a:lstStyle/>
          <a:p>
            <a:fld id="{6B20D883-5322-4831-B8EF-191B26B749B8}" type="datetimeFigureOut">
              <a:rPr lang="en-GB" smtClean="0"/>
              <a:t>27/08/2021</a:t>
            </a:fld>
            <a:endParaRPr lang="en-GB"/>
          </a:p>
        </p:txBody>
      </p:sp>
      <p:sp>
        <p:nvSpPr>
          <p:cNvPr id="6" name="Footer Placeholder 5">
            <a:extLst>
              <a:ext uri="{FF2B5EF4-FFF2-40B4-BE49-F238E27FC236}">
                <a16:creationId xmlns:a16="http://schemas.microsoft.com/office/drawing/2014/main" id="{4A3B5BFF-8949-4702-B4DA-EC0E9DF012A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AA13A10-C599-467D-B3B6-D9002CE2F871}"/>
              </a:ext>
            </a:extLst>
          </p:cNvPr>
          <p:cNvSpPr>
            <a:spLocks noGrp="1"/>
          </p:cNvSpPr>
          <p:nvPr>
            <p:ph type="sldNum" sz="quarter" idx="12"/>
          </p:nvPr>
        </p:nvSpPr>
        <p:spPr/>
        <p:txBody>
          <a:bodyPr/>
          <a:lstStyle/>
          <a:p>
            <a:fld id="{DAD72B74-EBB7-4C3A-9C78-78615477059D}" type="slidenum">
              <a:rPr lang="en-GB" smtClean="0"/>
              <a:t>‹#›</a:t>
            </a:fld>
            <a:endParaRPr lang="en-GB"/>
          </a:p>
        </p:txBody>
      </p:sp>
    </p:spTree>
    <p:extLst>
      <p:ext uri="{BB962C8B-B14F-4D97-AF65-F5344CB8AC3E}">
        <p14:creationId xmlns:p14="http://schemas.microsoft.com/office/powerpoint/2010/main" val="3166420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93E29-173B-4A91-8DD3-B530B870C7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619B36C-F5E6-437A-842F-DDA7994558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0E42D0D-4F46-497A-84B8-3E6C736D38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C7497D1-01C4-4518-A366-1D1F4B15FE59}"/>
              </a:ext>
            </a:extLst>
          </p:cNvPr>
          <p:cNvSpPr>
            <a:spLocks noGrp="1"/>
          </p:cNvSpPr>
          <p:nvPr>
            <p:ph type="dt" sz="half" idx="10"/>
          </p:nvPr>
        </p:nvSpPr>
        <p:spPr/>
        <p:txBody>
          <a:bodyPr/>
          <a:lstStyle/>
          <a:p>
            <a:fld id="{6B20D883-5322-4831-B8EF-191B26B749B8}" type="datetimeFigureOut">
              <a:rPr lang="en-GB" smtClean="0"/>
              <a:t>27/08/2021</a:t>
            </a:fld>
            <a:endParaRPr lang="en-GB"/>
          </a:p>
        </p:txBody>
      </p:sp>
      <p:sp>
        <p:nvSpPr>
          <p:cNvPr id="6" name="Footer Placeholder 5">
            <a:extLst>
              <a:ext uri="{FF2B5EF4-FFF2-40B4-BE49-F238E27FC236}">
                <a16:creationId xmlns:a16="http://schemas.microsoft.com/office/drawing/2014/main" id="{B69A32F9-C3E7-4BFE-B025-AFE3B69B3F2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77D56DF-A8D2-4EE6-A3C3-5790BC0E183E}"/>
              </a:ext>
            </a:extLst>
          </p:cNvPr>
          <p:cNvSpPr>
            <a:spLocks noGrp="1"/>
          </p:cNvSpPr>
          <p:nvPr>
            <p:ph type="sldNum" sz="quarter" idx="12"/>
          </p:nvPr>
        </p:nvSpPr>
        <p:spPr/>
        <p:txBody>
          <a:bodyPr/>
          <a:lstStyle/>
          <a:p>
            <a:fld id="{DAD72B74-EBB7-4C3A-9C78-78615477059D}" type="slidenum">
              <a:rPr lang="en-GB" smtClean="0"/>
              <a:t>‹#›</a:t>
            </a:fld>
            <a:endParaRPr lang="en-GB"/>
          </a:p>
        </p:txBody>
      </p:sp>
    </p:spTree>
    <p:extLst>
      <p:ext uri="{BB962C8B-B14F-4D97-AF65-F5344CB8AC3E}">
        <p14:creationId xmlns:p14="http://schemas.microsoft.com/office/powerpoint/2010/main" val="2684232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04F964-C38C-4CA5-A0EA-BA18F0E724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E8AE878-F225-4B4D-9AEF-544B6FC297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7D1AD6-D753-4C2C-8326-0F0F09E351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20D883-5322-4831-B8EF-191B26B749B8}" type="datetimeFigureOut">
              <a:rPr lang="en-GB" smtClean="0"/>
              <a:t>27/08/2021</a:t>
            </a:fld>
            <a:endParaRPr lang="en-GB"/>
          </a:p>
        </p:txBody>
      </p:sp>
      <p:sp>
        <p:nvSpPr>
          <p:cNvPr id="5" name="Footer Placeholder 4">
            <a:extLst>
              <a:ext uri="{FF2B5EF4-FFF2-40B4-BE49-F238E27FC236}">
                <a16:creationId xmlns:a16="http://schemas.microsoft.com/office/drawing/2014/main" id="{F8BFB071-2EB9-46F0-9EE2-669E8C484E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FAC846B-1EB7-4B31-BC5F-6045DBC63E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72B74-EBB7-4C3A-9C78-78615477059D}" type="slidenum">
              <a:rPr lang="en-GB" smtClean="0"/>
              <a:t>‹#›</a:t>
            </a:fld>
            <a:endParaRPr lang="en-GB"/>
          </a:p>
        </p:txBody>
      </p:sp>
    </p:spTree>
    <p:extLst>
      <p:ext uri="{BB962C8B-B14F-4D97-AF65-F5344CB8AC3E}">
        <p14:creationId xmlns:p14="http://schemas.microsoft.com/office/powerpoint/2010/main" val="41122938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349CA-68BB-4979-B0D9-1C727B8E250B}"/>
              </a:ext>
            </a:extLst>
          </p:cNvPr>
          <p:cNvSpPr>
            <a:spLocks noGrp="1"/>
          </p:cNvSpPr>
          <p:nvPr>
            <p:ph type="title"/>
          </p:nvPr>
        </p:nvSpPr>
        <p:spPr>
          <a:xfrm>
            <a:off x="933994" y="2585811"/>
            <a:ext cx="10515600" cy="1325563"/>
          </a:xfrm>
        </p:spPr>
        <p:txBody>
          <a:bodyPr/>
          <a:lstStyle/>
          <a:p>
            <a:pPr algn="ctr"/>
            <a:r>
              <a:rPr lang="en-GB" dirty="0"/>
              <a:t>Business Growth Committee</a:t>
            </a:r>
          </a:p>
        </p:txBody>
      </p:sp>
      <p:sp>
        <p:nvSpPr>
          <p:cNvPr id="7" name="Title 1">
            <a:extLst>
              <a:ext uri="{FF2B5EF4-FFF2-40B4-BE49-F238E27FC236}">
                <a16:creationId xmlns:a16="http://schemas.microsoft.com/office/drawing/2014/main" id="{C61D8226-AE9B-4A19-88BD-0F15EE0E5802}"/>
              </a:ext>
            </a:extLst>
          </p:cNvPr>
          <p:cNvSpPr txBox="1">
            <a:spLocks/>
          </p:cNvSpPr>
          <p:nvPr/>
        </p:nvSpPr>
        <p:spPr>
          <a:xfrm>
            <a:off x="933994" y="50446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BBE7"/>
                </a:solidFill>
                <a:latin typeface="+mn-lt"/>
                <a:ea typeface="+mj-ea"/>
                <a:cs typeface="+mj-cs"/>
              </a:defRPr>
            </a:lvl1pPr>
          </a:lstStyle>
          <a:p>
            <a:pPr algn="ctr"/>
            <a:r>
              <a:rPr lang="en-GB"/>
              <a:t>Scrutiny Committee Meeting</a:t>
            </a:r>
            <a:br>
              <a:rPr lang="en-GB"/>
            </a:br>
            <a:r>
              <a:rPr lang="en-GB"/>
              <a:t>8 September</a:t>
            </a:r>
            <a:endParaRPr lang="en-GB" dirty="0"/>
          </a:p>
        </p:txBody>
      </p:sp>
    </p:spTree>
    <p:extLst>
      <p:ext uri="{BB962C8B-B14F-4D97-AF65-F5344CB8AC3E}">
        <p14:creationId xmlns:p14="http://schemas.microsoft.com/office/powerpoint/2010/main" val="2905878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D5E19FE-5798-45F3-8AF7-FE583BFF4DF8}"/>
              </a:ext>
            </a:extLst>
          </p:cNvPr>
          <p:cNvPicPr>
            <a:picLocks noChangeAspect="1"/>
          </p:cNvPicPr>
          <p:nvPr/>
        </p:nvPicPr>
        <p:blipFill>
          <a:blip r:embed="rId3"/>
          <a:stretch>
            <a:fillRect/>
          </a:stretch>
        </p:blipFill>
        <p:spPr>
          <a:xfrm>
            <a:off x="734786" y="375557"/>
            <a:ext cx="10722428" cy="6106886"/>
          </a:xfrm>
          <a:prstGeom prst="rect">
            <a:avLst/>
          </a:prstGeom>
        </p:spPr>
      </p:pic>
    </p:spTree>
    <p:extLst>
      <p:ext uri="{BB962C8B-B14F-4D97-AF65-F5344CB8AC3E}">
        <p14:creationId xmlns:p14="http://schemas.microsoft.com/office/powerpoint/2010/main" val="121054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45D1F6-7CB6-417E-BF6F-772BB3C640DC}"/>
              </a:ext>
            </a:extLst>
          </p:cNvPr>
          <p:cNvSpPr txBox="1"/>
          <p:nvPr/>
        </p:nvSpPr>
        <p:spPr>
          <a:xfrm>
            <a:off x="838201" y="468477"/>
            <a:ext cx="5118462" cy="553998"/>
          </a:xfrm>
          <a:prstGeom prst="rect">
            <a:avLst/>
          </a:prstGeom>
          <a:noFill/>
        </p:spPr>
        <p:txBody>
          <a:bodyPr wrap="square" rtlCol="0">
            <a:spAutoFit/>
          </a:bodyPr>
          <a:lstStyle/>
          <a:p>
            <a:r>
              <a:rPr lang="en-GB" sz="3000" dirty="0"/>
              <a:t>Progress in over last year</a:t>
            </a:r>
          </a:p>
        </p:txBody>
      </p:sp>
      <p:sp>
        <p:nvSpPr>
          <p:cNvPr id="4" name="TextBox 3">
            <a:extLst>
              <a:ext uri="{FF2B5EF4-FFF2-40B4-BE49-F238E27FC236}">
                <a16:creationId xmlns:a16="http://schemas.microsoft.com/office/drawing/2014/main" id="{826EE87E-304E-49FA-8C54-44D64646AC91}"/>
              </a:ext>
            </a:extLst>
          </p:cNvPr>
          <p:cNvSpPr txBox="1"/>
          <p:nvPr/>
        </p:nvSpPr>
        <p:spPr>
          <a:xfrm>
            <a:off x="838201" y="1154277"/>
            <a:ext cx="10613571" cy="7555915"/>
          </a:xfrm>
          <a:prstGeom prst="rect">
            <a:avLst/>
          </a:prstGeom>
          <a:noFill/>
        </p:spPr>
        <p:txBody>
          <a:bodyPr wrap="square" rtlCol="0">
            <a:spAutoFit/>
          </a:bodyPr>
          <a:lstStyle/>
          <a:p>
            <a:pPr marL="457200" indent="-457200">
              <a:buFont typeface="Arial" panose="020B0604020202020204" pitchFamily="34" charset="0"/>
              <a:buChar char="•"/>
            </a:pPr>
            <a:r>
              <a:rPr lang="en-GB" sz="2500" dirty="0"/>
              <a:t>New chair and members</a:t>
            </a:r>
          </a:p>
          <a:p>
            <a:endParaRPr lang="en-GB" sz="2500" dirty="0"/>
          </a:p>
          <a:p>
            <a:pPr marL="457200" indent="-457200">
              <a:buFont typeface="Arial" panose="020B0604020202020204" pitchFamily="34" charset="0"/>
              <a:buChar char="•"/>
            </a:pPr>
            <a:r>
              <a:rPr lang="en-GB" sz="2500" dirty="0"/>
              <a:t>More strategic approach</a:t>
            </a:r>
          </a:p>
          <a:p>
            <a:endParaRPr lang="en-GB" sz="2500" dirty="0"/>
          </a:p>
          <a:p>
            <a:pPr marL="457200" indent="-457200">
              <a:buFont typeface="Arial" panose="020B0604020202020204" pitchFamily="34" charset="0"/>
              <a:buChar char="•"/>
            </a:pPr>
            <a:r>
              <a:rPr lang="en-GB" sz="2500" dirty="0"/>
              <a:t>Peer network delivery responsibility</a:t>
            </a:r>
          </a:p>
          <a:p>
            <a:pPr marL="457200" indent="-457200">
              <a:buFont typeface="Arial" panose="020B0604020202020204" pitchFamily="34" charset="0"/>
              <a:buChar char="•"/>
            </a:pPr>
            <a:endParaRPr lang="en-GB" sz="2500" dirty="0"/>
          </a:p>
          <a:p>
            <a:pPr marL="457200" indent="-457200">
              <a:buFont typeface="Arial" panose="020B0604020202020204" pitchFamily="34" charset="0"/>
              <a:buChar char="•"/>
            </a:pPr>
            <a:r>
              <a:rPr lang="en-GB" sz="2500" dirty="0"/>
              <a:t>Driven COVID business recovery strategy and delivery</a:t>
            </a:r>
          </a:p>
          <a:p>
            <a:pPr marL="457200" indent="-457200">
              <a:buFont typeface="Arial" panose="020B0604020202020204" pitchFamily="34" charset="0"/>
              <a:buChar char="•"/>
            </a:pPr>
            <a:endParaRPr lang="en-GB" sz="2500" dirty="0"/>
          </a:p>
          <a:p>
            <a:pPr marL="457200" indent="-457200">
              <a:buFont typeface="Arial" panose="020B0604020202020204" pitchFamily="34" charset="0"/>
              <a:buChar char="•"/>
            </a:pPr>
            <a:r>
              <a:rPr lang="en-GB" sz="2500" dirty="0"/>
              <a:t>Commissioned work on improving export </a:t>
            </a:r>
          </a:p>
          <a:p>
            <a:pPr marL="457200" indent="-457200">
              <a:buFont typeface="Arial" panose="020B0604020202020204" pitchFamily="34" charset="0"/>
              <a:buChar char="•"/>
            </a:pPr>
            <a:endParaRPr lang="en-GB" sz="2500" dirty="0"/>
          </a:p>
          <a:p>
            <a:pPr marL="457200" indent="-457200">
              <a:buFont typeface="Arial" panose="020B0604020202020204" pitchFamily="34" charset="0"/>
              <a:buChar char="•"/>
            </a:pPr>
            <a:r>
              <a:rPr lang="en-GB" sz="2500" dirty="0"/>
              <a:t>Leading work on Investment and Expansion</a:t>
            </a:r>
          </a:p>
          <a:p>
            <a:endParaRPr lang="en-GB" sz="3000" dirty="0"/>
          </a:p>
          <a:p>
            <a:endParaRPr lang="en-GB" sz="3000" dirty="0"/>
          </a:p>
          <a:p>
            <a:endParaRPr lang="en-GB" sz="3000" dirty="0"/>
          </a:p>
          <a:p>
            <a:endParaRPr lang="en-GB" sz="3000" dirty="0"/>
          </a:p>
          <a:p>
            <a:endParaRPr lang="en-GB" sz="3000" dirty="0"/>
          </a:p>
          <a:p>
            <a:endParaRPr lang="en-GB" sz="3000" dirty="0"/>
          </a:p>
          <a:p>
            <a:endParaRPr lang="en-GB" sz="3000" dirty="0"/>
          </a:p>
        </p:txBody>
      </p:sp>
    </p:spTree>
    <p:extLst>
      <p:ext uri="{BB962C8B-B14F-4D97-AF65-F5344CB8AC3E}">
        <p14:creationId xmlns:p14="http://schemas.microsoft.com/office/powerpoint/2010/main" val="1887005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45D1F6-7CB6-417E-BF6F-772BB3C640DC}"/>
              </a:ext>
            </a:extLst>
          </p:cNvPr>
          <p:cNvSpPr txBox="1"/>
          <p:nvPr/>
        </p:nvSpPr>
        <p:spPr>
          <a:xfrm>
            <a:off x="838201" y="468477"/>
            <a:ext cx="5118462" cy="553998"/>
          </a:xfrm>
          <a:prstGeom prst="rect">
            <a:avLst/>
          </a:prstGeom>
          <a:noFill/>
        </p:spPr>
        <p:txBody>
          <a:bodyPr wrap="square" rtlCol="0">
            <a:spAutoFit/>
          </a:bodyPr>
          <a:lstStyle/>
          <a:p>
            <a:r>
              <a:rPr lang="en-GB" sz="3000" dirty="0"/>
              <a:t>Responsibilities and decisions</a:t>
            </a:r>
          </a:p>
        </p:txBody>
      </p:sp>
      <p:sp>
        <p:nvSpPr>
          <p:cNvPr id="4" name="TextBox 3">
            <a:extLst>
              <a:ext uri="{FF2B5EF4-FFF2-40B4-BE49-F238E27FC236}">
                <a16:creationId xmlns:a16="http://schemas.microsoft.com/office/drawing/2014/main" id="{826EE87E-304E-49FA-8C54-44D64646AC91}"/>
              </a:ext>
            </a:extLst>
          </p:cNvPr>
          <p:cNvSpPr txBox="1"/>
          <p:nvPr/>
        </p:nvSpPr>
        <p:spPr>
          <a:xfrm>
            <a:off x="838201" y="1154277"/>
            <a:ext cx="10613571" cy="7940635"/>
          </a:xfrm>
          <a:prstGeom prst="rect">
            <a:avLst/>
          </a:prstGeom>
          <a:noFill/>
        </p:spPr>
        <p:txBody>
          <a:bodyPr wrap="square" rtlCol="0">
            <a:spAutoFit/>
          </a:bodyPr>
          <a:lstStyle/>
          <a:p>
            <a:pPr marL="457200" indent="-457200">
              <a:buFont typeface="Arial" panose="020B0604020202020204" pitchFamily="34" charset="0"/>
              <a:buChar char="•"/>
            </a:pPr>
            <a:r>
              <a:rPr lang="en-GB" sz="2500" dirty="0"/>
              <a:t>Oversight of Growth Hub and business growth activities</a:t>
            </a:r>
          </a:p>
          <a:p>
            <a:endParaRPr lang="en-GB" sz="2500" dirty="0"/>
          </a:p>
          <a:p>
            <a:pPr marL="457200" indent="-457200">
              <a:buFont typeface="Arial" panose="020B0604020202020204" pitchFamily="34" charset="0"/>
              <a:buChar char="•"/>
            </a:pPr>
            <a:r>
              <a:rPr lang="en-GB" sz="2500" dirty="0"/>
              <a:t>Business Growth Strategic leadership</a:t>
            </a:r>
          </a:p>
          <a:p>
            <a:endParaRPr lang="en-GB" sz="2500" dirty="0"/>
          </a:p>
          <a:p>
            <a:pPr marL="457200" indent="-457200">
              <a:buFont typeface="Arial" panose="020B0604020202020204" pitchFamily="34" charset="0"/>
              <a:buChar char="•"/>
            </a:pPr>
            <a:r>
              <a:rPr lang="en-GB" sz="2500" dirty="0"/>
              <a:t>a mechanism to support strategic vision and leadership across business growth and business support in C&amp;W</a:t>
            </a:r>
          </a:p>
          <a:p>
            <a:pPr marL="457200" indent="-457200">
              <a:buFont typeface="Arial" panose="020B0604020202020204" pitchFamily="34" charset="0"/>
              <a:buChar char="•"/>
            </a:pPr>
            <a:endParaRPr lang="en-GB" sz="2500" dirty="0"/>
          </a:p>
          <a:p>
            <a:pPr marL="457200" indent="-457200">
              <a:buFont typeface="Arial" panose="020B0604020202020204" pitchFamily="34" charset="0"/>
              <a:buChar char="•"/>
            </a:pPr>
            <a:r>
              <a:rPr lang="en-GB" sz="2500" dirty="0"/>
              <a:t>matching business demand to the supply of business support/influencing policy decisions</a:t>
            </a:r>
          </a:p>
          <a:p>
            <a:pPr marL="457200" indent="-457200">
              <a:buFont typeface="Arial" panose="020B0604020202020204" pitchFamily="34" charset="0"/>
              <a:buChar char="•"/>
            </a:pPr>
            <a:endParaRPr lang="en-GB" sz="2500" dirty="0"/>
          </a:p>
          <a:p>
            <a:pPr marL="457200" indent="-457200">
              <a:buFont typeface="Arial" panose="020B0604020202020204" pitchFamily="34" charset="0"/>
              <a:buChar char="•"/>
            </a:pPr>
            <a:r>
              <a:rPr lang="en-GB" sz="2500" dirty="0"/>
              <a:t>Ensuring strong private sector leadership/representation and supported by public stakeholders with the ability to make decisions and influence others. </a:t>
            </a:r>
          </a:p>
          <a:p>
            <a:endParaRPr lang="en-GB" sz="3000" dirty="0"/>
          </a:p>
          <a:p>
            <a:endParaRPr lang="en-GB" sz="3000" dirty="0"/>
          </a:p>
          <a:p>
            <a:endParaRPr lang="en-GB" sz="3000" dirty="0"/>
          </a:p>
          <a:p>
            <a:endParaRPr lang="en-GB" sz="3000" dirty="0"/>
          </a:p>
          <a:p>
            <a:endParaRPr lang="en-GB" sz="3000" dirty="0"/>
          </a:p>
          <a:p>
            <a:endParaRPr lang="en-GB" sz="3000" dirty="0"/>
          </a:p>
          <a:p>
            <a:endParaRPr lang="en-GB" sz="3000" dirty="0"/>
          </a:p>
        </p:txBody>
      </p:sp>
    </p:spTree>
    <p:extLst>
      <p:ext uri="{BB962C8B-B14F-4D97-AF65-F5344CB8AC3E}">
        <p14:creationId xmlns:p14="http://schemas.microsoft.com/office/powerpoint/2010/main" val="4115816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45D1F6-7CB6-417E-BF6F-772BB3C640DC}"/>
              </a:ext>
            </a:extLst>
          </p:cNvPr>
          <p:cNvSpPr txBox="1"/>
          <p:nvPr/>
        </p:nvSpPr>
        <p:spPr>
          <a:xfrm>
            <a:off x="838201" y="468477"/>
            <a:ext cx="2645228" cy="1015663"/>
          </a:xfrm>
          <a:prstGeom prst="rect">
            <a:avLst/>
          </a:prstGeom>
          <a:noFill/>
        </p:spPr>
        <p:txBody>
          <a:bodyPr wrap="square" rtlCol="0">
            <a:spAutoFit/>
          </a:bodyPr>
          <a:lstStyle/>
          <a:p>
            <a:r>
              <a:rPr lang="en-GB" sz="3000" dirty="0"/>
              <a:t>Selected 2021/22 KPIs</a:t>
            </a:r>
          </a:p>
        </p:txBody>
      </p:sp>
      <p:graphicFrame>
        <p:nvGraphicFramePr>
          <p:cNvPr id="9" name="Table 8">
            <a:extLst>
              <a:ext uri="{FF2B5EF4-FFF2-40B4-BE49-F238E27FC236}">
                <a16:creationId xmlns:a16="http://schemas.microsoft.com/office/drawing/2014/main" id="{CF4FAACC-FB63-4E9B-AA4F-02F6DA73C570}"/>
              </a:ext>
            </a:extLst>
          </p:cNvPr>
          <p:cNvGraphicFramePr>
            <a:graphicFrameLocks noGrp="1"/>
          </p:cNvGraphicFramePr>
          <p:nvPr>
            <p:extLst>
              <p:ext uri="{D42A27DB-BD31-4B8C-83A1-F6EECF244321}">
                <p14:modId xmlns:p14="http://schemas.microsoft.com/office/powerpoint/2010/main" val="2400700912"/>
              </p:ext>
            </p:extLst>
          </p:nvPr>
        </p:nvGraphicFramePr>
        <p:xfrm>
          <a:off x="3395670" y="512598"/>
          <a:ext cx="3615400" cy="5876925"/>
        </p:xfrm>
        <a:graphic>
          <a:graphicData uri="http://schemas.openxmlformats.org/drawingml/2006/table">
            <a:tbl>
              <a:tblPr firstRow="1" firstCol="1" bandRow="1">
                <a:tableStyleId>{5C22544A-7EE6-4342-B048-85BDC9FD1C3A}</a:tableStyleId>
              </a:tblPr>
              <a:tblGrid>
                <a:gridCol w="3615400">
                  <a:extLst>
                    <a:ext uri="{9D8B030D-6E8A-4147-A177-3AD203B41FA5}">
                      <a16:colId xmlns:a16="http://schemas.microsoft.com/office/drawing/2014/main" val="3946015578"/>
                    </a:ext>
                  </a:extLst>
                </a:gridCol>
              </a:tblGrid>
              <a:tr h="159594">
                <a:tc>
                  <a:txBody>
                    <a:bodyPr/>
                    <a:lstStyle/>
                    <a:p>
                      <a:pPr>
                        <a:lnSpc>
                          <a:spcPct val="107000"/>
                        </a:lnSpc>
                        <a:spcAft>
                          <a:spcPts val="800"/>
                        </a:spcAft>
                      </a:pPr>
                      <a:r>
                        <a:rPr lang="en-GB" sz="1200">
                          <a:effectLst/>
                        </a:rPr>
                        <a:t>100 referrals to a start up programme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0487" marR="50487" marT="0" marB="0" anchor="b"/>
                </a:tc>
                <a:extLst>
                  <a:ext uri="{0D108BD9-81ED-4DB2-BD59-A6C34878D82A}">
                    <a16:rowId xmlns:a16="http://schemas.microsoft.com/office/drawing/2014/main" val="445160249"/>
                  </a:ext>
                </a:extLst>
              </a:tr>
              <a:tr h="159594">
                <a:tc>
                  <a:txBody>
                    <a:bodyPr/>
                    <a:lstStyle/>
                    <a:p>
                      <a:pPr>
                        <a:lnSpc>
                          <a:spcPct val="107000"/>
                        </a:lnSpc>
                        <a:spcAft>
                          <a:spcPts val="800"/>
                        </a:spcAft>
                      </a:pPr>
                      <a:r>
                        <a:rPr lang="en-GB" sz="1200" dirty="0">
                          <a:effectLst/>
                        </a:rPr>
                        <a:t>1000 signposts/referrals to business support opportunities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487" marR="50487" marT="0" marB="0" anchor="b"/>
                </a:tc>
                <a:extLst>
                  <a:ext uri="{0D108BD9-81ED-4DB2-BD59-A6C34878D82A}">
                    <a16:rowId xmlns:a16="http://schemas.microsoft.com/office/drawing/2014/main" val="631655488"/>
                  </a:ext>
                </a:extLst>
              </a:tr>
              <a:tr h="159594">
                <a:tc>
                  <a:txBody>
                    <a:bodyPr/>
                    <a:lstStyle/>
                    <a:p>
                      <a:pPr>
                        <a:lnSpc>
                          <a:spcPct val="107000"/>
                        </a:lnSpc>
                        <a:spcAft>
                          <a:spcPts val="800"/>
                        </a:spcAft>
                      </a:pPr>
                      <a:r>
                        <a:rPr lang="en-GB" sz="1200" dirty="0">
                          <a:effectLst/>
                        </a:rPr>
                        <a:t>40% Total referrals on programme/take up</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487" marR="50487" marT="0" marB="0" anchor="b"/>
                </a:tc>
                <a:extLst>
                  <a:ext uri="{0D108BD9-81ED-4DB2-BD59-A6C34878D82A}">
                    <a16:rowId xmlns:a16="http://schemas.microsoft.com/office/drawing/2014/main" val="3982032374"/>
                  </a:ext>
                </a:extLst>
              </a:tr>
              <a:tr h="327649">
                <a:tc>
                  <a:txBody>
                    <a:bodyPr/>
                    <a:lstStyle/>
                    <a:p>
                      <a:pPr>
                        <a:lnSpc>
                          <a:spcPct val="107000"/>
                        </a:lnSpc>
                        <a:spcAft>
                          <a:spcPts val="800"/>
                        </a:spcAft>
                      </a:pPr>
                      <a:r>
                        <a:rPr lang="en-GB" sz="1200" dirty="0">
                          <a:effectLst/>
                        </a:rPr>
                        <a:t>Support 400 businesses to understand and adapt to new EU trading arrangements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487" marR="50487" marT="0" marB="0" anchor="b"/>
                </a:tc>
                <a:extLst>
                  <a:ext uri="{0D108BD9-81ED-4DB2-BD59-A6C34878D82A}">
                    <a16:rowId xmlns:a16="http://schemas.microsoft.com/office/drawing/2014/main" val="1360282901"/>
                  </a:ext>
                </a:extLst>
              </a:tr>
              <a:tr h="159594">
                <a:tc>
                  <a:txBody>
                    <a:bodyPr/>
                    <a:lstStyle/>
                    <a:p>
                      <a:pPr>
                        <a:lnSpc>
                          <a:spcPct val="107000"/>
                        </a:lnSpc>
                        <a:spcAft>
                          <a:spcPts val="800"/>
                        </a:spcAft>
                      </a:pPr>
                      <a:r>
                        <a:rPr lang="en-GB" sz="1200" dirty="0">
                          <a:effectLst/>
                        </a:rPr>
                        <a:t>Support 1500 unique businesses that require support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487" marR="50487" marT="0" marB="0" anchor="b"/>
                </a:tc>
                <a:extLst>
                  <a:ext uri="{0D108BD9-81ED-4DB2-BD59-A6C34878D82A}">
                    <a16:rowId xmlns:a16="http://schemas.microsoft.com/office/drawing/2014/main" val="3167922367"/>
                  </a:ext>
                </a:extLst>
              </a:tr>
              <a:tr h="159594">
                <a:tc>
                  <a:txBody>
                    <a:bodyPr/>
                    <a:lstStyle/>
                    <a:p>
                      <a:pPr>
                        <a:lnSpc>
                          <a:spcPct val="107000"/>
                        </a:lnSpc>
                        <a:spcAft>
                          <a:spcPts val="800"/>
                        </a:spcAft>
                      </a:pPr>
                      <a:r>
                        <a:rPr lang="en-GB" sz="1200" dirty="0">
                          <a:effectLst/>
                        </a:rPr>
                        <a:t>25,000 unique visitors to the GH </a:t>
                      </a:r>
                      <a:r>
                        <a:rPr lang="en-GB" sz="1200" dirty="0" err="1">
                          <a:effectLst/>
                        </a:rPr>
                        <a:t>webpaes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487" marR="50487" marT="0" marB="0" anchor="b"/>
                </a:tc>
                <a:extLst>
                  <a:ext uri="{0D108BD9-81ED-4DB2-BD59-A6C34878D82A}">
                    <a16:rowId xmlns:a16="http://schemas.microsoft.com/office/drawing/2014/main" val="2189169686"/>
                  </a:ext>
                </a:extLst>
              </a:tr>
              <a:tr h="159594">
                <a:tc>
                  <a:txBody>
                    <a:bodyPr/>
                    <a:lstStyle/>
                    <a:p>
                      <a:pPr>
                        <a:lnSpc>
                          <a:spcPct val="107000"/>
                        </a:lnSpc>
                        <a:spcAft>
                          <a:spcPts val="800"/>
                        </a:spcAft>
                      </a:pPr>
                      <a:r>
                        <a:rPr lang="en-GB" sz="1200" dirty="0">
                          <a:effectLst/>
                        </a:rPr>
                        <a:t>Establish 25 new exporters across Cheshire and Warrington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487" marR="50487" marT="0" marB="0" anchor="b"/>
                </a:tc>
                <a:extLst>
                  <a:ext uri="{0D108BD9-81ED-4DB2-BD59-A6C34878D82A}">
                    <a16:rowId xmlns:a16="http://schemas.microsoft.com/office/drawing/2014/main" val="1152206042"/>
                  </a:ext>
                </a:extLst>
              </a:tr>
              <a:tr h="0">
                <a:tc>
                  <a:txBody>
                    <a:bodyPr/>
                    <a:lstStyle/>
                    <a:p>
                      <a:pPr>
                        <a:lnSpc>
                          <a:spcPct val="107000"/>
                        </a:lnSpc>
                        <a:spcAft>
                          <a:spcPts val="800"/>
                        </a:spcAft>
                      </a:pPr>
                      <a:r>
                        <a:rPr lang="en-GB" sz="1200" dirty="0">
                          <a:effectLst/>
                        </a:rPr>
                        <a:t>Increase existing exporters to new markets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487" marR="50487" marT="0" marB="0" anchor="b"/>
                </a:tc>
                <a:extLst>
                  <a:ext uri="{0D108BD9-81ED-4DB2-BD59-A6C34878D82A}">
                    <a16:rowId xmlns:a16="http://schemas.microsoft.com/office/drawing/2014/main" val="2238121183"/>
                  </a:ext>
                </a:extLst>
              </a:tr>
              <a:tr h="327649">
                <a:tc>
                  <a:txBody>
                    <a:bodyPr/>
                    <a:lstStyle/>
                    <a:p>
                      <a:pPr>
                        <a:lnSpc>
                          <a:spcPct val="107000"/>
                        </a:lnSpc>
                        <a:spcAft>
                          <a:spcPts val="800"/>
                        </a:spcAft>
                      </a:pPr>
                      <a:r>
                        <a:rPr lang="en-GB" sz="1200" dirty="0">
                          <a:effectLst/>
                        </a:rPr>
                        <a:t>Secure new investment in Cheshire and Warrington businesses of at least £1m</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487" marR="50487" marT="0" marB="0" anchor="b"/>
                </a:tc>
                <a:extLst>
                  <a:ext uri="{0D108BD9-81ED-4DB2-BD59-A6C34878D82A}">
                    <a16:rowId xmlns:a16="http://schemas.microsoft.com/office/drawing/2014/main" val="219379773"/>
                  </a:ext>
                </a:extLst>
              </a:tr>
              <a:tr h="159594">
                <a:tc>
                  <a:txBody>
                    <a:bodyPr/>
                    <a:lstStyle/>
                    <a:p>
                      <a:pPr>
                        <a:lnSpc>
                          <a:spcPct val="107000"/>
                        </a:lnSpc>
                        <a:spcAft>
                          <a:spcPts val="800"/>
                        </a:spcAft>
                      </a:pPr>
                      <a:r>
                        <a:rPr lang="en-GB" sz="1200" dirty="0">
                          <a:effectLst/>
                        </a:rPr>
                        <a:t>Support the creation of 500 jobs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487" marR="50487" marT="0" marB="0" anchor="b"/>
                </a:tc>
                <a:extLst>
                  <a:ext uri="{0D108BD9-81ED-4DB2-BD59-A6C34878D82A}">
                    <a16:rowId xmlns:a16="http://schemas.microsoft.com/office/drawing/2014/main" val="1532577740"/>
                  </a:ext>
                </a:extLst>
              </a:tr>
              <a:tr h="159594">
                <a:tc>
                  <a:txBody>
                    <a:bodyPr/>
                    <a:lstStyle/>
                    <a:p>
                      <a:pPr>
                        <a:lnSpc>
                          <a:spcPct val="107000"/>
                        </a:lnSpc>
                        <a:spcAft>
                          <a:spcPts val="800"/>
                        </a:spcAft>
                      </a:pPr>
                      <a:r>
                        <a:rPr lang="en-GB" sz="1200" dirty="0">
                          <a:effectLst/>
                        </a:rPr>
                        <a:t>Production of 20 case studies on range of topics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487" marR="50487" marT="0" marB="0" anchor="b"/>
                </a:tc>
                <a:extLst>
                  <a:ext uri="{0D108BD9-81ED-4DB2-BD59-A6C34878D82A}">
                    <a16:rowId xmlns:a16="http://schemas.microsoft.com/office/drawing/2014/main" val="3985129582"/>
                  </a:ext>
                </a:extLst>
              </a:tr>
              <a:tr h="159594">
                <a:tc>
                  <a:txBody>
                    <a:bodyPr/>
                    <a:lstStyle/>
                    <a:p>
                      <a:pPr>
                        <a:lnSpc>
                          <a:spcPct val="107000"/>
                        </a:lnSpc>
                        <a:spcAft>
                          <a:spcPts val="800"/>
                        </a:spcAft>
                      </a:pPr>
                      <a:r>
                        <a:rPr lang="en-GB" sz="1200">
                          <a:effectLst/>
                        </a:rPr>
                        <a:t>Raise awareness of Low Carbon agenda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0487" marR="50487" marT="0" marB="0" anchor="b"/>
                </a:tc>
                <a:extLst>
                  <a:ext uri="{0D108BD9-81ED-4DB2-BD59-A6C34878D82A}">
                    <a16:rowId xmlns:a16="http://schemas.microsoft.com/office/drawing/2014/main" val="4259609745"/>
                  </a:ext>
                </a:extLst>
              </a:tr>
              <a:tr h="159594">
                <a:tc>
                  <a:txBody>
                    <a:bodyPr/>
                    <a:lstStyle/>
                    <a:p>
                      <a:pPr>
                        <a:lnSpc>
                          <a:spcPct val="107000"/>
                        </a:lnSpc>
                        <a:spcAft>
                          <a:spcPts val="800"/>
                        </a:spcAft>
                      </a:pPr>
                      <a:r>
                        <a:rPr lang="en-GB" sz="1200">
                          <a:effectLst/>
                        </a:rPr>
                        <a:t>550 Businesses - light touch support</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0487" marR="50487" marT="0" marB="0" anchor="b"/>
                </a:tc>
                <a:extLst>
                  <a:ext uri="{0D108BD9-81ED-4DB2-BD59-A6C34878D82A}">
                    <a16:rowId xmlns:a16="http://schemas.microsoft.com/office/drawing/2014/main" val="3333906653"/>
                  </a:ext>
                </a:extLst>
              </a:tr>
              <a:tr h="159594">
                <a:tc>
                  <a:txBody>
                    <a:bodyPr/>
                    <a:lstStyle/>
                    <a:p>
                      <a:pPr>
                        <a:lnSpc>
                          <a:spcPct val="107000"/>
                        </a:lnSpc>
                        <a:spcAft>
                          <a:spcPts val="800"/>
                        </a:spcAft>
                      </a:pPr>
                      <a:r>
                        <a:rPr lang="en-GB" sz="1200">
                          <a:effectLst/>
                        </a:rPr>
                        <a:t>200 Individuals - light touch support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0487" marR="50487" marT="0" marB="0" anchor="b"/>
                </a:tc>
                <a:extLst>
                  <a:ext uri="{0D108BD9-81ED-4DB2-BD59-A6C34878D82A}">
                    <a16:rowId xmlns:a16="http://schemas.microsoft.com/office/drawing/2014/main" val="2814874350"/>
                  </a:ext>
                </a:extLst>
              </a:tr>
              <a:tr h="159594">
                <a:tc>
                  <a:txBody>
                    <a:bodyPr/>
                    <a:lstStyle/>
                    <a:p>
                      <a:pPr>
                        <a:lnSpc>
                          <a:spcPct val="107000"/>
                        </a:lnSpc>
                        <a:spcAft>
                          <a:spcPts val="800"/>
                        </a:spcAft>
                      </a:pPr>
                      <a:r>
                        <a:rPr lang="en-GB" sz="1200">
                          <a:effectLst/>
                        </a:rPr>
                        <a:t>600 Businesses - medium intensity support (IDB)</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0487" marR="50487" marT="0" marB="0" anchor="b"/>
                </a:tc>
                <a:extLst>
                  <a:ext uri="{0D108BD9-81ED-4DB2-BD59-A6C34878D82A}">
                    <a16:rowId xmlns:a16="http://schemas.microsoft.com/office/drawing/2014/main" val="651881398"/>
                  </a:ext>
                </a:extLst>
              </a:tr>
              <a:tr h="159594">
                <a:tc>
                  <a:txBody>
                    <a:bodyPr/>
                    <a:lstStyle/>
                    <a:p>
                      <a:pPr>
                        <a:lnSpc>
                          <a:spcPct val="107000"/>
                        </a:lnSpc>
                        <a:spcAft>
                          <a:spcPts val="800"/>
                        </a:spcAft>
                      </a:pPr>
                      <a:r>
                        <a:rPr lang="en-GB" sz="1200" dirty="0">
                          <a:effectLst/>
                        </a:rPr>
                        <a:t>Combined T/o of businesses receiving med intensity support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487" marR="50487" marT="0" marB="0" anchor="b"/>
                </a:tc>
                <a:extLst>
                  <a:ext uri="{0D108BD9-81ED-4DB2-BD59-A6C34878D82A}">
                    <a16:rowId xmlns:a16="http://schemas.microsoft.com/office/drawing/2014/main" val="1410752263"/>
                  </a:ext>
                </a:extLst>
              </a:tr>
              <a:tr h="327649">
                <a:tc>
                  <a:txBody>
                    <a:bodyPr/>
                    <a:lstStyle/>
                    <a:p>
                      <a:pPr>
                        <a:lnSpc>
                          <a:spcPct val="107000"/>
                        </a:lnSpc>
                        <a:spcAft>
                          <a:spcPts val="800"/>
                        </a:spcAft>
                      </a:pPr>
                      <a:r>
                        <a:rPr lang="en-GB" sz="1200" dirty="0">
                          <a:effectLst/>
                        </a:rPr>
                        <a:t>Combined emps of businesses receiving med intensity support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487" marR="50487" marT="0" marB="0" anchor="b"/>
                </a:tc>
                <a:extLst>
                  <a:ext uri="{0D108BD9-81ED-4DB2-BD59-A6C34878D82A}">
                    <a16:rowId xmlns:a16="http://schemas.microsoft.com/office/drawing/2014/main" val="770530795"/>
                  </a:ext>
                </a:extLst>
              </a:tr>
              <a:tr h="159594">
                <a:tc>
                  <a:txBody>
                    <a:bodyPr/>
                    <a:lstStyle/>
                    <a:p>
                      <a:pPr>
                        <a:lnSpc>
                          <a:spcPct val="107000"/>
                        </a:lnSpc>
                        <a:spcAft>
                          <a:spcPts val="800"/>
                        </a:spcAft>
                      </a:pPr>
                      <a:r>
                        <a:rPr lang="en-GB" sz="1200">
                          <a:effectLst/>
                        </a:rPr>
                        <a:t>150 Businesses - high intensity support</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0487" marR="50487" marT="0" marB="0" anchor="b"/>
                </a:tc>
                <a:extLst>
                  <a:ext uri="{0D108BD9-81ED-4DB2-BD59-A6C34878D82A}">
                    <a16:rowId xmlns:a16="http://schemas.microsoft.com/office/drawing/2014/main" val="3766391238"/>
                  </a:ext>
                </a:extLst>
              </a:tr>
              <a:tr h="159594">
                <a:tc>
                  <a:txBody>
                    <a:bodyPr/>
                    <a:lstStyle/>
                    <a:p>
                      <a:pPr>
                        <a:lnSpc>
                          <a:spcPct val="107000"/>
                        </a:lnSpc>
                        <a:spcAft>
                          <a:spcPts val="800"/>
                        </a:spcAft>
                      </a:pPr>
                      <a:r>
                        <a:rPr lang="en-GB" sz="1200">
                          <a:effectLst/>
                        </a:rPr>
                        <a:t>Combined T/o of businesses receiving high intensity support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0487" marR="50487" marT="0" marB="0" anchor="b"/>
                </a:tc>
                <a:extLst>
                  <a:ext uri="{0D108BD9-81ED-4DB2-BD59-A6C34878D82A}">
                    <a16:rowId xmlns:a16="http://schemas.microsoft.com/office/drawing/2014/main" val="4194013620"/>
                  </a:ext>
                </a:extLst>
              </a:tr>
              <a:tr h="327649">
                <a:tc>
                  <a:txBody>
                    <a:bodyPr/>
                    <a:lstStyle/>
                    <a:p>
                      <a:pPr>
                        <a:lnSpc>
                          <a:spcPct val="107000"/>
                        </a:lnSpc>
                        <a:spcAft>
                          <a:spcPts val="800"/>
                        </a:spcAft>
                      </a:pPr>
                      <a:r>
                        <a:rPr lang="en-GB" sz="1200">
                          <a:effectLst/>
                        </a:rPr>
                        <a:t>Combined emps of businesses receiving high intensity support</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0487" marR="50487" marT="0" marB="0" anchor="b"/>
                </a:tc>
                <a:extLst>
                  <a:ext uri="{0D108BD9-81ED-4DB2-BD59-A6C34878D82A}">
                    <a16:rowId xmlns:a16="http://schemas.microsoft.com/office/drawing/2014/main" val="842638936"/>
                  </a:ext>
                </a:extLst>
              </a:tr>
              <a:tr h="327649">
                <a:tc>
                  <a:txBody>
                    <a:bodyPr/>
                    <a:lstStyle/>
                    <a:p>
                      <a:pPr>
                        <a:lnSpc>
                          <a:spcPct val="107000"/>
                        </a:lnSpc>
                        <a:spcAft>
                          <a:spcPts val="800"/>
                        </a:spcAft>
                      </a:pPr>
                      <a:r>
                        <a:rPr lang="en-GB" sz="1200" dirty="0">
                          <a:effectLst/>
                        </a:rPr>
                        <a:t>Businesses receiving med /high intensity support that are scale-ups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487" marR="50487" marT="0" marB="0" anchor="b"/>
                </a:tc>
                <a:extLst>
                  <a:ext uri="{0D108BD9-81ED-4DB2-BD59-A6C34878D82A}">
                    <a16:rowId xmlns:a16="http://schemas.microsoft.com/office/drawing/2014/main" val="1254244270"/>
                  </a:ext>
                </a:extLst>
              </a:tr>
              <a:tr h="159594">
                <a:tc>
                  <a:txBody>
                    <a:bodyPr/>
                    <a:lstStyle/>
                    <a:p>
                      <a:pPr>
                        <a:lnSpc>
                          <a:spcPct val="107000"/>
                        </a:lnSpc>
                        <a:spcAft>
                          <a:spcPts val="800"/>
                        </a:spcAft>
                      </a:pPr>
                      <a:r>
                        <a:rPr lang="en-GB" sz="1200" dirty="0">
                          <a:effectLst/>
                        </a:rPr>
                        <a:t>Total number of individuals helped to start a business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487" marR="50487" marT="0" marB="0" anchor="b"/>
                </a:tc>
                <a:extLst>
                  <a:ext uri="{0D108BD9-81ED-4DB2-BD59-A6C34878D82A}">
                    <a16:rowId xmlns:a16="http://schemas.microsoft.com/office/drawing/2014/main" val="3094915118"/>
                  </a:ext>
                </a:extLst>
              </a:tr>
            </a:tbl>
          </a:graphicData>
        </a:graphic>
      </p:graphicFrame>
    </p:spTree>
    <p:extLst>
      <p:ext uri="{BB962C8B-B14F-4D97-AF65-F5344CB8AC3E}">
        <p14:creationId xmlns:p14="http://schemas.microsoft.com/office/powerpoint/2010/main" val="170971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B11FD07-FAFD-48CC-BC47-46FB1AFF194A}"/>
              </a:ext>
            </a:extLst>
          </p:cNvPr>
          <p:cNvGraphicFramePr>
            <a:graphicFrameLocks noGrp="1"/>
          </p:cNvGraphicFramePr>
          <p:nvPr>
            <p:extLst>
              <p:ext uri="{D42A27DB-BD31-4B8C-83A1-F6EECF244321}">
                <p14:modId xmlns:p14="http://schemas.microsoft.com/office/powerpoint/2010/main" val="1534088864"/>
              </p:ext>
            </p:extLst>
          </p:nvPr>
        </p:nvGraphicFramePr>
        <p:xfrm>
          <a:off x="838200" y="1442190"/>
          <a:ext cx="10515600" cy="3528894"/>
        </p:xfrm>
        <a:graphic>
          <a:graphicData uri="http://schemas.openxmlformats.org/drawingml/2006/table">
            <a:tbl>
              <a:tblPr/>
              <a:tblGrid>
                <a:gridCol w="2628900">
                  <a:extLst>
                    <a:ext uri="{9D8B030D-6E8A-4147-A177-3AD203B41FA5}">
                      <a16:colId xmlns:a16="http://schemas.microsoft.com/office/drawing/2014/main" val="97251182"/>
                    </a:ext>
                  </a:extLst>
                </a:gridCol>
                <a:gridCol w="2628900">
                  <a:extLst>
                    <a:ext uri="{9D8B030D-6E8A-4147-A177-3AD203B41FA5}">
                      <a16:colId xmlns:a16="http://schemas.microsoft.com/office/drawing/2014/main" val="1666788156"/>
                    </a:ext>
                  </a:extLst>
                </a:gridCol>
                <a:gridCol w="2628900">
                  <a:extLst>
                    <a:ext uri="{9D8B030D-6E8A-4147-A177-3AD203B41FA5}">
                      <a16:colId xmlns:a16="http://schemas.microsoft.com/office/drawing/2014/main" val="1145283286"/>
                    </a:ext>
                  </a:extLst>
                </a:gridCol>
                <a:gridCol w="2628900">
                  <a:extLst>
                    <a:ext uri="{9D8B030D-6E8A-4147-A177-3AD203B41FA5}">
                      <a16:colId xmlns:a16="http://schemas.microsoft.com/office/drawing/2014/main" val="601923895"/>
                    </a:ext>
                  </a:extLst>
                </a:gridCol>
              </a:tblGrid>
              <a:tr h="297261">
                <a:tc>
                  <a:txBody>
                    <a:bodyPr/>
                    <a:lstStyle/>
                    <a:p>
                      <a:pPr algn="l" fontAlgn="base"/>
                      <a:r>
                        <a:rPr lang="en-GB" sz="1400" b="1" i="0">
                          <a:solidFill>
                            <a:srgbClr val="595959"/>
                          </a:solidFill>
                          <a:effectLst/>
                          <a:latin typeface="Manrope"/>
                        </a:rPr>
                        <a:t>Healthy</a:t>
                      </a:r>
                      <a:r>
                        <a:rPr lang="en-GB" sz="1400" b="1" i="0">
                          <a:solidFill>
                            <a:srgbClr val="FFFFFF"/>
                          </a:solidFill>
                          <a:effectLst/>
                          <a:latin typeface="Manrope"/>
                        </a:rPr>
                        <a:t>​</a:t>
                      </a:r>
                      <a:endParaRPr lang="en-GB" sz="1800" b="1" i="0">
                        <a:solidFill>
                          <a:srgbClr val="FFFFFF"/>
                        </a:solidFill>
                        <a:effectLst/>
                      </a:endParaRPr>
                    </a:p>
                  </a:txBody>
                  <a:tcPr marL="89178" marR="89178" marT="44589" marB="44589">
                    <a:lnL w="11725" cap="flat" cmpd="sng" algn="ctr">
                      <a:solidFill>
                        <a:srgbClr val="FFFFFF"/>
                      </a:solidFill>
                      <a:prstDash val="solid"/>
                      <a:round/>
                      <a:headEnd type="none" w="med" len="med"/>
                      <a:tailEnd type="none" w="med" len="med"/>
                    </a:lnL>
                    <a:lnR w="11725" cap="flat" cmpd="sng" algn="ctr">
                      <a:solidFill>
                        <a:srgbClr val="FFFFFF"/>
                      </a:solidFill>
                      <a:prstDash val="solid"/>
                      <a:round/>
                      <a:headEnd type="none" w="med" len="med"/>
                      <a:tailEnd type="none" w="med" len="med"/>
                    </a:lnR>
                    <a:lnT w="11725" cap="flat" cmpd="sng" algn="ctr">
                      <a:solidFill>
                        <a:srgbClr val="FFFFFF"/>
                      </a:solidFill>
                      <a:prstDash val="solid"/>
                      <a:round/>
                      <a:headEnd type="none" w="med" len="med"/>
                      <a:tailEnd type="none" w="med" len="med"/>
                    </a:lnT>
                    <a:lnB w="26394" cap="flat" cmpd="sng" algn="ctr">
                      <a:solidFill>
                        <a:srgbClr val="595959"/>
                      </a:solidFill>
                      <a:prstDash val="solid"/>
                      <a:round/>
                      <a:headEnd type="none" w="med" len="med"/>
                      <a:tailEnd type="none" w="med" len="med"/>
                    </a:lnB>
                  </a:tcPr>
                </a:tc>
                <a:tc>
                  <a:txBody>
                    <a:bodyPr/>
                    <a:lstStyle/>
                    <a:p>
                      <a:pPr algn="l" fontAlgn="base"/>
                      <a:r>
                        <a:rPr lang="en-GB" sz="1400" b="1" i="0">
                          <a:solidFill>
                            <a:srgbClr val="595959"/>
                          </a:solidFill>
                          <a:effectLst/>
                          <a:latin typeface="Manrope"/>
                        </a:rPr>
                        <a:t>Sustainable</a:t>
                      </a:r>
                      <a:r>
                        <a:rPr lang="en-GB" sz="1400" b="1" i="0">
                          <a:solidFill>
                            <a:srgbClr val="FFFFFF"/>
                          </a:solidFill>
                          <a:effectLst/>
                          <a:latin typeface="Manrope"/>
                        </a:rPr>
                        <a:t>​</a:t>
                      </a:r>
                      <a:endParaRPr lang="en-GB" sz="1800" b="1" i="0">
                        <a:solidFill>
                          <a:srgbClr val="FFFFFF"/>
                        </a:solidFill>
                        <a:effectLst/>
                      </a:endParaRPr>
                    </a:p>
                  </a:txBody>
                  <a:tcPr marL="89178" marR="89178" marT="44589" marB="44589">
                    <a:lnL w="11725" cap="flat" cmpd="sng" algn="ctr">
                      <a:solidFill>
                        <a:srgbClr val="FFFFFF"/>
                      </a:solidFill>
                      <a:prstDash val="solid"/>
                      <a:round/>
                      <a:headEnd type="none" w="med" len="med"/>
                      <a:tailEnd type="none" w="med" len="med"/>
                    </a:lnL>
                    <a:lnR w="11725" cap="flat" cmpd="sng" algn="ctr">
                      <a:solidFill>
                        <a:srgbClr val="FFFFFF"/>
                      </a:solidFill>
                      <a:prstDash val="solid"/>
                      <a:round/>
                      <a:headEnd type="none" w="med" len="med"/>
                      <a:tailEnd type="none" w="med" len="med"/>
                    </a:lnR>
                    <a:lnT w="11725" cap="flat" cmpd="sng" algn="ctr">
                      <a:solidFill>
                        <a:srgbClr val="FFFFFF"/>
                      </a:solidFill>
                      <a:prstDash val="solid"/>
                      <a:round/>
                      <a:headEnd type="none" w="med" len="med"/>
                      <a:tailEnd type="none" w="med" len="med"/>
                    </a:lnT>
                    <a:lnB w="26394" cap="flat" cmpd="sng" algn="ctr">
                      <a:solidFill>
                        <a:srgbClr val="595959"/>
                      </a:solidFill>
                      <a:prstDash val="solid"/>
                      <a:round/>
                      <a:headEnd type="none" w="med" len="med"/>
                      <a:tailEnd type="none" w="med" len="med"/>
                    </a:lnB>
                  </a:tcPr>
                </a:tc>
                <a:tc>
                  <a:txBody>
                    <a:bodyPr/>
                    <a:lstStyle/>
                    <a:p>
                      <a:pPr algn="l" fontAlgn="base"/>
                      <a:r>
                        <a:rPr lang="en-GB" sz="1400" b="1" i="0">
                          <a:solidFill>
                            <a:srgbClr val="595959"/>
                          </a:solidFill>
                          <a:effectLst/>
                          <a:latin typeface="Manrope"/>
                        </a:rPr>
                        <a:t>Inclusive</a:t>
                      </a:r>
                      <a:r>
                        <a:rPr lang="en-GB" sz="1400" b="1" i="0">
                          <a:solidFill>
                            <a:srgbClr val="FFFFFF"/>
                          </a:solidFill>
                          <a:effectLst/>
                          <a:latin typeface="Manrope"/>
                        </a:rPr>
                        <a:t>​</a:t>
                      </a:r>
                      <a:endParaRPr lang="en-GB" sz="1800" b="1" i="0">
                        <a:solidFill>
                          <a:srgbClr val="FFFFFF"/>
                        </a:solidFill>
                        <a:effectLst/>
                      </a:endParaRPr>
                    </a:p>
                  </a:txBody>
                  <a:tcPr marL="89178" marR="89178" marT="44589" marB="44589">
                    <a:lnL w="11725" cap="flat" cmpd="sng" algn="ctr">
                      <a:solidFill>
                        <a:srgbClr val="FFFFFF"/>
                      </a:solidFill>
                      <a:prstDash val="solid"/>
                      <a:round/>
                      <a:headEnd type="none" w="med" len="med"/>
                      <a:tailEnd type="none" w="med" len="med"/>
                    </a:lnL>
                    <a:lnR w="11725" cap="flat" cmpd="sng" algn="ctr">
                      <a:solidFill>
                        <a:srgbClr val="FFFFFF"/>
                      </a:solidFill>
                      <a:prstDash val="solid"/>
                      <a:round/>
                      <a:headEnd type="none" w="med" len="med"/>
                      <a:tailEnd type="none" w="med" len="med"/>
                    </a:lnR>
                    <a:lnT w="11725" cap="flat" cmpd="sng" algn="ctr">
                      <a:solidFill>
                        <a:srgbClr val="FFFFFF"/>
                      </a:solidFill>
                      <a:prstDash val="solid"/>
                      <a:round/>
                      <a:headEnd type="none" w="med" len="med"/>
                      <a:tailEnd type="none" w="med" len="med"/>
                    </a:lnT>
                    <a:lnB w="26394" cap="flat" cmpd="sng" algn="ctr">
                      <a:solidFill>
                        <a:srgbClr val="595959"/>
                      </a:solidFill>
                      <a:prstDash val="solid"/>
                      <a:round/>
                      <a:headEnd type="none" w="med" len="med"/>
                      <a:tailEnd type="none" w="med" len="med"/>
                    </a:lnB>
                  </a:tcPr>
                </a:tc>
                <a:tc>
                  <a:txBody>
                    <a:bodyPr/>
                    <a:lstStyle/>
                    <a:p>
                      <a:pPr algn="l" fontAlgn="base"/>
                      <a:r>
                        <a:rPr lang="en-GB" sz="1400" b="1" i="0">
                          <a:solidFill>
                            <a:srgbClr val="595959"/>
                          </a:solidFill>
                          <a:effectLst/>
                          <a:latin typeface="Manrope"/>
                        </a:rPr>
                        <a:t>Growing</a:t>
                      </a:r>
                      <a:r>
                        <a:rPr lang="en-GB" sz="1400" b="1" i="0">
                          <a:solidFill>
                            <a:srgbClr val="FFFFFF"/>
                          </a:solidFill>
                          <a:effectLst/>
                          <a:latin typeface="Manrope"/>
                        </a:rPr>
                        <a:t>​</a:t>
                      </a:r>
                      <a:endParaRPr lang="en-GB" sz="1800" b="1" i="0">
                        <a:solidFill>
                          <a:srgbClr val="FFFFFF"/>
                        </a:solidFill>
                        <a:effectLst/>
                      </a:endParaRPr>
                    </a:p>
                  </a:txBody>
                  <a:tcPr marL="89178" marR="89178" marT="44589" marB="44589">
                    <a:lnL w="11725" cap="flat" cmpd="sng" algn="ctr">
                      <a:solidFill>
                        <a:srgbClr val="FFFFFF"/>
                      </a:solidFill>
                      <a:prstDash val="solid"/>
                      <a:round/>
                      <a:headEnd type="none" w="med" len="med"/>
                      <a:tailEnd type="none" w="med" len="med"/>
                    </a:lnL>
                    <a:lnR w="11725" cap="flat" cmpd="sng" algn="ctr">
                      <a:solidFill>
                        <a:srgbClr val="FFFFFF"/>
                      </a:solidFill>
                      <a:prstDash val="solid"/>
                      <a:round/>
                      <a:headEnd type="none" w="med" len="med"/>
                      <a:tailEnd type="none" w="med" len="med"/>
                    </a:lnR>
                    <a:lnT w="11725" cap="flat" cmpd="sng" algn="ctr">
                      <a:solidFill>
                        <a:srgbClr val="FFFFFF"/>
                      </a:solidFill>
                      <a:prstDash val="solid"/>
                      <a:round/>
                      <a:headEnd type="none" w="med" len="med"/>
                      <a:tailEnd type="none" w="med" len="med"/>
                    </a:lnT>
                    <a:lnB w="26394" cap="flat" cmpd="sng" algn="ctr">
                      <a:solidFill>
                        <a:srgbClr val="595959"/>
                      </a:solidFill>
                      <a:prstDash val="solid"/>
                      <a:round/>
                      <a:headEnd type="none" w="med" len="med"/>
                      <a:tailEnd type="none" w="med" len="med"/>
                    </a:lnB>
                  </a:tcPr>
                </a:tc>
                <a:extLst>
                  <a:ext uri="{0D108BD9-81ED-4DB2-BD59-A6C34878D82A}">
                    <a16:rowId xmlns:a16="http://schemas.microsoft.com/office/drawing/2014/main" val="3870292474"/>
                  </a:ext>
                </a:extLst>
              </a:tr>
              <a:tr h="1003255">
                <a:tc>
                  <a:txBody>
                    <a:bodyPr/>
                    <a:lstStyle/>
                    <a:p>
                      <a:pPr algn="l" fontAlgn="base"/>
                      <a:r>
                        <a:rPr lang="en-GB" sz="1000" b="0" i="0">
                          <a:solidFill>
                            <a:srgbClr val="595959"/>
                          </a:solidFill>
                          <a:effectLst/>
                          <a:latin typeface="Manrope"/>
                        </a:rPr>
                        <a:t>We will deliver locally on the government’s healthy ageing mission to ‘achieve an additional five years of healthy, independent life by 2035, while narrowing the gap between the experience of the richest and poorest’</a:t>
                      </a:r>
                      <a:r>
                        <a:rPr lang="en-GB" sz="1000" b="0" i="0">
                          <a:solidFill>
                            <a:srgbClr val="000000"/>
                          </a:solidFill>
                          <a:effectLst/>
                          <a:latin typeface="Manrope"/>
                        </a:rPr>
                        <a:t>​</a:t>
                      </a:r>
                      <a:endParaRPr lang="en-GB" sz="1800" b="0" i="0">
                        <a:solidFill>
                          <a:srgbClr val="000000"/>
                        </a:solidFill>
                        <a:effectLst/>
                      </a:endParaRPr>
                    </a:p>
                  </a:txBody>
                  <a:tcPr marL="89178" marR="89178" marT="44589" marB="44589">
                    <a:lnL w="11725" cap="flat" cmpd="sng" algn="ctr">
                      <a:solidFill>
                        <a:srgbClr val="FFFFFF"/>
                      </a:solidFill>
                      <a:prstDash val="solid"/>
                      <a:round/>
                      <a:headEnd type="none" w="med" len="med"/>
                      <a:tailEnd type="none" w="med" len="med"/>
                    </a:lnL>
                    <a:lnR w="11725" cap="flat" cmpd="sng" algn="ctr">
                      <a:solidFill>
                        <a:srgbClr val="FFFFFF"/>
                      </a:solidFill>
                      <a:prstDash val="solid"/>
                      <a:round/>
                      <a:headEnd type="none" w="med" len="med"/>
                      <a:tailEnd type="none" w="med" len="med"/>
                    </a:lnR>
                    <a:lnT w="26394" cap="flat" cmpd="sng" algn="ctr">
                      <a:solidFill>
                        <a:srgbClr val="595959"/>
                      </a:solidFill>
                      <a:prstDash val="solid"/>
                      <a:round/>
                      <a:headEnd type="none" w="med" len="med"/>
                      <a:tailEnd type="none" w="med" len="med"/>
                    </a:lnT>
                    <a:lnB w="9525" cap="flat" cmpd="sng" algn="ctr">
                      <a:solidFill>
                        <a:srgbClr val="595959"/>
                      </a:solidFill>
                      <a:prstDash val="solid"/>
                      <a:round/>
                      <a:headEnd type="none" w="med" len="med"/>
                      <a:tailEnd type="none" w="med" len="med"/>
                    </a:lnB>
                  </a:tcPr>
                </a:tc>
                <a:tc>
                  <a:txBody>
                    <a:bodyPr/>
                    <a:lstStyle/>
                    <a:p>
                      <a:pPr algn="l" fontAlgn="base"/>
                      <a:r>
                        <a:rPr lang="en-GB" sz="1000" b="0" i="0">
                          <a:solidFill>
                            <a:srgbClr val="595959"/>
                          </a:solidFill>
                          <a:effectLst/>
                          <a:latin typeface="Manrope"/>
                        </a:rPr>
                        <a:t>We will demonstrate leadership on sustainable growth. We recognise the value of our natural environment and will work to ensure that whilst securing sustained growth the environmental benefits of our activities outweigh the costs.</a:t>
                      </a:r>
                      <a:r>
                        <a:rPr lang="en-GB" sz="1000" b="0" i="0">
                          <a:solidFill>
                            <a:srgbClr val="000000"/>
                          </a:solidFill>
                          <a:effectLst/>
                          <a:latin typeface="Manrope"/>
                        </a:rPr>
                        <a:t>​</a:t>
                      </a:r>
                      <a:endParaRPr lang="en-GB" sz="1800" b="0" i="0">
                        <a:solidFill>
                          <a:srgbClr val="000000"/>
                        </a:solidFill>
                        <a:effectLst/>
                      </a:endParaRPr>
                    </a:p>
                  </a:txBody>
                  <a:tcPr marL="89178" marR="89178" marT="44589" marB="44589">
                    <a:lnL w="11725" cap="flat" cmpd="sng" algn="ctr">
                      <a:solidFill>
                        <a:srgbClr val="FFFFFF"/>
                      </a:solidFill>
                      <a:prstDash val="solid"/>
                      <a:round/>
                      <a:headEnd type="none" w="med" len="med"/>
                      <a:tailEnd type="none" w="med" len="med"/>
                    </a:lnL>
                    <a:lnR w="11725" cap="flat" cmpd="sng" algn="ctr">
                      <a:solidFill>
                        <a:srgbClr val="FFFFFF"/>
                      </a:solidFill>
                      <a:prstDash val="solid"/>
                      <a:round/>
                      <a:headEnd type="none" w="med" len="med"/>
                      <a:tailEnd type="none" w="med" len="med"/>
                    </a:lnR>
                    <a:lnT w="26394" cap="flat" cmpd="sng" algn="ctr">
                      <a:solidFill>
                        <a:srgbClr val="595959"/>
                      </a:solidFill>
                      <a:prstDash val="solid"/>
                      <a:round/>
                      <a:headEnd type="none" w="med" len="med"/>
                      <a:tailEnd type="none" w="med" len="med"/>
                    </a:lnT>
                    <a:lnB w="9525" cap="flat" cmpd="sng" algn="ctr">
                      <a:solidFill>
                        <a:srgbClr val="595959"/>
                      </a:solidFill>
                      <a:prstDash val="solid"/>
                      <a:round/>
                      <a:headEnd type="none" w="med" len="med"/>
                      <a:tailEnd type="none" w="med" len="med"/>
                    </a:lnB>
                  </a:tcPr>
                </a:tc>
                <a:tc>
                  <a:txBody>
                    <a:bodyPr/>
                    <a:lstStyle/>
                    <a:p>
                      <a:pPr algn="l" fontAlgn="base"/>
                      <a:r>
                        <a:rPr lang="en-GB" sz="1000" b="0" i="0">
                          <a:solidFill>
                            <a:srgbClr val="595959"/>
                          </a:solidFill>
                          <a:effectLst/>
                          <a:latin typeface="Manrope"/>
                        </a:rPr>
                        <a:t>Cheshire and Warrington will be a place where people, regardless of their background or circumstances, are helped to ‘live their best lives’</a:t>
                      </a:r>
                      <a:r>
                        <a:rPr lang="en-GB" sz="1000" b="0" i="0">
                          <a:solidFill>
                            <a:srgbClr val="000000"/>
                          </a:solidFill>
                          <a:effectLst/>
                          <a:latin typeface="Manrope"/>
                        </a:rPr>
                        <a:t>​</a:t>
                      </a:r>
                      <a:endParaRPr lang="en-GB" sz="1800" b="0" i="0">
                        <a:solidFill>
                          <a:srgbClr val="000000"/>
                        </a:solidFill>
                        <a:effectLst/>
                      </a:endParaRPr>
                    </a:p>
                  </a:txBody>
                  <a:tcPr marL="89178" marR="89178" marT="44589" marB="44589">
                    <a:lnL w="11725" cap="flat" cmpd="sng" algn="ctr">
                      <a:solidFill>
                        <a:srgbClr val="FFFFFF"/>
                      </a:solidFill>
                      <a:prstDash val="solid"/>
                      <a:round/>
                      <a:headEnd type="none" w="med" len="med"/>
                      <a:tailEnd type="none" w="med" len="med"/>
                    </a:lnL>
                    <a:lnR w="11725" cap="flat" cmpd="sng" algn="ctr">
                      <a:solidFill>
                        <a:srgbClr val="FFFFFF"/>
                      </a:solidFill>
                      <a:prstDash val="solid"/>
                      <a:round/>
                      <a:headEnd type="none" w="med" len="med"/>
                      <a:tailEnd type="none" w="med" len="med"/>
                    </a:lnR>
                    <a:lnT w="26394" cap="flat" cmpd="sng" algn="ctr">
                      <a:solidFill>
                        <a:srgbClr val="595959"/>
                      </a:solidFill>
                      <a:prstDash val="solid"/>
                      <a:round/>
                      <a:headEnd type="none" w="med" len="med"/>
                      <a:tailEnd type="none" w="med" len="med"/>
                    </a:lnT>
                    <a:lnB w="9525" cap="flat" cmpd="sng" algn="ctr">
                      <a:solidFill>
                        <a:srgbClr val="595959"/>
                      </a:solidFill>
                      <a:prstDash val="solid"/>
                      <a:round/>
                      <a:headEnd type="none" w="med" len="med"/>
                      <a:tailEnd type="none" w="med" len="med"/>
                    </a:lnB>
                  </a:tcPr>
                </a:tc>
                <a:tc>
                  <a:txBody>
                    <a:bodyPr/>
                    <a:lstStyle/>
                    <a:p>
                      <a:pPr algn="l" fontAlgn="base"/>
                      <a:r>
                        <a:rPr lang="en-GB" sz="1000" b="0" i="0">
                          <a:solidFill>
                            <a:srgbClr val="595959"/>
                          </a:solidFill>
                          <a:effectLst/>
                          <a:latin typeface="Manrope"/>
                        </a:rPr>
                        <a:t>We will be the UK’s fastest growing economy, making the most of new opportunities inside and outside of the EU, driven by innovation and a top location for people and business to live, work, invest and relax</a:t>
                      </a:r>
                      <a:r>
                        <a:rPr lang="en-GB" sz="1000" b="0" i="0">
                          <a:solidFill>
                            <a:srgbClr val="000000"/>
                          </a:solidFill>
                          <a:effectLst/>
                          <a:latin typeface="Manrope"/>
                        </a:rPr>
                        <a:t>​</a:t>
                      </a:r>
                      <a:endParaRPr lang="en-GB" sz="1800" b="0" i="0">
                        <a:solidFill>
                          <a:srgbClr val="000000"/>
                        </a:solidFill>
                        <a:effectLst/>
                      </a:endParaRPr>
                    </a:p>
                  </a:txBody>
                  <a:tcPr marL="89178" marR="89178" marT="44589" marB="44589">
                    <a:lnL w="11725" cap="flat" cmpd="sng" algn="ctr">
                      <a:solidFill>
                        <a:srgbClr val="FFFFFF"/>
                      </a:solidFill>
                      <a:prstDash val="solid"/>
                      <a:round/>
                      <a:headEnd type="none" w="med" len="med"/>
                      <a:tailEnd type="none" w="med" len="med"/>
                    </a:lnL>
                    <a:lnR w="11725" cap="flat" cmpd="sng" algn="ctr">
                      <a:solidFill>
                        <a:srgbClr val="FFFFFF"/>
                      </a:solidFill>
                      <a:prstDash val="solid"/>
                      <a:round/>
                      <a:headEnd type="none" w="med" len="med"/>
                      <a:tailEnd type="none" w="med" len="med"/>
                    </a:lnR>
                    <a:lnT w="26394" cap="flat" cmpd="sng" algn="ctr">
                      <a:solidFill>
                        <a:srgbClr val="595959"/>
                      </a:solidFill>
                      <a:prstDash val="solid"/>
                      <a:round/>
                      <a:headEnd type="none" w="med" len="med"/>
                      <a:tailEnd type="none" w="med" len="med"/>
                    </a:lnT>
                    <a:lnB w="9525" cap="flat" cmpd="sng" algn="ctr">
                      <a:solidFill>
                        <a:srgbClr val="595959"/>
                      </a:solidFill>
                      <a:prstDash val="solid"/>
                      <a:round/>
                      <a:headEnd type="none" w="med" len="med"/>
                      <a:tailEnd type="none" w="med" len="med"/>
                    </a:lnB>
                  </a:tcPr>
                </a:tc>
                <a:extLst>
                  <a:ext uri="{0D108BD9-81ED-4DB2-BD59-A6C34878D82A}">
                    <a16:rowId xmlns:a16="http://schemas.microsoft.com/office/drawing/2014/main" val="467603470"/>
                  </a:ext>
                </a:extLst>
              </a:tr>
              <a:tr h="2220166">
                <a:tc>
                  <a:txBody>
                    <a:bodyPr/>
                    <a:lstStyle/>
                    <a:p>
                      <a:pPr algn="l" fontAlgn="base">
                        <a:buFont typeface="Arial" panose="020B0604020202020204" pitchFamily="34" charset="0"/>
                        <a:buChar char="•"/>
                      </a:pPr>
                      <a:r>
                        <a:rPr lang="en-GB" sz="1000" b="0" i="0">
                          <a:solidFill>
                            <a:srgbClr val="595959"/>
                          </a:solidFill>
                          <a:effectLst/>
                          <a:latin typeface="Manrope"/>
                        </a:rPr>
                        <a:t>Halve levels of economic inactivity by 2030</a:t>
                      </a:r>
                      <a:r>
                        <a:rPr lang="en-GB" sz="1000" b="0" i="0">
                          <a:solidFill>
                            <a:srgbClr val="000000"/>
                          </a:solidFill>
                          <a:effectLst/>
                          <a:latin typeface="Manrope"/>
                        </a:rPr>
                        <a:t>​</a:t>
                      </a:r>
                      <a:endParaRPr lang="en-GB" sz="800" b="0" i="0">
                        <a:solidFill>
                          <a:srgbClr val="000000"/>
                        </a:solidFill>
                        <a:effectLst/>
                        <a:latin typeface="Arial" panose="020B0604020202020204" pitchFamily="34" charset="0"/>
                      </a:endParaRPr>
                    </a:p>
                    <a:p>
                      <a:pPr algn="l" fontAlgn="base">
                        <a:buFont typeface="Arial" panose="020B0604020202020204" pitchFamily="34" charset="0"/>
                        <a:buChar char="•"/>
                      </a:pPr>
                      <a:r>
                        <a:rPr lang="en-GB" sz="1000" b="0" i="0">
                          <a:solidFill>
                            <a:srgbClr val="595959"/>
                          </a:solidFill>
                          <a:effectLst/>
                          <a:latin typeface="Manrope"/>
                        </a:rPr>
                        <a:t>Achieve scores of &gt;8 and increasing on the ONS Population Survey Personal Wellbeing measure of Life Satisfaction</a:t>
                      </a:r>
                      <a:r>
                        <a:rPr lang="en-GB" sz="1000" b="0" i="0">
                          <a:solidFill>
                            <a:srgbClr val="000000"/>
                          </a:solidFill>
                          <a:effectLst/>
                          <a:latin typeface="Manrope"/>
                        </a:rPr>
                        <a:t>​</a:t>
                      </a:r>
                      <a:endParaRPr lang="en-GB" sz="800" b="0" i="0">
                        <a:solidFill>
                          <a:srgbClr val="000000"/>
                        </a:solidFill>
                        <a:effectLst/>
                        <a:latin typeface="Arial" panose="020B0604020202020204" pitchFamily="34" charset="0"/>
                      </a:endParaRPr>
                    </a:p>
                    <a:p>
                      <a:pPr algn="l" fontAlgn="base">
                        <a:buFont typeface="Arial" panose="020B0604020202020204" pitchFamily="34" charset="0"/>
                        <a:buChar char="•"/>
                      </a:pPr>
                      <a:r>
                        <a:rPr lang="en-GB" sz="1000" b="0" i="0">
                          <a:solidFill>
                            <a:srgbClr val="000000"/>
                          </a:solidFill>
                          <a:effectLst/>
                          <a:latin typeface="Manrope"/>
                        </a:rPr>
                        <a:t>​</a:t>
                      </a:r>
                      <a:endParaRPr lang="en-GB" sz="800" b="0" i="0">
                        <a:solidFill>
                          <a:srgbClr val="000000"/>
                        </a:solidFill>
                        <a:effectLst/>
                        <a:latin typeface="Arial" panose="020B0604020202020204" pitchFamily="34" charset="0"/>
                      </a:endParaRPr>
                    </a:p>
                    <a:p>
                      <a:pPr algn="l" fontAlgn="base">
                        <a:buFont typeface="Arial" panose="020B0604020202020204" pitchFamily="34" charset="0"/>
                        <a:buChar char="•"/>
                      </a:pPr>
                      <a:r>
                        <a:rPr lang="en-GB" sz="1000" b="0" i="0">
                          <a:solidFill>
                            <a:srgbClr val="595959"/>
                          </a:solidFill>
                          <a:effectLst/>
                          <a:latin typeface="Manrope"/>
                        </a:rPr>
                        <a:t>Achieve scores below the England Mean for estimated prevalence of mental health disorders</a:t>
                      </a:r>
                      <a:r>
                        <a:rPr lang="en-GB" sz="1000" b="0" i="0">
                          <a:solidFill>
                            <a:srgbClr val="000000"/>
                          </a:solidFill>
                          <a:effectLst/>
                          <a:latin typeface="Manrope"/>
                        </a:rPr>
                        <a:t>​</a:t>
                      </a:r>
                      <a:endParaRPr lang="en-GB" sz="800" b="0" i="0">
                        <a:solidFill>
                          <a:srgbClr val="000000"/>
                        </a:solidFill>
                        <a:effectLst/>
                        <a:latin typeface="Arial" panose="020B0604020202020204" pitchFamily="34" charset="0"/>
                      </a:endParaRPr>
                    </a:p>
                    <a:p>
                      <a:pPr algn="l" fontAlgn="base">
                        <a:buFont typeface="Arial" panose="020B0604020202020204" pitchFamily="34" charset="0"/>
                        <a:buChar char="•"/>
                      </a:pPr>
                      <a:r>
                        <a:rPr lang="en-GB" sz="1000" b="0" i="0">
                          <a:solidFill>
                            <a:srgbClr val="000000"/>
                          </a:solidFill>
                          <a:effectLst/>
                          <a:latin typeface="Manrope"/>
                        </a:rPr>
                        <a:t>​</a:t>
                      </a:r>
                      <a:endParaRPr lang="en-GB" sz="800" b="0" i="0">
                        <a:solidFill>
                          <a:srgbClr val="000000"/>
                        </a:solidFill>
                        <a:effectLst/>
                        <a:latin typeface="Arial" panose="020B0604020202020204" pitchFamily="34" charset="0"/>
                      </a:endParaRPr>
                    </a:p>
                    <a:p>
                      <a:pPr algn="l" fontAlgn="base">
                        <a:buFont typeface="Arial" panose="020B0604020202020204" pitchFamily="34" charset="0"/>
                        <a:buChar char="•"/>
                      </a:pPr>
                      <a:r>
                        <a:rPr lang="en-GB" sz="1000" b="0" i="0">
                          <a:solidFill>
                            <a:srgbClr val="595959"/>
                          </a:solidFill>
                          <a:effectLst/>
                          <a:latin typeface="Manrope"/>
                        </a:rPr>
                        <a:t>Reduce the difference in life expectancy at birth between most and least deprived by xx% by 2035</a:t>
                      </a:r>
                      <a:r>
                        <a:rPr lang="en-GB" sz="1000" b="0" i="0">
                          <a:solidFill>
                            <a:srgbClr val="000000"/>
                          </a:solidFill>
                          <a:effectLst/>
                          <a:latin typeface="Manrope"/>
                        </a:rPr>
                        <a:t>​</a:t>
                      </a:r>
                      <a:endParaRPr lang="en-GB" sz="800" b="0" i="0">
                        <a:solidFill>
                          <a:srgbClr val="000000"/>
                        </a:solidFill>
                        <a:effectLst/>
                        <a:latin typeface="Arial" panose="020B0604020202020204" pitchFamily="34" charset="0"/>
                      </a:endParaRPr>
                    </a:p>
                  </a:txBody>
                  <a:tcPr marL="89178" marR="89178" marT="44589" marB="44589">
                    <a:lnL w="11725" cap="flat" cmpd="sng" algn="ctr">
                      <a:solidFill>
                        <a:srgbClr val="FFFFFF"/>
                      </a:solidFill>
                      <a:prstDash val="solid"/>
                      <a:round/>
                      <a:headEnd type="none" w="med" len="med"/>
                      <a:tailEnd type="none" w="med" len="med"/>
                    </a:lnL>
                    <a:lnR w="11725" cap="flat" cmpd="sng" algn="ctr">
                      <a:solidFill>
                        <a:srgbClr val="FFFFFF"/>
                      </a:solidFill>
                      <a:prstDash val="solid"/>
                      <a:round/>
                      <a:headEnd type="none" w="med" len="med"/>
                      <a:tailEnd type="none" w="med" len="med"/>
                    </a:lnR>
                    <a:lnT w="9525" cap="flat" cmpd="sng" algn="ctr">
                      <a:solidFill>
                        <a:srgbClr val="595959"/>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base">
                        <a:buFont typeface="Arial" panose="020B0604020202020204" pitchFamily="34" charset="0"/>
                        <a:buChar char="•"/>
                      </a:pPr>
                      <a:r>
                        <a:rPr lang="en-GB" sz="1000" b="0" i="0">
                          <a:solidFill>
                            <a:srgbClr val="595959"/>
                          </a:solidFill>
                          <a:effectLst/>
                          <a:latin typeface="Manrope"/>
                        </a:rPr>
                        <a:t>Reduce our Carbon Footprint by at least 2.5MtCO</a:t>
                      </a:r>
                      <a:r>
                        <a:rPr lang="en-GB" sz="600" b="0" i="0" baseline="-25000">
                          <a:solidFill>
                            <a:srgbClr val="595959"/>
                          </a:solidFill>
                          <a:effectLst/>
                          <a:latin typeface="Manrope"/>
                        </a:rPr>
                        <a:t>2</a:t>
                      </a:r>
                      <a:r>
                        <a:rPr lang="en-GB" sz="1000" b="0" i="0">
                          <a:solidFill>
                            <a:srgbClr val="595959"/>
                          </a:solidFill>
                          <a:effectLst/>
                          <a:latin typeface="Manrope"/>
                        </a:rPr>
                        <a:t> per year through development of Net Zero industrial cluster in Birchwood and Ellesmere Port by 2030</a:t>
                      </a:r>
                      <a:r>
                        <a:rPr lang="en-GB" sz="1000" b="0" i="0">
                          <a:solidFill>
                            <a:srgbClr val="000000"/>
                          </a:solidFill>
                          <a:effectLst/>
                          <a:latin typeface="Manrope"/>
                        </a:rPr>
                        <a:t>​</a:t>
                      </a:r>
                      <a:endParaRPr lang="en-GB" sz="800" b="0" i="0">
                        <a:solidFill>
                          <a:srgbClr val="000000"/>
                        </a:solidFill>
                        <a:effectLst/>
                        <a:latin typeface="Arial" panose="020B0604020202020204" pitchFamily="34" charset="0"/>
                      </a:endParaRPr>
                    </a:p>
                    <a:p>
                      <a:pPr algn="l" fontAlgn="base">
                        <a:buFont typeface="Arial" panose="020B0604020202020204" pitchFamily="34" charset="0"/>
                        <a:buChar char="•"/>
                      </a:pPr>
                      <a:r>
                        <a:rPr lang="en-GB" sz="1000" b="0" i="0">
                          <a:solidFill>
                            <a:srgbClr val="595959"/>
                          </a:solidFill>
                          <a:effectLst/>
                          <a:latin typeface="Manrope"/>
                        </a:rPr>
                        <a:t>Cheshire and Warrington is a Net Zero economy by xx in alignment with local authority climate plans</a:t>
                      </a:r>
                      <a:r>
                        <a:rPr lang="en-GB" sz="1000" b="0" i="0">
                          <a:solidFill>
                            <a:srgbClr val="000000"/>
                          </a:solidFill>
                          <a:effectLst/>
                          <a:latin typeface="Manrope"/>
                        </a:rPr>
                        <a:t>​</a:t>
                      </a:r>
                      <a:endParaRPr lang="en-GB" sz="800" b="0" i="0">
                        <a:solidFill>
                          <a:srgbClr val="000000"/>
                        </a:solidFill>
                        <a:effectLst/>
                        <a:latin typeface="Arial" panose="020B0604020202020204" pitchFamily="34" charset="0"/>
                      </a:endParaRPr>
                    </a:p>
                    <a:p>
                      <a:pPr algn="l" fontAlgn="base">
                        <a:buFont typeface="Arial" panose="020B0604020202020204" pitchFamily="34" charset="0"/>
                        <a:buChar char="•"/>
                      </a:pPr>
                      <a:r>
                        <a:rPr lang="en-GB" sz="1000" b="0" i="0">
                          <a:solidFill>
                            <a:srgbClr val="595959"/>
                          </a:solidFill>
                          <a:effectLst/>
                          <a:latin typeface="Manrope"/>
                        </a:rPr>
                        <a:t>Double use of active travel, sustainable transport and walking by 2025</a:t>
                      </a:r>
                      <a:r>
                        <a:rPr lang="en-GB" sz="1000" b="0" i="0">
                          <a:solidFill>
                            <a:srgbClr val="000000"/>
                          </a:solidFill>
                          <a:effectLst/>
                          <a:latin typeface="Manrope"/>
                        </a:rPr>
                        <a:t>​</a:t>
                      </a:r>
                      <a:endParaRPr lang="en-GB" sz="800" b="0" i="0">
                        <a:solidFill>
                          <a:srgbClr val="000000"/>
                        </a:solidFill>
                        <a:effectLst/>
                        <a:latin typeface="Arial" panose="020B0604020202020204" pitchFamily="34" charset="0"/>
                      </a:endParaRPr>
                    </a:p>
                    <a:p>
                      <a:pPr algn="l" fontAlgn="base">
                        <a:buFont typeface="Arial" panose="020B0604020202020204" pitchFamily="34" charset="0"/>
                        <a:buChar char="•"/>
                      </a:pPr>
                      <a:r>
                        <a:rPr lang="en-GB" sz="1000" b="0" i="0">
                          <a:solidFill>
                            <a:srgbClr val="000000"/>
                          </a:solidFill>
                          <a:effectLst/>
                          <a:latin typeface="Manrope"/>
                        </a:rPr>
                        <a:t>​</a:t>
                      </a:r>
                      <a:endParaRPr lang="en-GB" sz="800" b="0" i="0">
                        <a:solidFill>
                          <a:srgbClr val="000000"/>
                        </a:solidFill>
                        <a:effectLst/>
                        <a:latin typeface="Arial" panose="020B0604020202020204" pitchFamily="34" charset="0"/>
                      </a:endParaRPr>
                    </a:p>
                    <a:p>
                      <a:pPr algn="l" fontAlgn="base">
                        <a:buFont typeface="Arial" panose="020B0604020202020204" pitchFamily="34" charset="0"/>
                        <a:buChar char="•"/>
                      </a:pPr>
                      <a:r>
                        <a:rPr lang="en-GB" sz="1000" b="0" i="1">
                          <a:solidFill>
                            <a:srgbClr val="595959"/>
                          </a:solidFill>
                          <a:effectLst/>
                          <a:latin typeface="Manrope"/>
                        </a:rPr>
                        <a:t>[Measure linked to increasing bio-diversity, natural capital, and reducing resource use – awaiting baseline from Natural Capital Audit]</a:t>
                      </a:r>
                      <a:r>
                        <a:rPr lang="en-GB" sz="1000" b="0" i="0">
                          <a:solidFill>
                            <a:srgbClr val="000000"/>
                          </a:solidFill>
                          <a:effectLst/>
                          <a:latin typeface="Manrope"/>
                        </a:rPr>
                        <a:t>​</a:t>
                      </a:r>
                      <a:endParaRPr lang="en-GB" sz="800" b="0" i="0">
                        <a:solidFill>
                          <a:srgbClr val="000000"/>
                        </a:solidFill>
                        <a:effectLst/>
                        <a:latin typeface="Arial" panose="020B0604020202020204" pitchFamily="34" charset="0"/>
                      </a:endParaRPr>
                    </a:p>
                  </a:txBody>
                  <a:tcPr marL="89178" marR="89178" marT="44589" marB="44589">
                    <a:lnL w="11725" cap="flat" cmpd="sng" algn="ctr">
                      <a:solidFill>
                        <a:srgbClr val="FFFFFF"/>
                      </a:solidFill>
                      <a:prstDash val="solid"/>
                      <a:round/>
                      <a:headEnd type="none" w="med" len="med"/>
                      <a:tailEnd type="none" w="med" len="med"/>
                    </a:lnL>
                    <a:lnR w="11725" cap="flat" cmpd="sng" algn="ctr">
                      <a:solidFill>
                        <a:srgbClr val="FFFFFF"/>
                      </a:solidFill>
                      <a:prstDash val="solid"/>
                      <a:round/>
                      <a:headEnd type="none" w="med" len="med"/>
                      <a:tailEnd type="none" w="med" len="med"/>
                    </a:lnR>
                    <a:lnT w="9525" cap="flat" cmpd="sng" algn="ctr">
                      <a:solidFill>
                        <a:srgbClr val="595959"/>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base">
                        <a:buFont typeface="Arial" panose="020B0604020202020204" pitchFamily="34" charset="0"/>
                        <a:buChar char="•"/>
                      </a:pPr>
                      <a:r>
                        <a:rPr lang="en-GB" sz="1000" b="0" i="0">
                          <a:solidFill>
                            <a:srgbClr val="595959"/>
                          </a:solidFill>
                          <a:effectLst/>
                          <a:latin typeface="Manrope"/>
                        </a:rPr>
                        <a:t>Eliminate in work poverty by xx</a:t>
                      </a:r>
                      <a:r>
                        <a:rPr lang="en-GB" sz="1000" b="0" i="0">
                          <a:solidFill>
                            <a:srgbClr val="000000"/>
                          </a:solidFill>
                          <a:effectLst/>
                          <a:latin typeface="Manrope"/>
                        </a:rPr>
                        <a:t>​</a:t>
                      </a:r>
                      <a:endParaRPr lang="en-GB" sz="800" b="0" i="0">
                        <a:solidFill>
                          <a:srgbClr val="000000"/>
                        </a:solidFill>
                        <a:effectLst/>
                        <a:latin typeface="Arial" panose="020B0604020202020204" pitchFamily="34" charset="0"/>
                      </a:endParaRPr>
                    </a:p>
                    <a:p>
                      <a:pPr algn="l" fontAlgn="base">
                        <a:buFont typeface="Arial" panose="020B0604020202020204" pitchFamily="34" charset="0"/>
                        <a:buChar char="•"/>
                      </a:pPr>
                      <a:r>
                        <a:rPr lang="en-GB" sz="1000" b="0" i="0">
                          <a:solidFill>
                            <a:srgbClr val="595959"/>
                          </a:solidFill>
                          <a:effectLst/>
                          <a:latin typeface="Manrope"/>
                        </a:rPr>
                        <a:t>Halve the number earning below the real living wage by 2025</a:t>
                      </a:r>
                      <a:r>
                        <a:rPr lang="en-GB" sz="1000" b="0" i="0">
                          <a:solidFill>
                            <a:srgbClr val="000000"/>
                          </a:solidFill>
                          <a:effectLst/>
                          <a:latin typeface="Manrope"/>
                        </a:rPr>
                        <a:t>​</a:t>
                      </a:r>
                      <a:endParaRPr lang="en-GB" sz="800" b="0" i="0">
                        <a:solidFill>
                          <a:srgbClr val="000000"/>
                        </a:solidFill>
                        <a:effectLst/>
                        <a:latin typeface="Arial" panose="020B0604020202020204" pitchFamily="34" charset="0"/>
                      </a:endParaRPr>
                    </a:p>
                    <a:p>
                      <a:pPr algn="l" fontAlgn="base">
                        <a:buFont typeface="Arial" panose="020B0604020202020204" pitchFamily="34" charset="0"/>
                        <a:buChar char="•"/>
                      </a:pPr>
                      <a:r>
                        <a:rPr lang="en-GB" sz="1000" b="0" i="0">
                          <a:solidFill>
                            <a:srgbClr val="595959"/>
                          </a:solidFill>
                          <a:effectLst/>
                          <a:latin typeface="Manrope"/>
                        </a:rPr>
                        <a:t>↑ % workers and residents engaged in learning</a:t>
                      </a:r>
                      <a:r>
                        <a:rPr lang="en-GB" sz="1000" b="0" i="0">
                          <a:solidFill>
                            <a:srgbClr val="000000"/>
                          </a:solidFill>
                          <a:effectLst/>
                          <a:latin typeface="Manrope"/>
                        </a:rPr>
                        <a:t>​</a:t>
                      </a:r>
                      <a:endParaRPr lang="en-GB" sz="800" b="0" i="0">
                        <a:solidFill>
                          <a:srgbClr val="000000"/>
                        </a:solidFill>
                        <a:effectLst/>
                        <a:latin typeface="Arial" panose="020B0604020202020204" pitchFamily="34" charset="0"/>
                      </a:endParaRPr>
                    </a:p>
                    <a:p>
                      <a:pPr algn="l" fontAlgn="base">
                        <a:buFont typeface="Arial" panose="020B0604020202020204" pitchFamily="34" charset="0"/>
                        <a:buChar char="•"/>
                      </a:pPr>
                      <a:r>
                        <a:rPr lang="en-GB" sz="1000" b="0" i="0">
                          <a:solidFill>
                            <a:srgbClr val="595959"/>
                          </a:solidFill>
                          <a:effectLst/>
                          <a:latin typeface="Manrope"/>
                        </a:rPr>
                        <a:t>↓ % residents experiencing digital exclusion</a:t>
                      </a:r>
                      <a:r>
                        <a:rPr lang="en-GB" sz="1000" b="0" i="0">
                          <a:solidFill>
                            <a:srgbClr val="000000"/>
                          </a:solidFill>
                          <a:effectLst/>
                          <a:latin typeface="Manrope"/>
                        </a:rPr>
                        <a:t>​</a:t>
                      </a:r>
                      <a:endParaRPr lang="en-GB" sz="800" b="0" i="0">
                        <a:solidFill>
                          <a:srgbClr val="000000"/>
                        </a:solidFill>
                        <a:effectLst/>
                        <a:latin typeface="Arial" panose="020B0604020202020204" pitchFamily="34" charset="0"/>
                      </a:endParaRPr>
                    </a:p>
                    <a:p>
                      <a:pPr algn="l" fontAlgn="base">
                        <a:buFont typeface="Arial" panose="020B0604020202020204" pitchFamily="34" charset="0"/>
                        <a:buChar char="•"/>
                      </a:pPr>
                      <a:r>
                        <a:rPr lang="en-GB" sz="1000" b="0" i="0">
                          <a:solidFill>
                            <a:srgbClr val="595959"/>
                          </a:solidFill>
                          <a:effectLst/>
                          <a:latin typeface="Manrope"/>
                        </a:rPr>
                        <a:t>Strengthen our talent pipeline to ensure equality of opportunity for women and girls and our BAME and LBGTQ+ communities</a:t>
                      </a:r>
                      <a:r>
                        <a:rPr lang="en-GB" sz="1000" b="0" i="0">
                          <a:solidFill>
                            <a:srgbClr val="000000"/>
                          </a:solidFill>
                          <a:effectLst/>
                          <a:latin typeface="Manrope"/>
                        </a:rPr>
                        <a:t>​</a:t>
                      </a:r>
                      <a:endParaRPr lang="en-GB" sz="800" b="0" i="0">
                        <a:solidFill>
                          <a:srgbClr val="000000"/>
                        </a:solidFill>
                        <a:effectLst/>
                        <a:latin typeface="Arial" panose="020B0604020202020204" pitchFamily="34" charset="0"/>
                      </a:endParaRPr>
                    </a:p>
                    <a:p>
                      <a:pPr algn="l" fontAlgn="base"/>
                      <a:r>
                        <a:rPr lang="en-GB" sz="1000" b="0" i="0">
                          <a:solidFill>
                            <a:srgbClr val="000000"/>
                          </a:solidFill>
                          <a:effectLst/>
                          <a:latin typeface="Manrope"/>
                        </a:rPr>
                        <a:t>​</a:t>
                      </a:r>
                      <a:endParaRPr lang="en-GB" sz="1800" b="0" i="0">
                        <a:solidFill>
                          <a:srgbClr val="000000"/>
                        </a:solidFill>
                        <a:effectLst/>
                      </a:endParaRPr>
                    </a:p>
                  </a:txBody>
                  <a:tcPr marL="89178" marR="89178" marT="44589" marB="44589">
                    <a:lnL w="11725" cap="flat" cmpd="sng" algn="ctr">
                      <a:solidFill>
                        <a:srgbClr val="FFFFFF"/>
                      </a:solidFill>
                      <a:prstDash val="solid"/>
                      <a:round/>
                      <a:headEnd type="none" w="med" len="med"/>
                      <a:tailEnd type="none" w="med" len="med"/>
                    </a:lnL>
                    <a:lnR w="11725" cap="flat" cmpd="sng" algn="ctr">
                      <a:solidFill>
                        <a:srgbClr val="FFFFFF"/>
                      </a:solidFill>
                      <a:prstDash val="solid"/>
                      <a:round/>
                      <a:headEnd type="none" w="med" len="med"/>
                      <a:tailEnd type="none" w="med" len="med"/>
                    </a:lnR>
                    <a:lnT w="9525" cap="flat" cmpd="sng" algn="ctr">
                      <a:solidFill>
                        <a:srgbClr val="595959"/>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base">
                        <a:buFont typeface="Arial" panose="020B0604020202020204" pitchFamily="34" charset="0"/>
                        <a:buChar char="•"/>
                      </a:pPr>
                      <a:r>
                        <a:rPr lang="en-GB" sz="1000" b="0" i="0" dirty="0">
                          <a:solidFill>
                            <a:srgbClr val="595959"/>
                          </a:solidFill>
                          <a:effectLst/>
                          <a:latin typeface="Manrope"/>
                        </a:rPr>
                        <a:t>Increase size of economy by xx by 2040</a:t>
                      </a:r>
                      <a:r>
                        <a:rPr lang="en-GB" sz="1000" b="0" i="0" dirty="0">
                          <a:solidFill>
                            <a:srgbClr val="000000"/>
                          </a:solidFill>
                          <a:effectLst/>
                          <a:latin typeface="Manrope"/>
                        </a:rPr>
                        <a:t>​</a:t>
                      </a:r>
                      <a:endParaRPr lang="en-GB" sz="800" b="0" i="0" dirty="0">
                        <a:solidFill>
                          <a:srgbClr val="000000"/>
                        </a:solidFill>
                        <a:effectLst/>
                        <a:latin typeface="Arial" panose="020B0604020202020204" pitchFamily="34" charset="0"/>
                      </a:endParaRPr>
                    </a:p>
                    <a:p>
                      <a:pPr algn="l" fontAlgn="base"/>
                      <a:r>
                        <a:rPr lang="en-GB" sz="1000" b="0" i="0" dirty="0">
                          <a:solidFill>
                            <a:srgbClr val="000000"/>
                          </a:solidFill>
                          <a:effectLst/>
                          <a:latin typeface="Manrope"/>
                        </a:rPr>
                        <a:t>​</a:t>
                      </a:r>
                      <a:endParaRPr lang="en-GB" sz="1800" b="0" i="0" dirty="0">
                        <a:solidFill>
                          <a:srgbClr val="000000"/>
                        </a:solidFill>
                        <a:effectLst/>
                      </a:endParaRPr>
                    </a:p>
                    <a:p>
                      <a:pPr algn="l" fontAlgn="base">
                        <a:buFont typeface="Arial" panose="020B0604020202020204" pitchFamily="34" charset="0"/>
                        <a:buChar char="•"/>
                      </a:pPr>
                      <a:r>
                        <a:rPr lang="en-GB" sz="1000" b="0" i="0" dirty="0">
                          <a:solidFill>
                            <a:srgbClr val="595959"/>
                          </a:solidFill>
                          <a:effectLst/>
                          <a:latin typeface="Manrope"/>
                        </a:rPr>
                        <a:t>Employment and economic activity levels above 2019 rates by 2025</a:t>
                      </a:r>
                      <a:r>
                        <a:rPr lang="en-GB" sz="1000" b="0" i="0" dirty="0">
                          <a:solidFill>
                            <a:srgbClr val="000000"/>
                          </a:solidFill>
                          <a:effectLst/>
                          <a:latin typeface="Manrope"/>
                        </a:rPr>
                        <a:t>​</a:t>
                      </a:r>
                      <a:endParaRPr lang="en-GB" sz="800" b="0" i="0" dirty="0">
                        <a:solidFill>
                          <a:srgbClr val="000000"/>
                        </a:solidFill>
                        <a:effectLst/>
                        <a:latin typeface="Arial" panose="020B0604020202020204" pitchFamily="34" charset="0"/>
                      </a:endParaRPr>
                    </a:p>
                    <a:p>
                      <a:pPr algn="l" fontAlgn="base">
                        <a:buFont typeface="Arial" panose="020B0604020202020204" pitchFamily="34" charset="0"/>
                        <a:buChar char="•"/>
                      </a:pPr>
                      <a:r>
                        <a:rPr lang="en-GB" sz="1000" b="0" i="0" dirty="0">
                          <a:solidFill>
                            <a:srgbClr val="000000"/>
                          </a:solidFill>
                          <a:effectLst/>
                          <a:latin typeface="Manrope"/>
                        </a:rPr>
                        <a:t>​</a:t>
                      </a:r>
                      <a:endParaRPr lang="en-GB" sz="800" b="0" i="0" dirty="0">
                        <a:solidFill>
                          <a:srgbClr val="000000"/>
                        </a:solidFill>
                        <a:effectLst/>
                        <a:latin typeface="Arial" panose="020B0604020202020204" pitchFamily="34" charset="0"/>
                      </a:endParaRPr>
                    </a:p>
                    <a:p>
                      <a:pPr algn="l" fontAlgn="base">
                        <a:buFont typeface="Arial" panose="020B0604020202020204" pitchFamily="34" charset="0"/>
                        <a:buChar char="•"/>
                      </a:pPr>
                      <a:r>
                        <a:rPr lang="en-GB" sz="1000" b="0" i="0" dirty="0">
                          <a:solidFill>
                            <a:srgbClr val="595959"/>
                          </a:solidFill>
                          <a:effectLst/>
                          <a:latin typeface="Manrope"/>
                        </a:rPr>
                        <a:t>GDP per hr growing c.f. rest of UK</a:t>
                      </a:r>
                      <a:r>
                        <a:rPr lang="en-GB" sz="1000" b="0" i="0" dirty="0">
                          <a:solidFill>
                            <a:srgbClr val="000000"/>
                          </a:solidFill>
                          <a:effectLst/>
                          <a:latin typeface="Manrope"/>
                        </a:rPr>
                        <a:t>​</a:t>
                      </a:r>
                      <a:endParaRPr lang="en-GB" sz="800" b="0" i="0" dirty="0">
                        <a:solidFill>
                          <a:srgbClr val="000000"/>
                        </a:solidFill>
                        <a:effectLst/>
                        <a:latin typeface="Arial" panose="020B0604020202020204" pitchFamily="34" charset="0"/>
                      </a:endParaRPr>
                    </a:p>
                    <a:p>
                      <a:pPr algn="l" fontAlgn="base"/>
                      <a:r>
                        <a:rPr lang="en-GB" sz="1000" b="0" i="0" dirty="0">
                          <a:solidFill>
                            <a:srgbClr val="000000"/>
                          </a:solidFill>
                          <a:effectLst/>
                          <a:latin typeface="Manrope"/>
                        </a:rPr>
                        <a:t>​</a:t>
                      </a:r>
                      <a:endParaRPr lang="en-GB" sz="1800" b="0" i="0" dirty="0">
                        <a:solidFill>
                          <a:srgbClr val="000000"/>
                        </a:solidFill>
                        <a:effectLst/>
                      </a:endParaRPr>
                    </a:p>
                    <a:p>
                      <a:pPr algn="l" fontAlgn="base">
                        <a:buFont typeface="Arial" panose="020B0604020202020204" pitchFamily="34" charset="0"/>
                        <a:buChar char="•"/>
                      </a:pPr>
                      <a:r>
                        <a:rPr lang="en-GB" sz="1000" b="0" i="0" dirty="0">
                          <a:solidFill>
                            <a:srgbClr val="595959"/>
                          </a:solidFill>
                          <a:effectLst/>
                          <a:latin typeface="Manrope"/>
                        </a:rPr>
                        <a:t>Combination of public and private sector R&amp;D spend &gt;3% of our GDP, with Cheshire and Warrington participating fully in relevant national programmes. </a:t>
                      </a:r>
                      <a:r>
                        <a:rPr lang="en-GB" sz="1000" b="0" i="0" dirty="0">
                          <a:solidFill>
                            <a:srgbClr val="000000"/>
                          </a:solidFill>
                          <a:effectLst/>
                          <a:latin typeface="Manrope"/>
                        </a:rPr>
                        <a:t>​</a:t>
                      </a:r>
                      <a:endParaRPr lang="en-GB" sz="800" b="0" i="0" dirty="0">
                        <a:solidFill>
                          <a:srgbClr val="000000"/>
                        </a:solidFill>
                        <a:effectLst/>
                        <a:latin typeface="Arial" panose="020B0604020202020204" pitchFamily="34" charset="0"/>
                      </a:endParaRPr>
                    </a:p>
                  </a:txBody>
                  <a:tcPr marL="89178" marR="89178" marT="44589" marB="44589">
                    <a:lnL w="11725" cap="flat" cmpd="sng" algn="ctr">
                      <a:solidFill>
                        <a:srgbClr val="FFFFFF"/>
                      </a:solidFill>
                      <a:prstDash val="solid"/>
                      <a:round/>
                      <a:headEnd type="none" w="med" len="med"/>
                      <a:tailEnd type="none" w="med" len="med"/>
                    </a:lnL>
                    <a:lnR w="11725" cap="flat" cmpd="sng" algn="ctr">
                      <a:solidFill>
                        <a:srgbClr val="FFFFFF"/>
                      </a:solidFill>
                      <a:prstDash val="solid"/>
                      <a:round/>
                      <a:headEnd type="none" w="med" len="med"/>
                      <a:tailEnd type="none" w="med" len="med"/>
                    </a:lnR>
                    <a:lnT w="9525" cap="flat" cmpd="sng" algn="ctr">
                      <a:solidFill>
                        <a:srgbClr val="595959"/>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890537751"/>
                  </a:ext>
                </a:extLst>
              </a:tr>
            </a:tbl>
          </a:graphicData>
        </a:graphic>
      </p:graphicFrame>
      <p:sp>
        <p:nvSpPr>
          <p:cNvPr id="3" name="Rectangle 1">
            <a:extLst>
              <a:ext uri="{FF2B5EF4-FFF2-40B4-BE49-F238E27FC236}">
                <a16:creationId xmlns:a16="http://schemas.microsoft.com/office/drawing/2014/main" id="{D5605BE6-FDF2-484D-9E10-BB4094C4808B}"/>
              </a:ext>
            </a:extLst>
          </p:cNvPr>
          <p:cNvSpPr>
            <a:spLocks noChangeArrowheads="1"/>
          </p:cNvSpPr>
          <p:nvPr/>
        </p:nvSpPr>
        <p:spPr bwMode="auto">
          <a:xfrm>
            <a:off x="838200" y="144213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42976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D87E54D-A6B3-4726-80F2-666E0D35ADDA}"/>
              </a:ext>
            </a:extLst>
          </p:cNvPr>
          <p:cNvGraphicFramePr>
            <a:graphicFrameLocks noGrp="1"/>
          </p:cNvGraphicFramePr>
          <p:nvPr>
            <p:extLst>
              <p:ext uri="{D42A27DB-BD31-4B8C-83A1-F6EECF244321}">
                <p14:modId xmlns:p14="http://schemas.microsoft.com/office/powerpoint/2010/main" val="1510810962"/>
              </p:ext>
            </p:extLst>
          </p:nvPr>
        </p:nvGraphicFramePr>
        <p:xfrm>
          <a:off x="701856" y="452551"/>
          <a:ext cx="10471241" cy="5259772"/>
        </p:xfrm>
        <a:graphic>
          <a:graphicData uri="http://schemas.openxmlformats.org/drawingml/2006/table">
            <a:tbl>
              <a:tblPr/>
              <a:tblGrid>
                <a:gridCol w="6925129">
                  <a:extLst>
                    <a:ext uri="{9D8B030D-6E8A-4147-A177-3AD203B41FA5}">
                      <a16:colId xmlns:a16="http://schemas.microsoft.com/office/drawing/2014/main" val="3621648838"/>
                    </a:ext>
                  </a:extLst>
                </a:gridCol>
                <a:gridCol w="3546112">
                  <a:extLst>
                    <a:ext uri="{9D8B030D-6E8A-4147-A177-3AD203B41FA5}">
                      <a16:colId xmlns:a16="http://schemas.microsoft.com/office/drawing/2014/main" val="2541953330"/>
                    </a:ext>
                  </a:extLst>
                </a:gridCol>
              </a:tblGrid>
              <a:tr h="447624">
                <a:tc>
                  <a:txBody>
                    <a:bodyPr/>
                    <a:lstStyle/>
                    <a:p>
                      <a:pPr algn="l" fontAlgn="base"/>
                      <a:r>
                        <a:rPr lang="en-US" sz="1100" b="1" i="0" dirty="0">
                          <a:solidFill>
                            <a:srgbClr val="404040"/>
                          </a:solidFill>
                          <a:effectLst/>
                          <a:latin typeface="Manrope"/>
                        </a:rPr>
                        <a:t>2021/22 Goals </a:t>
                      </a:r>
                      <a:r>
                        <a:rPr lang="en-US" sz="1100" b="1" i="0" dirty="0">
                          <a:solidFill>
                            <a:srgbClr val="FFFFFF"/>
                          </a:solidFill>
                          <a:effectLst/>
                          <a:latin typeface="Manrope"/>
                        </a:rPr>
                        <a:t>​</a:t>
                      </a:r>
                      <a:endParaRPr lang="en-US" b="1" i="0" dirty="0">
                        <a:solidFill>
                          <a:srgbClr val="FFFFFF"/>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6394" cap="flat" cmpd="sng" algn="ctr">
                      <a:solidFill>
                        <a:srgbClr val="00B0F0"/>
                      </a:solidFill>
                      <a:prstDash val="solid"/>
                      <a:round/>
                      <a:headEnd type="none" w="med" len="med"/>
                      <a:tailEnd type="none" w="med" len="med"/>
                    </a:lnB>
                  </a:tcPr>
                </a:tc>
                <a:tc>
                  <a:txBody>
                    <a:bodyPr/>
                    <a:lstStyle/>
                    <a:p>
                      <a:pPr algn="l" fontAlgn="base"/>
                      <a:endParaRPr lang="en-US" b="1" i="0" dirty="0">
                        <a:solidFill>
                          <a:srgbClr val="FFFFFF"/>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6394"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126358922"/>
                  </a:ext>
                </a:extLst>
              </a:tr>
              <a:tr h="1063108">
                <a:tc>
                  <a:txBody>
                    <a:bodyPr/>
                    <a:lstStyle/>
                    <a:p>
                      <a:r>
                        <a:rPr lang="en-US" sz="1200" b="0" i="0" dirty="0">
                          <a:solidFill>
                            <a:srgbClr val="404040"/>
                          </a:solidFill>
                          <a:effectLst/>
                          <a:latin typeface="Manrope"/>
                        </a:rPr>
                        <a:t>Healthy</a:t>
                      </a:r>
                      <a:r>
                        <a:rPr lang="en-US" sz="1200" b="0" i="0" dirty="0">
                          <a:solidFill>
                            <a:srgbClr val="000000"/>
                          </a:solidFill>
                          <a:effectLst/>
                          <a:latin typeface="Manrope"/>
                        </a:rPr>
                        <a:t>​ </a:t>
                      </a:r>
                    </a:p>
                    <a:p>
                      <a:pPr marL="171450" indent="-171450">
                        <a:buFont typeface="Arial" panose="020B0604020202020204" pitchFamily="34" charset="0"/>
                        <a:buChar char="•"/>
                      </a:pPr>
                      <a:r>
                        <a:rPr lang="en-GB" sz="1200" b="0" i="0" kern="1200" dirty="0">
                          <a:solidFill>
                            <a:srgbClr val="404040"/>
                          </a:solidFill>
                          <a:effectLst/>
                          <a:latin typeface="Manrope"/>
                          <a:ea typeface="+mn-ea"/>
                          <a:cs typeface="+mn-cs"/>
                        </a:rPr>
                        <a:t>Develop and make available to all businesses a mental health toolkit </a:t>
                      </a:r>
                    </a:p>
                    <a:p>
                      <a:pPr marL="171450" indent="-171450">
                        <a:buFont typeface="Arial" panose="020B0604020202020204" pitchFamily="34" charset="0"/>
                        <a:buChar char="•"/>
                      </a:pPr>
                      <a:r>
                        <a:rPr lang="en-GB" sz="1200" b="0" i="0" kern="1200" dirty="0">
                          <a:solidFill>
                            <a:srgbClr val="404040"/>
                          </a:solidFill>
                          <a:effectLst/>
                          <a:latin typeface="Manrope"/>
                          <a:ea typeface="+mn-ea"/>
                          <a:cs typeface="+mn-cs"/>
                        </a:rPr>
                        <a:t>Work alongside partners to develop a start up programme targeted at hard to help areas providing a way to improve personal wellbeing and life satisfaction </a:t>
                      </a:r>
                    </a:p>
                    <a:p>
                      <a:pPr marL="171450" indent="-171450">
                        <a:buFont typeface="Arial" panose="020B0604020202020204" pitchFamily="34" charset="0"/>
                        <a:buChar char="•"/>
                      </a:pPr>
                      <a:r>
                        <a:rPr lang="en-GB" sz="1200" b="0" i="0" kern="1200" dirty="0">
                          <a:solidFill>
                            <a:srgbClr val="404040"/>
                          </a:solidFill>
                          <a:effectLst/>
                          <a:latin typeface="Manrope"/>
                          <a:ea typeface="+mn-ea"/>
                          <a:cs typeface="+mn-cs"/>
                        </a:rPr>
                        <a:t>Partnership with Active Cheshire to encourage healthy workforce for all Cheshire and Warrington employers</a:t>
                      </a:r>
                      <a:endParaRPr lang="en-US" sz="1200" b="0" i="0" dirty="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6394" cap="flat" cmpd="sng" algn="ctr">
                      <a:solidFill>
                        <a:srgbClr val="00B0F0"/>
                      </a:solidFill>
                      <a:prstDash val="solid"/>
                      <a:round/>
                      <a:headEnd type="none" w="med" len="med"/>
                      <a:tailEnd type="none" w="med" len="med"/>
                    </a:lnT>
                    <a:lnB w="9525" cap="flat" cmpd="sng" algn="ctr">
                      <a:solidFill>
                        <a:srgbClr val="E7E6E6"/>
                      </a:solidFill>
                      <a:prstDash val="solid"/>
                      <a:round/>
                      <a:headEnd type="none" w="med" len="med"/>
                      <a:tailEnd type="none" w="med" len="med"/>
                    </a:lnB>
                  </a:tcPr>
                </a:tc>
                <a:tc>
                  <a:txBody>
                    <a:bodyPr/>
                    <a:lstStyle/>
                    <a:p>
                      <a:pPr algn="l" fontAlgn="auto"/>
                      <a:r>
                        <a:rPr lang="en-US" sz="1100" b="0" i="0" dirty="0">
                          <a:solidFill>
                            <a:srgbClr val="404040"/>
                          </a:solidFill>
                          <a:effectLst/>
                          <a:latin typeface="Manrope"/>
                        </a:rPr>
                        <a:t>​</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6394" cap="flat" cmpd="sng" algn="ctr">
                      <a:solidFill>
                        <a:srgbClr val="00B0F0"/>
                      </a:solidFill>
                      <a:prstDash val="solid"/>
                      <a:round/>
                      <a:headEnd type="none" w="med" len="med"/>
                      <a:tailEnd type="none" w="med" len="med"/>
                    </a:lnT>
                    <a:lnB w="9525" cap="flat" cmpd="sng" algn="ctr">
                      <a:solidFill>
                        <a:srgbClr val="E7E6E6"/>
                      </a:solidFill>
                      <a:prstDash val="solid"/>
                      <a:round/>
                      <a:headEnd type="none" w="med" len="med"/>
                      <a:tailEnd type="none" w="med" len="med"/>
                    </a:lnB>
                  </a:tcPr>
                </a:tc>
                <a:extLst>
                  <a:ext uri="{0D108BD9-81ED-4DB2-BD59-A6C34878D82A}">
                    <a16:rowId xmlns:a16="http://schemas.microsoft.com/office/drawing/2014/main" val="4079980389"/>
                  </a:ext>
                </a:extLst>
              </a:tr>
              <a:tr h="716199">
                <a:tc>
                  <a:txBody>
                    <a:bodyPr/>
                    <a:lstStyle/>
                    <a:p>
                      <a:r>
                        <a:rPr lang="en-US" sz="1200" b="0" i="0" dirty="0">
                          <a:solidFill>
                            <a:srgbClr val="404040"/>
                          </a:solidFill>
                          <a:effectLst/>
                          <a:latin typeface="Manrope"/>
                        </a:rPr>
                        <a:t>Sustainable</a:t>
                      </a:r>
                      <a:r>
                        <a:rPr lang="en-US" sz="1200" b="0" i="0" dirty="0">
                          <a:solidFill>
                            <a:srgbClr val="000000"/>
                          </a:solidFill>
                          <a:effectLst/>
                          <a:latin typeface="Manrope"/>
                        </a:rPr>
                        <a:t>​ </a:t>
                      </a:r>
                    </a:p>
                    <a:p>
                      <a:pPr marL="171450" indent="-171450">
                        <a:buFont typeface="Arial" panose="020B0604020202020204" pitchFamily="34" charset="0"/>
                        <a:buChar char="•"/>
                      </a:pPr>
                      <a:r>
                        <a:rPr lang="en-GB" sz="1200" b="0" i="0" kern="1200" dirty="0">
                          <a:solidFill>
                            <a:srgbClr val="404040"/>
                          </a:solidFill>
                          <a:effectLst/>
                          <a:latin typeface="Manrope"/>
                          <a:ea typeface="+mn-ea"/>
                          <a:cs typeface="+mn-cs"/>
                        </a:rPr>
                        <a:t>Develop and offer toolkit to businesses on how to reduce carbon footprint</a:t>
                      </a:r>
                    </a:p>
                    <a:p>
                      <a:pPr marL="171450" indent="-171450">
                        <a:buFont typeface="Arial" panose="020B0604020202020204" pitchFamily="34" charset="0"/>
                        <a:buChar char="•"/>
                      </a:pPr>
                      <a:r>
                        <a:rPr lang="en-GB" sz="1200" b="0" i="0" kern="1200" dirty="0">
                          <a:solidFill>
                            <a:srgbClr val="404040"/>
                          </a:solidFill>
                          <a:effectLst/>
                          <a:latin typeface="Manrope"/>
                          <a:ea typeface="+mn-ea"/>
                          <a:cs typeface="+mn-cs"/>
                        </a:rPr>
                        <a:t>Alongside NW energy hub and other partners develop bespoke low carbon business support strand</a:t>
                      </a:r>
                    </a:p>
                    <a:p>
                      <a:pPr marL="171450" indent="-171450">
                        <a:buFont typeface="Arial" panose="020B0604020202020204" pitchFamily="34" charset="0"/>
                        <a:buChar char="•"/>
                      </a:pPr>
                      <a:r>
                        <a:rPr lang="en-GB" sz="1200" b="0" i="0" kern="1200" dirty="0">
                          <a:solidFill>
                            <a:srgbClr val="404040"/>
                          </a:solidFill>
                          <a:effectLst/>
                          <a:latin typeface="Manrope"/>
                          <a:ea typeface="+mn-ea"/>
                          <a:cs typeface="+mn-cs"/>
                        </a:rPr>
                        <a:t>Develop Inward Investment strategy taking into account opportunities in specific, agreed targeted sectors (Clean Growth/Hydrogen, Financial Services, Life Sciences, Nuclear etc).</a:t>
                      </a:r>
                    </a:p>
                    <a:p>
                      <a:pPr algn="l" fontAlgn="base"/>
                      <a:endParaRPr lang="en-US" sz="1200" b="0" i="0" dirty="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E7E6E6"/>
                      </a:solidFill>
                      <a:prstDash val="solid"/>
                      <a:round/>
                      <a:headEnd type="none" w="med" len="med"/>
                      <a:tailEnd type="none" w="med" len="med"/>
                    </a:lnT>
                    <a:lnB w="9525" cap="flat" cmpd="sng" algn="ctr">
                      <a:solidFill>
                        <a:srgbClr val="E7E6E6"/>
                      </a:solidFill>
                      <a:prstDash val="solid"/>
                      <a:round/>
                      <a:headEnd type="none" w="med" len="med"/>
                      <a:tailEnd type="none" w="med" len="med"/>
                    </a:lnB>
                  </a:tcPr>
                </a:tc>
                <a:tc rowSpan="2">
                  <a:txBody>
                    <a:bodyPr/>
                    <a:lstStyle/>
                    <a:p>
                      <a:pPr algn="l" fontAlgn="auto"/>
                      <a:r>
                        <a:rPr lang="en-US" sz="1100" b="0" i="0">
                          <a:solidFill>
                            <a:srgbClr val="404040"/>
                          </a:solidFill>
                          <a:effectLst/>
                          <a:latin typeface="Manrope"/>
                        </a:rPr>
                        <a:t>​</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E7E6E6"/>
                      </a:solidFill>
                      <a:prstDash val="solid"/>
                      <a:round/>
                      <a:headEnd type="none" w="med" len="med"/>
                      <a:tailEnd type="none" w="med" len="med"/>
                    </a:lnT>
                    <a:lnB w="9525" cap="flat" cmpd="sng" algn="ctr">
                      <a:solidFill>
                        <a:srgbClr val="E7E6E6"/>
                      </a:solidFill>
                      <a:prstDash val="solid"/>
                      <a:round/>
                      <a:headEnd type="none" w="med" len="med"/>
                      <a:tailEnd type="none" w="med" len="med"/>
                    </a:lnB>
                  </a:tcPr>
                </a:tc>
                <a:extLst>
                  <a:ext uri="{0D108BD9-81ED-4DB2-BD59-A6C34878D82A}">
                    <a16:rowId xmlns:a16="http://schemas.microsoft.com/office/drawing/2014/main" val="3550610818"/>
                  </a:ext>
                </a:extLst>
              </a:tr>
              <a:tr h="716199">
                <a:tc>
                  <a:txBody>
                    <a:bodyPr/>
                    <a:lstStyle/>
                    <a:p>
                      <a:pPr marL="0" algn="l" defTabSz="914400" rtl="0" eaLnBrk="1" latinLnBrk="0" hangingPunct="1"/>
                      <a:r>
                        <a:rPr lang="en-US" sz="1200" b="0" i="0" kern="1200" dirty="0">
                          <a:solidFill>
                            <a:srgbClr val="404040"/>
                          </a:solidFill>
                          <a:effectLst/>
                          <a:latin typeface="Manrope"/>
                          <a:ea typeface="+mn-ea"/>
                          <a:cs typeface="+mn-cs"/>
                        </a:rPr>
                        <a:t>Growing </a:t>
                      </a:r>
                    </a:p>
                    <a:p>
                      <a:pPr marL="171450" indent="-171450" algn="l" defTabSz="914400" rtl="0" eaLnBrk="1" latinLnBrk="0" hangingPunct="1">
                        <a:buFont typeface="Arial" panose="020B0604020202020204" pitchFamily="34" charset="0"/>
                        <a:buChar char="•"/>
                      </a:pPr>
                      <a:r>
                        <a:rPr lang="en-GB" sz="1200" b="0" i="0" kern="1200" dirty="0">
                          <a:solidFill>
                            <a:srgbClr val="404040"/>
                          </a:solidFill>
                          <a:effectLst/>
                          <a:latin typeface="Manrope"/>
                          <a:ea typeface="+mn-ea"/>
                          <a:cs typeface="+mn-cs"/>
                        </a:rPr>
                        <a:t>Identify and account manage at least 50 growing businesses with the intention of creating a new scale up cohort </a:t>
                      </a:r>
                    </a:p>
                    <a:p>
                      <a:pPr marL="171450" indent="-171450" algn="l" defTabSz="914400" rtl="0" eaLnBrk="1" latinLnBrk="0" hangingPunct="1">
                        <a:buFont typeface="Arial" panose="020B0604020202020204" pitchFamily="34" charset="0"/>
                        <a:buChar char="•"/>
                      </a:pPr>
                      <a:r>
                        <a:rPr lang="en-GB" sz="1200" b="0" i="0" kern="1200" dirty="0">
                          <a:solidFill>
                            <a:srgbClr val="404040"/>
                          </a:solidFill>
                          <a:effectLst/>
                          <a:latin typeface="Manrope"/>
                          <a:ea typeface="+mn-ea"/>
                          <a:cs typeface="+mn-cs"/>
                        </a:rPr>
                        <a:t>Provide the opportunity for growing businesses and scale ups to access high level support through national and international scale up and sector programmes </a:t>
                      </a:r>
                    </a:p>
                    <a:p>
                      <a:pPr marL="171450" indent="-171450" algn="l" defTabSz="914400" rtl="0" eaLnBrk="1" latinLnBrk="0" hangingPunct="1">
                        <a:buFont typeface="Arial" panose="020B0604020202020204" pitchFamily="34" charset="0"/>
                        <a:buChar char="•"/>
                      </a:pPr>
                      <a:r>
                        <a:rPr lang="en-GB" sz="1200" b="0" i="0" kern="1200" dirty="0">
                          <a:solidFill>
                            <a:srgbClr val="404040"/>
                          </a:solidFill>
                          <a:effectLst/>
                          <a:latin typeface="Manrope"/>
                          <a:ea typeface="+mn-ea"/>
                          <a:cs typeface="+mn-cs"/>
                        </a:rPr>
                        <a:t>Deliver a high quality peer network for 100 SMEs in order for them to progress to next growth stage</a:t>
                      </a:r>
                    </a:p>
                    <a:p>
                      <a:pPr algn="l" fontAlgn="base"/>
                      <a:endParaRPr lang="en-US" sz="1200" b="0" i="0" dirty="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E7E6E6"/>
                      </a:solidFill>
                      <a:prstDash val="solid"/>
                      <a:round/>
                      <a:headEnd type="none" w="med" len="med"/>
                      <a:tailEnd type="none" w="med" len="med"/>
                    </a:lnT>
                    <a:lnB w="9525" cap="flat" cmpd="sng" algn="ctr">
                      <a:solidFill>
                        <a:srgbClr val="E7E6E6"/>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1227714810"/>
                  </a:ext>
                </a:extLst>
              </a:tr>
              <a:tr h="1063108">
                <a:tc>
                  <a:txBody>
                    <a:bodyPr/>
                    <a:lstStyle/>
                    <a:p>
                      <a:r>
                        <a:rPr lang="en-US" sz="1200" b="0" i="0" dirty="0">
                          <a:solidFill>
                            <a:srgbClr val="404040"/>
                          </a:solidFill>
                          <a:effectLst/>
                          <a:latin typeface="Manrope"/>
                        </a:rPr>
                        <a:t>Inclusive</a:t>
                      </a:r>
                      <a:r>
                        <a:rPr lang="en-US" sz="1200" b="0" i="0" dirty="0">
                          <a:solidFill>
                            <a:srgbClr val="000000"/>
                          </a:solidFill>
                          <a:effectLst/>
                          <a:latin typeface="Manrope"/>
                        </a:rPr>
                        <a:t>​</a:t>
                      </a:r>
                    </a:p>
                    <a:p>
                      <a:pPr marL="171450" indent="-171450">
                        <a:buFont typeface="Arial" panose="020B0604020202020204" pitchFamily="34" charset="0"/>
                        <a:buChar char="•"/>
                      </a:pPr>
                      <a:r>
                        <a:rPr lang="en-GB" sz="1200" b="0" i="0" kern="1200" dirty="0">
                          <a:solidFill>
                            <a:srgbClr val="404040"/>
                          </a:solidFill>
                          <a:effectLst/>
                          <a:latin typeface="Manrope"/>
                          <a:ea typeface="+mn-ea"/>
                          <a:cs typeface="+mn-cs"/>
                        </a:rPr>
                        <a:t>Map business support activities across Cheshire and Warrington ensuring all communities are served</a:t>
                      </a:r>
                    </a:p>
                    <a:p>
                      <a:pPr marL="171450" indent="-171450">
                        <a:buFont typeface="Arial" panose="020B0604020202020204" pitchFamily="34" charset="0"/>
                        <a:buChar char="•"/>
                      </a:pPr>
                      <a:r>
                        <a:rPr lang="en-GB" sz="1200" b="0" i="0" kern="1200" dirty="0">
                          <a:solidFill>
                            <a:srgbClr val="404040"/>
                          </a:solidFill>
                          <a:effectLst/>
                          <a:latin typeface="Manrope"/>
                          <a:ea typeface="+mn-ea"/>
                          <a:cs typeface="+mn-cs"/>
                        </a:rPr>
                        <a:t>Offer support to businesses to develop inclusive policies and practices  </a:t>
                      </a:r>
                    </a:p>
                    <a:p>
                      <a:pPr marL="171450" indent="-171450">
                        <a:buFont typeface="Arial" panose="020B0604020202020204" pitchFamily="34" charset="0"/>
                        <a:buChar char="•"/>
                      </a:pPr>
                      <a:r>
                        <a:rPr lang="en-GB" sz="1200" b="0" i="0" kern="1200" dirty="0">
                          <a:solidFill>
                            <a:srgbClr val="404040"/>
                          </a:solidFill>
                          <a:effectLst/>
                          <a:latin typeface="Manrope"/>
                          <a:ea typeface="+mn-ea"/>
                          <a:cs typeface="+mn-cs"/>
                        </a:rPr>
                        <a:t>Develop and offer toolkit to businesses to assist in removing common barriers</a:t>
                      </a:r>
                    </a:p>
                    <a:p>
                      <a:pPr algn="l" fontAlgn="base"/>
                      <a:endParaRPr lang="en-US" sz="1200" b="0" i="0" dirty="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E7E6E6"/>
                      </a:solidFill>
                      <a:prstDash val="solid"/>
                      <a:round/>
                      <a:headEnd type="none" w="med" len="med"/>
                      <a:tailEnd type="none" w="med" len="med"/>
                    </a:lnT>
                    <a:lnB w="9525" cap="flat" cmpd="sng" algn="ctr">
                      <a:solidFill>
                        <a:srgbClr val="595959"/>
                      </a:solidFill>
                      <a:prstDash val="solid"/>
                      <a:round/>
                      <a:headEnd type="none" w="med" len="med"/>
                      <a:tailEnd type="none" w="med" len="med"/>
                    </a:lnB>
                  </a:tcPr>
                </a:tc>
                <a:tc>
                  <a:txBody>
                    <a:bodyPr/>
                    <a:lstStyle/>
                    <a:p>
                      <a:pPr algn="l" fontAlgn="auto"/>
                      <a:r>
                        <a:rPr lang="en-US" sz="1100" b="0" i="0" dirty="0">
                          <a:solidFill>
                            <a:srgbClr val="404040"/>
                          </a:solidFill>
                          <a:effectLst/>
                          <a:latin typeface="Manrope"/>
                        </a:rPr>
                        <a:t>​</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E7E6E6"/>
                      </a:solidFill>
                      <a:prstDash val="solid"/>
                      <a:round/>
                      <a:headEnd type="none" w="med" len="med"/>
                      <a:tailEnd type="none" w="med" len="med"/>
                    </a:lnT>
                    <a:lnB w="9525" cap="flat" cmpd="sng" algn="ctr">
                      <a:solidFill>
                        <a:srgbClr val="595959"/>
                      </a:solidFill>
                      <a:prstDash val="solid"/>
                      <a:round/>
                      <a:headEnd type="none" w="med" len="med"/>
                      <a:tailEnd type="none" w="med" len="med"/>
                    </a:lnB>
                  </a:tcPr>
                </a:tc>
                <a:extLst>
                  <a:ext uri="{0D108BD9-81ED-4DB2-BD59-A6C34878D82A}">
                    <a16:rowId xmlns:a16="http://schemas.microsoft.com/office/drawing/2014/main" val="448035920"/>
                  </a:ext>
                </a:extLst>
              </a:tr>
            </a:tbl>
          </a:graphicData>
        </a:graphic>
      </p:graphicFrame>
      <p:sp>
        <p:nvSpPr>
          <p:cNvPr id="12" name="Rectangle 1">
            <a:extLst>
              <a:ext uri="{FF2B5EF4-FFF2-40B4-BE49-F238E27FC236}">
                <a16:creationId xmlns:a16="http://schemas.microsoft.com/office/drawing/2014/main" id="{35D14A0A-D313-4669-838A-6DC75A029CAB}"/>
              </a:ext>
            </a:extLst>
          </p:cNvPr>
          <p:cNvSpPr>
            <a:spLocks noChangeArrowheads="1"/>
          </p:cNvSpPr>
          <p:nvPr/>
        </p:nvSpPr>
        <p:spPr bwMode="auto">
          <a:xfrm>
            <a:off x="3448050" y="34877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4013584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5570</TotalTime>
  <Words>927</Words>
  <Application>Microsoft Office PowerPoint</Application>
  <PresentationFormat>Widescreen</PresentationFormat>
  <Paragraphs>113</Paragraphs>
  <Slides>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Manrope</vt:lpstr>
      <vt:lpstr>Times New Roman</vt:lpstr>
      <vt:lpstr>1_Office Theme</vt:lpstr>
      <vt:lpstr>Business Growth Committee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Growth Hub Activities </dc:title>
  <dc:creator>Kerry Hall</dc:creator>
  <cp:lastModifiedBy>Andy Devaney</cp:lastModifiedBy>
  <cp:revision>16</cp:revision>
  <dcterms:created xsi:type="dcterms:W3CDTF">2021-02-28T01:37:36Z</dcterms:created>
  <dcterms:modified xsi:type="dcterms:W3CDTF">2021-08-27T15:23:08Z</dcterms:modified>
</cp:coreProperties>
</file>