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83" r:id="rId2"/>
    <p:sldId id="317" r:id="rId3"/>
    <p:sldId id="318" r:id="rId4"/>
    <p:sldId id="342" r:id="rId5"/>
    <p:sldId id="344" r:id="rId6"/>
    <p:sldId id="346" r:id="rId7"/>
    <p:sldId id="345" r:id="rId8"/>
    <p:sldId id="339" r:id="rId9"/>
    <p:sldId id="343" r:id="rId10"/>
    <p:sldId id="347" r:id="rId11"/>
    <p:sldId id="329" r:id="rId12"/>
    <p:sldId id="319" r:id="rId13"/>
    <p:sldId id="331" r:id="rId14"/>
    <p:sldId id="332" r:id="rId15"/>
    <p:sldId id="333" r:id="rId16"/>
    <p:sldId id="334" r:id="rId17"/>
    <p:sldId id="335" r:id="rId18"/>
    <p:sldId id="336" r:id="rId19"/>
    <p:sldId id="337" r:id="rId20"/>
    <p:sldId id="338" r:id="rId21"/>
    <p:sldId id="340" r:id="rId22"/>
    <p:sldId id="341" r:id="rId2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4CC"/>
    <a:srgbClr val="DD5C21"/>
    <a:srgbClr val="B70842"/>
    <a:srgbClr val="009A64"/>
    <a:srgbClr val="FFE3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19" autoAdjust="0"/>
    <p:restoredTop sz="94660"/>
  </p:normalViewPr>
  <p:slideViewPr>
    <p:cSldViewPr snapToGrid="0" snapToObjects="1">
      <p:cViewPr varScale="1">
        <p:scale>
          <a:sx n="72" d="100"/>
          <a:sy n="72" d="100"/>
        </p:scale>
        <p:origin x="1368"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5" d="100"/>
          <a:sy n="55" d="100"/>
        </p:scale>
        <p:origin x="303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4E27C792-FF5A-4BCF-9040-B7177680DC27}" type="datetimeFigureOut">
              <a:rPr lang="en-GB" smtClean="0"/>
              <a:t>10/02/2017</a:t>
            </a:fld>
            <a:endParaRPr lang="en-GB"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5E96CEF3-8903-48D8-9A15-8F9C17067F07}" type="slidenum">
              <a:rPr lang="en-GB" smtClean="0"/>
              <a:t>‹#›</a:t>
            </a:fld>
            <a:endParaRPr lang="en-GB" dirty="0"/>
          </a:p>
        </p:txBody>
      </p:sp>
    </p:spTree>
    <p:extLst>
      <p:ext uri="{BB962C8B-B14F-4D97-AF65-F5344CB8AC3E}">
        <p14:creationId xmlns:p14="http://schemas.microsoft.com/office/powerpoint/2010/main" val="1590712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99" y="0"/>
            <a:ext cx="2946189" cy="498236"/>
          </a:xfrm>
          <a:prstGeom prst="rect">
            <a:avLst/>
          </a:prstGeom>
        </p:spPr>
        <p:txBody>
          <a:bodyPr vert="horz" lIns="91440" tIns="45720" rIns="91440" bIns="45720" rtlCol="0"/>
          <a:lstStyle>
            <a:lvl1pPr algn="r">
              <a:defRPr sz="1200"/>
            </a:lvl1pPr>
          </a:lstStyle>
          <a:p>
            <a:fld id="{56CF9911-50EB-4851-A8CD-AC88B40546AB}" type="datetimeFigureOut">
              <a:rPr lang="en-GB" smtClean="0"/>
              <a:t>10/02/2017</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671"/>
            <a:ext cx="5438140" cy="39081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28403"/>
            <a:ext cx="2946189" cy="49823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99" y="9428403"/>
            <a:ext cx="2946189" cy="498236"/>
          </a:xfrm>
          <a:prstGeom prst="rect">
            <a:avLst/>
          </a:prstGeom>
        </p:spPr>
        <p:txBody>
          <a:bodyPr vert="horz" lIns="91440" tIns="45720" rIns="91440" bIns="45720" rtlCol="0" anchor="b"/>
          <a:lstStyle>
            <a:lvl1pPr algn="r">
              <a:defRPr sz="1200"/>
            </a:lvl1pPr>
          </a:lstStyle>
          <a:p>
            <a:fld id="{A2C7D055-15B5-4EA5-90CC-583962038AE4}" type="slidenum">
              <a:rPr lang="en-GB" smtClean="0"/>
              <a:t>‹#›</a:t>
            </a:fld>
            <a:endParaRPr lang="en-GB"/>
          </a:p>
        </p:txBody>
      </p:sp>
    </p:spTree>
    <p:extLst>
      <p:ext uri="{BB962C8B-B14F-4D97-AF65-F5344CB8AC3E}">
        <p14:creationId xmlns:p14="http://schemas.microsoft.com/office/powerpoint/2010/main" val="808557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1</a:t>
            </a:fld>
            <a:endParaRPr lang="en-GB"/>
          </a:p>
        </p:txBody>
      </p:sp>
    </p:spTree>
    <p:extLst>
      <p:ext uri="{BB962C8B-B14F-4D97-AF65-F5344CB8AC3E}">
        <p14:creationId xmlns:p14="http://schemas.microsoft.com/office/powerpoint/2010/main" val="3661423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10</a:t>
            </a:fld>
            <a:endParaRPr lang="en-GB"/>
          </a:p>
        </p:txBody>
      </p:sp>
    </p:spTree>
    <p:extLst>
      <p:ext uri="{BB962C8B-B14F-4D97-AF65-F5344CB8AC3E}">
        <p14:creationId xmlns:p14="http://schemas.microsoft.com/office/powerpoint/2010/main" val="2317643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11</a:t>
            </a:fld>
            <a:endParaRPr lang="en-GB"/>
          </a:p>
        </p:txBody>
      </p:sp>
    </p:spTree>
    <p:extLst>
      <p:ext uri="{BB962C8B-B14F-4D97-AF65-F5344CB8AC3E}">
        <p14:creationId xmlns:p14="http://schemas.microsoft.com/office/powerpoint/2010/main" val="347323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12</a:t>
            </a:fld>
            <a:endParaRPr lang="en-GB"/>
          </a:p>
        </p:txBody>
      </p:sp>
    </p:spTree>
    <p:extLst>
      <p:ext uri="{BB962C8B-B14F-4D97-AF65-F5344CB8AC3E}">
        <p14:creationId xmlns:p14="http://schemas.microsoft.com/office/powerpoint/2010/main" val="665208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13</a:t>
            </a:fld>
            <a:endParaRPr lang="en-GB"/>
          </a:p>
        </p:txBody>
      </p:sp>
    </p:spTree>
    <p:extLst>
      <p:ext uri="{BB962C8B-B14F-4D97-AF65-F5344CB8AC3E}">
        <p14:creationId xmlns:p14="http://schemas.microsoft.com/office/powerpoint/2010/main" val="210485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14</a:t>
            </a:fld>
            <a:endParaRPr lang="en-GB"/>
          </a:p>
        </p:txBody>
      </p:sp>
    </p:spTree>
    <p:extLst>
      <p:ext uri="{BB962C8B-B14F-4D97-AF65-F5344CB8AC3E}">
        <p14:creationId xmlns:p14="http://schemas.microsoft.com/office/powerpoint/2010/main" val="2388337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15</a:t>
            </a:fld>
            <a:endParaRPr lang="en-GB"/>
          </a:p>
        </p:txBody>
      </p:sp>
    </p:spTree>
    <p:extLst>
      <p:ext uri="{BB962C8B-B14F-4D97-AF65-F5344CB8AC3E}">
        <p14:creationId xmlns:p14="http://schemas.microsoft.com/office/powerpoint/2010/main" val="2186277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16</a:t>
            </a:fld>
            <a:endParaRPr lang="en-GB"/>
          </a:p>
        </p:txBody>
      </p:sp>
    </p:spTree>
    <p:extLst>
      <p:ext uri="{BB962C8B-B14F-4D97-AF65-F5344CB8AC3E}">
        <p14:creationId xmlns:p14="http://schemas.microsoft.com/office/powerpoint/2010/main" val="915438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17</a:t>
            </a:fld>
            <a:endParaRPr lang="en-GB"/>
          </a:p>
        </p:txBody>
      </p:sp>
    </p:spTree>
    <p:extLst>
      <p:ext uri="{BB962C8B-B14F-4D97-AF65-F5344CB8AC3E}">
        <p14:creationId xmlns:p14="http://schemas.microsoft.com/office/powerpoint/2010/main" val="2860609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18</a:t>
            </a:fld>
            <a:endParaRPr lang="en-GB"/>
          </a:p>
        </p:txBody>
      </p:sp>
    </p:spTree>
    <p:extLst>
      <p:ext uri="{BB962C8B-B14F-4D97-AF65-F5344CB8AC3E}">
        <p14:creationId xmlns:p14="http://schemas.microsoft.com/office/powerpoint/2010/main" val="2692317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19</a:t>
            </a:fld>
            <a:endParaRPr lang="en-GB"/>
          </a:p>
        </p:txBody>
      </p:sp>
    </p:spTree>
    <p:extLst>
      <p:ext uri="{BB962C8B-B14F-4D97-AF65-F5344CB8AC3E}">
        <p14:creationId xmlns:p14="http://schemas.microsoft.com/office/powerpoint/2010/main" val="4089717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2</a:t>
            </a:fld>
            <a:endParaRPr lang="en-GB"/>
          </a:p>
        </p:txBody>
      </p:sp>
    </p:spTree>
    <p:extLst>
      <p:ext uri="{BB962C8B-B14F-4D97-AF65-F5344CB8AC3E}">
        <p14:creationId xmlns:p14="http://schemas.microsoft.com/office/powerpoint/2010/main" val="2861712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20</a:t>
            </a:fld>
            <a:endParaRPr lang="en-GB"/>
          </a:p>
        </p:txBody>
      </p:sp>
    </p:spTree>
    <p:extLst>
      <p:ext uri="{BB962C8B-B14F-4D97-AF65-F5344CB8AC3E}">
        <p14:creationId xmlns:p14="http://schemas.microsoft.com/office/powerpoint/2010/main" val="24485157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21</a:t>
            </a:fld>
            <a:endParaRPr lang="en-GB"/>
          </a:p>
        </p:txBody>
      </p:sp>
    </p:spTree>
    <p:extLst>
      <p:ext uri="{BB962C8B-B14F-4D97-AF65-F5344CB8AC3E}">
        <p14:creationId xmlns:p14="http://schemas.microsoft.com/office/powerpoint/2010/main" val="3912941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207F7BFE-B3C0-2844-A50D-26947C139486}" type="slidenum">
              <a:rPr lang="en-US" smtClean="0"/>
              <a:t>22</a:t>
            </a:fld>
            <a:endParaRPr lang="en-US"/>
          </a:p>
        </p:txBody>
      </p:sp>
    </p:spTree>
    <p:extLst>
      <p:ext uri="{BB962C8B-B14F-4D97-AF65-F5344CB8AC3E}">
        <p14:creationId xmlns:p14="http://schemas.microsoft.com/office/powerpoint/2010/main" val="1098677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3</a:t>
            </a:fld>
            <a:endParaRPr lang="en-GB"/>
          </a:p>
        </p:txBody>
      </p:sp>
    </p:spTree>
    <p:extLst>
      <p:ext uri="{BB962C8B-B14F-4D97-AF65-F5344CB8AC3E}">
        <p14:creationId xmlns:p14="http://schemas.microsoft.com/office/powerpoint/2010/main" val="802491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4</a:t>
            </a:fld>
            <a:endParaRPr lang="en-GB"/>
          </a:p>
        </p:txBody>
      </p:sp>
    </p:spTree>
    <p:extLst>
      <p:ext uri="{BB962C8B-B14F-4D97-AF65-F5344CB8AC3E}">
        <p14:creationId xmlns:p14="http://schemas.microsoft.com/office/powerpoint/2010/main" val="3430956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5</a:t>
            </a:fld>
            <a:endParaRPr lang="en-GB"/>
          </a:p>
        </p:txBody>
      </p:sp>
    </p:spTree>
    <p:extLst>
      <p:ext uri="{BB962C8B-B14F-4D97-AF65-F5344CB8AC3E}">
        <p14:creationId xmlns:p14="http://schemas.microsoft.com/office/powerpoint/2010/main" val="309847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6</a:t>
            </a:fld>
            <a:endParaRPr lang="en-GB"/>
          </a:p>
        </p:txBody>
      </p:sp>
    </p:spTree>
    <p:extLst>
      <p:ext uri="{BB962C8B-B14F-4D97-AF65-F5344CB8AC3E}">
        <p14:creationId xmlns:p14="http://schemas.microsoft.com/office/powerpoint/2010/main" val="639870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7</a:t>
            </a:fld>
            <a:endParaRPr lang="en-GB"/>
          </a:p>
        </p:txBody>
      </p:sp>
    </p:spTree>
    <p:extLst>
      <p:ext uri="{BB962C8B-B14F-4D97-AF65-F5344CB8AC3E}">
        <p14:creationId xmlns:p14="http://schemas.microsoft.com/office/powerpoint/2010/main" val="4201669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8</a:t>
            </a:fld>
            <a:endParaRPr lang="en-GB"/>
          </a:p>
        </p:txBody>
      </p:sp>
    </p:spTree>
    <p:extLst>
      <p:ext uri="{BB962C8B-B14F-4D97-AF65-F5344CB8AC3E}">
        <p14:creationId xmlns:p14="http://schemas.microsoft.com/office/powerpoint/2010/main" val="358695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2C7D055-15B5-4EA5-90CC-583962038AE4}" type="slidenum">
              <a:rPr lang="en-GB" smtClean="0"/>
              <a:t>9</a:t>
            </a:fld>
            <a:endParaRPr lang="en-GB"/>
          </a:p>
        </p:txBody>
      </p:sp>
    </p:spTree>
    <p:extLst>
      <p:ext uri="{BB962C8B-B14F-4D97-AF65-F5344CB8AC3E}">
        <p14:creationId xmlns:p14="http://schemas.microsoft.com/office/powerpoint/2010/main" val="2540305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2/10/2017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2/10/2017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2/10/2017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2/10/2017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2/10/2017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2/10/2017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BFECD78-3C8E-49F2-8FAB-59489D168ABB}" type="datetimeFigureOut">
              <a:rPr lang="en-US" smtClean="0"/>
              <a:t>2/10/2017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FB56013-B943-42BA-886F-6F9D4EB85E9D}"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1" i="0" kern="1200">
          <a:solidFill>
            <a:schemeClr val="bg1">
              <a:lumMod val="95000"/>
              <a:lumOff val="5000"/>
            </a:schemeClr>
          </a:solidFill>
          <a:latin typeface="Arial Narrow"/>
          <a:ea typeface="+mj-ea"/>
          <a:cs typeface="Arial Narrow"/>
        </a:defRPr>
      </a:lvl1pPr>
    </p:titleStyle>
    <p:bodyStyle>
      <a:lvl1pPr marL="342900" indent="-342900" algn="l" defTabSz="914400" rtl="0" eaLnBrk="1" latinLnBrk="0" hangingPunct="1">
        <a:spcBef>
          <a:spcPct val="20000"/>
        </a:spcBef>
        <a:buFont typeface="Arial" pitchFamily="34" charset="0"/>
        <a:buChar char="•"/>
        <a:defRPr sz="2400" kern="1200">
          <a:solidFill>
            <a:srgbClr val="0D0D0D"/>
          </a:solidFill>
          <a:latin typeface="Arial Narrow"/>
          <a:ea typeface="+mn-ea"/>
          <a:cs typeface="Arial Narrow"/>
        </a:defRPr>
      </a:lvl1pPr>
      <a:lvl2pPr marL="742950" indent="-285750" algn="l" defTabSz="914400" rtl="0" eaLnBrk="1" latinLnBrk="0" hangingPunct="1">
        <a:spcBef>
          <a:spcPct val="20000"/>
        </a:spcBef>
        <a:buFont typeface="Arial" pitchFamily="34" charset="0"/>
        <a:buChar char="–"/>
        <a:defRPr sz="2000" kern="1200">
          <a:solidFill>
            <a:srgbClr val="0D0D0D"/>
          </a:solidFill>
          <a:latin typeface="Arial Narrow"/>
          <a:ea typeface="+mn-ea"/>
          <a:cs typeface="Arial Narrow"/>
        </a:defRPr>
      </a:lvl2pPr>
      <a:lvl3pPr marL="1143000" indent="-228600" algn="l" defTabSz="914400" rtl="0" eaLnBrk="1" latinLnBrk="0" hangingPunct="1">
        <a:spcBef>
          <a:spcPct val="20000"/>
        </a:spcBef>
        <a:buFont typeface="Arial" pitchFamily="34" charset="0"/>
        <a:buChar char="•"/>
        <a:defRPr sz="1800" kern="1200">
          <a:solidFill>
            <a:srgbClr val="0D0D0D"/>
          </a:solidFill>
          <a:latin typeface="Arial Narrow"/>
          <a:ea typeface="+mn-ea"/>
          <a:cs typeface="Arial Narrow"/>
        </a:defRPr>
      </a:lvl3pPr>
      <a:lvl4pPr marL="1600200" indent="-228600" algn="l" defTabSz="914400" rtl="0" eaLnBrk="1" latinLnBrk="0" hangingPunct="1">
        <a:spcBef>
          <a:spcPct val="20000"/>
        </a:spcBef>
        <a:buFont typeface="Arial" pitchFamily="34" charset="0"/>
        <a:buChar char="–"/>
        <a:defRPr sz="1600" kern="1200">
          <a:solidFill>
            <a:srgbClr val="0D0D0D"/>
          </a:solidFill>
          <a:latin typeface="Arial Narrow"/>
          <a:ea typeface="+mn-ea"/>
          <a:cs typeface="Arial Narrow"/>
        </a:defRPr>
      </a:lvl4pPr>
      <a:lvl5pPr marL="2057400" indent="-228600" algn="l" defTabSz="914400" rtl="0" eaLnBrk="1" latinLnBrk="0" hangingPunct="1">
        <a:spcBef>
          <a:spcPct val="20000"/>
        </a:spcBef>
        <a:buFont typeface="Arial" pitchFamily="34" charset="0"/>
        <a:buChar char="»"/>
        <a:defRPr sz="1600" kern="1200">
          <a:solidFill>
            <a:srgbClr val="0D0D0D"/>
          </a:solidFill>
          <a:latin typeface="Arial Narrow"/>
          <a:ea typeface="+mn-ea"/>
          <a:cs typeface="Arial Narrow"/>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sp>
        <p:nvSpPr>
          <p:cNvPr id="6" name="Content Placeholder 5"/>
          <p:cNvSpPr>
            <a:spLocks noGrp="1"/>
          </p:cNvSpPr>
          <p:nvPr>
            <p:ph idx="1"/>
          </p:nvPr>
        </p:nvSpPr>
        <p:spPr/>
        <p:txBody>
          <a:bodyPr>
            <a:normAutofit/>
          </a:bodyPr>
          <a:lstStyle/>
          <a:p>
            <a:pPr marL="0" indent="0" algn="ctr">
              <a:buNone/>
            </a:pPr>
            <a:endParaRPr lang="en-GB" sz="1400" b="1" dirty="0">
              <a:solidFill>
                <a:schemeClr val="accent5"/>
              </a:solidFill>
            </a:endParaRPr>
          </a:p>
          <a:p>
            <a:pPr marL="0" indent="0" algn="ctr">
              <a:buNone/>
            </a:pPr>
            <a:endParaRPr lang="en-GB" sz="3200" b="1" dirty="0">
              <a:solidFill>
                <a:schemeClr val="accent5"/>
              </a:solidFill>
            </a:endParaRPr>
          </a:p>
          <a:p>
            <a:pPr marL="0" indent="0" algn="ctr">
              <a:buNone/>
            </a:pPr>
            <a:r>
              <a:rPr lang="en-GB" sz="3200" b="1" dirty="0">
                <a:solidFill>
                  <a:schemeClr val="accent5"/>
                </a:solidFill>
              </a:rPr>
              <a:t>‘Building Our Industrial Strategy’</a:t>
            </a:r>
          </a:p>
          <a:p>
            <a:pPr marL="0" indent="0" algn="ctr">
              <a:buNone/>
            </a:pPr>
            <a:endParaRPr lang="en-GB" sz="2800" b="1" dirty="0">
              <a:solidFill>
                <a:schemeClr val="accent5"/>
              </a:solidFill>
            </a:endParaRPr>
          </a:p>
          <a:p>
            <a:pPr marL="0" indent="0" algn="ctr">
              <a:buNone/>
            </a:pPr>
            <a:r>
              <a:rPr lang="en-GB" sz="2800" b="1" dirty="0">
                <a:solidFill>
                  <a:schemeClr val="accent5"/>
                </a:solidFill>
              </a:rPr>
              <a:t>LEP Board Meeting</a:t>
            </a:r>
          </a:p>
          <a:p>
            <a:pPr marL="0" indent="0" algn="ctr">
              <a:buNone/>
            </a:pPr>
            <a:r>
              <a:rPr lang="en-GB" sz="2800" b="1" dirty="0">
                <a:solidFill>
                  <a:schemeClr val="accent5"/>
                </a:solidFill>
              </a:rPr>
              <a:t>15</a:t>
            </a:r>
            <a:r>
              <a:rPr lang="en-GB" sz="2800" b="1" baseline="30000" dirty="0">
                <a:solidFill>
                  <a:schemeClr val="accent5"/>
                </a:solidFill>
              </a:rPr>
              <a:t>th</a:t>
            </a:r>
            <a:r>
              <a:rPr lang="en-GB" sz="2800" b="1" dirty="0">
                <a:solidFill>
                  <a:schemeClr val="accent5"/>
                </a:solidFill>
              </a:rPr>
              <a:t> February 2017</a:t>
            </a:r>
          </a:p>
          <a:p>
            <a:pPr marL="0" indent="0" algn="ctr">
              <a:buNone/>
            </a:pPr>
            <a:endParaRPr lang="en-GB" sz="3200" b="1" dirty="0">
              <a:solidFill>
                <a:schemeClr val="accent5"/>
              </a:solidFill>
            </a:endParaRPr>
          </a:p>
          <a:p>
            <a:pPr marL="0" indent="0" algn="ctr">
              <a:buNone/>
            </a:pPr>
            <a:endParaRPr lang="en-GB" sz="4000" b="1" dirty="0">
              <a:solidFill>
                <a:schemeClr val="accent5"/>
              </a:solidFill>
            </a:endParaRPr>
          </a:p>
          <a:p>
            <a:pPr marL="0" indent="0" algn="ctr">
              <a:buNone/>
            </a:pPr>
            <a:endParaRPr lang="en-GB" b="1" dirty="0">
              <a:solidFill>
                <a:schemeClr val="accent5"/>
              </a:solidFill>
            </a:endParaRPr>
          </a:p>
          <a:p>
            <a:pPr marL="0" indent="0" algn="ctr">
              <a:buNone/>
            </a:pPr>
            <a:endParaRPr lang="en-GB" sz="3200" b="1" dirty="0">
              <a:solidFill>
                <a:schemeClr val="accent5"/>
              </a:solidFill>
            </a:endParaRPr>
          </a:p>
        </p:txBody>
      </p:sp>
      <p:pic>
        <p:nvPicPr>
          <p:cNvPr id="10" name="Picture 9"/>
          <p:cNvPicPr/>
          <p:nvPr/>
        </p:nvPicPr>
        <p:blipFill>
          <a:blip r:embed="rId4"/>
          <a:srcRect/>
          <a:stretch>
            <a:fillRect/>
          </a:stretch>
        </p:blipFill>
        <p:spPr bwMode="auto">
          <a:xfrm>
            <a:off x="7373620" y="187325"/>
            <a:ext cx="1117600" cy="1156970"/>
          </a:xfrm>
          <a:prstGeom prst="rect">
            <a:avLst/>
          </a:prstGeom>
          <a:noFill/>
          <a:ln w="9525">
            <a:noFill/>
            <a:miter lim="800000"/>
            <a:headEnd/>
            <a:tailEnd/>
          </a:ln>
        </p:spPr>
      </p:pic>
    </p:spTree>
    <p:extLst>
      <p:ext uri="{BB962C8B-B14F-4D97-AF65-F5344CB8AC3E}">
        <p14:creationId xmlns:p14="http://schemas.microsoft.com/office/powerpoint/2010/main" val="2221960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sp>
        <p:nvSpPr>
          <p:cNvPr id="6" name="Content Placeholder 5"/>
          <p:cNvSpPr>
            <a:spLocks noGrp="1"/>
          </p:cNvSpPr>
          <p:nvPr>
            <p:ph idx="1"/>
          </p:nvPr>
        </p:nvSpPr>
        <p:spPr/>
        <p:txBody>
          <a:bodyPr>
            <a:normAutofit/>
          </a:bodyPr>
          <a:lstStyle/>
          <a:p>
            <a:pPr marL="0" indent="0" algn="ctr">
              <a:buNone/>
            </a:pPr>
            <a:endParaRPr lang="en-GB" sz="1400" b="1" dirty="0">
              <a:solidFill>
                <a:schemeClr val="accent5"/>
              </a:solidFill>
            </a:endParaRPr>
          </a:p>
          <a:p>
            <a:pPr marL="0" indent="0" algn="ctr">
              <a:buNone/>
            </a:pPr>
            <a:endParaRPr lang="en-GB" sz="3200" b="1" dirty="0">
              <a:solidFill>
                <a:schemeClr val="accent5"/>
              </a:solidFill>
            </a:endParaRPr>
          </a:p>
          <a:p>
            <a:pPr marL="0" indent="0" algn="ctr">
              <a:buNone/>
            </a:pPr>
            <a:r>
              <a:rPr lang="en-GB" sz="3600" b="1" dirty="0">
                <a:solidFill>
                  <a:schemeClr val="accent5"/>
                </a:solidFill>
              </a:rPr>
              <a:t>Industrial Strategy</a:t>
            </a:r>
          </a:p>
          <a:p>
            <a:pPr marL="0" indent="0" algn="ctr">
              <a:buNone/>
            </a:pPr>
            <a:endParaRPr lang="en-GB" sz="3200" b="1" dirty="0">
              <a:solidFill>
                <a:schemeClr val="accent5"/>
              </a:solidFill>
            </a:endParaRPr>
          </a:p>
          <a:p>
            <a:pPr marL="0" indent="0" algn="ctr">
              <a:buNone/>
            </a:pPr>
            <a:r>
              <a:rPr lang="en-GB" sz="3200" b="1" dirty="0">
                <a:solidFill>
                  <a:schemeClr val="accent5"/>
                </a:solidFill>
              </a:rPr>
              <a:t>The Ten Pillars: Key Points </a:t>
            </a:r>
          </a:p>
          <a:p>
            <a:pPr marL="0" indent="0" algn="ctr">
              <a:buNone/>
            </a:pPr>
            <a:r>
              <a:rPr lang="en-GB" sz="3200" b="1" dirty="0">
                <a:solidFill>
                  <a:schemeClr val="accent5"/>
                </a:solidFill>
              </a:rPr>
              <a:t>and Consultation Questions</a:t>
            </a:r>
            <a:endParaRPr lang="en-GB" sz="2800" b="1" dirty="0">
              <a:solidFill>
                <a:schemeClr val="accent5"/>
              </a:solidFill>
            </a:endParaRPr>
          </a:p>
          <a:p>
            <a:pPr marL="0" indent="0" algn="ctr">
              <a:buNone/>
            </a:pPr>
            <a:endParaRPr lang="en-GB" sz="3200" b="1" dirty="0">
              <a:solidFill>
                <a:schemeClr val="accent5"/>
              </a:solidFill>
            </a:endParaRPr>
          </a:p>
          <a:p>
            <a:pPr marL="0" indent="0" algn="ctr">
              <a:buNone/>
            </a:pPr>
            <a:endParaRPr lang="en-GB" sz="4000" b="1" dirty="0">
              <a:solidFill>
                <a:schemeClr val="accent5"/>
              </a:solidFill>
            </a:endParaRPr>
          </a:p>
          <a:p>
            <a:pPr marL="0" indent="0" algn="ctr">
              <a:buNone/>
            </a:pPr>
            <a:endParaRPr lang="en-GB" b="1" dirty="0">
              <a:solidFill>
                <a:schemeClr val="accent5"/>
              </a:solidFill>
            </a:endParaRPr>
          </a:p>
          <a:p>
            <a:pPr marL="0" indent="0" algn="ctr">
              <a:buNone/>
            </a:pPr>
            <a:endParaRPr lang="en-GB" sz="3200" b="1" dirty="0">
              <a:solidFill>
                <a:schemeClr val="accent5"/>
              </a:solidFill>
            </a:endParaRPr>
          </a:p>
        </p:txBody>
      </p:sp>
      <p:pic>
        <p:nvPicPr>
          <p:cNvPr id="10" name="Picture 9"/>
          <p:cNvPicPr/>
          <p:nvPr/>
        </p:nvPicPr>
        <p:blipFill>
          <a:blip r:embed="rId4"/>
          <a:srcRect/>
          <a:stretch>
            <a:fillRect/>
          </a:stretch>
        </p:blipFill>
        <p:spPr bwMode="auto">
          <a:xfrm>
            <a:off x="7373620" y="187325"/>
            <a:ext cx="1117600" cy="1156970"/>
          </a:xfrm>
          <a:prstGeom prst="rect">
            <a:avLst/>
          </a:prstGeom>
          <a:noFill/>
          <a:ln w="9525">
            <a:noFill/>
            <a:miter lim="800000"/>
            <a:headEnd/>
            <a:tailEnd/>
          </a:ln>
        </p:spPr>
      </p:pic>
    </p:spTree>
    <p:extLst>
      <p:ext uri="{BB962C8B-B14F-4D97-AF65-F5344CB8AC3E}">
        <p14:creationId xmlns:p14="http://schemas.microsoft.com/office/powerpoint/2010/main" val="14845706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dirty="0">
              <a:solidFill>
                <a:srgbClr val="00A4CC"/>
              </a:solidFill>
            </a:endParaRPr>
          </a:p>
        </p:txBody>
      </p:sp>
      <p:sp>
        <p:nvSpPr>
          <p:cNvPr id="3" name="Content Placeholder 2"/>
          <p:cNvSpPr>
            <a:spLocks noGrp="1"/>
          </p:cNvSpPr>
          <p:nvPr>
            <p:ph sz="half" idx="1"/>
          </p:nvPr>
        </p:nvSpPr>
        <p:spPr>
          <a:xfrm>
            <a:off x="389771" y="1590400"/>
            <a:ext cx="4038600" cy="4425839"/>
          </a:xfrm>
          <a:ln>
            <a:solidFill>
              <a:schemeClr val="bg1"/>
            </a:solidFill>
          </a:ln>
        </p:spPr>
        <p:txBody>
          <a:bodyPr>
            <a:normAutofit lnSpcReduction="10000"/>
          </a:bodyPr>
          <a:lstStyle/>
          <a:p>
            <a:pPr marL="57150" indent="0">
              <a:buNone/>
            </a:pPr>
            <a:r>
              <a:rPr lang="en-GB" sz="1600" b="1" dirty="0"/>
              <a:t>New Commitments</a:t>
            </a:r>
          </a:p>
          <a:p>
            <a:pPr indent="-285750"/>
            <a:r>
              <a:rPr lang="en-US" sz="1600" dirty="0"/>
              <a:t>Increasing research and development investment by £4.7bn in total including creation of a new </a:t>
            </a:r>
            <a:r>
              <a:rPr lang="en-US" sz="1600" b="1" dirty="0"/>
              <a:t>Industrial Strategy Challenge Fund</a:t>
            </a:r>
            <a:r>
              <a:rPr lang="en-US" sz="1600" dirty="0"/>
              <a:t>.</a:t>
            </a:r>
          </a:p>
          <a:p>
            <a:pPr indent="-285750"/>
            <a:r>
              <a:rPr lang="en-US" sz="1600" dirty="0"/>
              <a:t>Reviewing the case for a </a:t>
            </a:r>
            <a:r>
              <a:rPr lang="en-US" sz="1600" b="1" dirty="0"/>
              <a:t>new research institution to act as a focal point for work on battery technology, energy storage and grid technology</a:t>
            </a:r>
          </a:p>
          <a:p>
            <a:pPr indent="-285750"/>
            <a:r>
              <a:rPr lang="en-US" sz="1600" dirty="0"/>
              <a:t>Commissioning independent research on approaches to </a:t>
            </a:r>
            <a:r>
              <a:rPr lang="en-GB" sz="1600" dirty="0"/>
              <a:t>commercialisation</a:t>
            </a:r>
            <a:r>
              <a:rPr lang="en-US" sz="1600" dirty="0"/>
              <a:t> in different institutions</a:t>
            </a:r>
          </a:p>
          <a:p>
            <a:pPr indent="-285750"/>
            <a:r>
              <a:rPr lang="en-US" sz="1600" dirty="0"/>
              <a:t>Seeking to harness the potential of the UK’s home-grown inventors</a:t>
            </a:r>
          </a:p>
          <a:p>
            <a:pPr indent="-285750"/>
            <a:r>
              <a:rPr lang="en-US" sz="1600" dirty="0"/>
              <a:t>Reviewing how to maximize the incentives created by the Intellectual Property System – including pilot IPO representative for Northern Powerhouse</a:t>
            </a:r>
          </a:p>
          <a:p>
            <a:pPr indent="-285750"/>
            <a:r>
              <a:rPr lang="en-US" sz="1600" dirty="0"/>
              <a:t>Set out a UK Measurement Strategy</a:t>
            </a:r>
          </a:p>
        </p:txBody>
      </p:sp>
      <p:sp>
        <p:nvSpPr>
          <p:cNvPr id="7" name="Content Placeholder 6"/>
          <p:cNvSpPr>
            <a:spLocks noGrp="1"/>
          </p:cNvSpPr>
          <p:nvPr>
            <p:ph sz="half" idx="2"/>
          </p:nvPr>
        </p:nvSpPr>
        <p:spPr>
          <a:xfrm>
            <a:off x="4734370" y="1592536"/>
            <a:ext cx="4111352" cy="4423703"/>
          </a:xfrm>
          <a:solidFill>
            <a:schemeClr val="accent1">
              <a:lumMod val="20000"/>
              <a:lumOff val="80000"/>
            </a:schemeClr>
          </a:solidFill>
          <a:ln>
            <a:solidFill>
              <a:schemeClr val="bg1"/>
            </a:solidFill>
          </a:ln>
        </p:spPr>
        <p:txBody>
          <a:bodyPr>
            <a:normAutofit lnSpcReduction="10000"/>
          </a:bodyPr>
          <a:lstStyle/>
          <a:p>
            <a:pPr marL="0" indent="0">
              <a:buNone/>
            </a:pPr>
            <a:r>
              <a:rPr lang="en-GB" sz="1600" b="1" dirty="0"/>
              <a:t>Questions for Consultation</a:t>
            </a:r>
          </a:p>
          <a:p>
            <a:r>
              <a:rPr lang="en-GB" sz="1600" dirty="0"/>
              <a:t>What should be the priority areas for science, research and innovation investment?</a:t>
            </a:r>
          </a:p>
          <a:p>
            <a:r>
              <a:rPr lang="en-GB" sz="1600" dirty="0"/>
              <a:t>Which challenge areas should the Industrial Strategy Challenge Fund focus on to drive maximum economic impact?</a:t>
            </a:r>
          </a:p>
          <a:p>
            <a:r>
              <a:rPr lang="en-GB" sz="1600" dirty="0"/>
              <a:t>What else can the UK do to create an environment that supports the commercialisation of ideas?</a:t>
            </a:r>
          </a:p>
          <a:p>
            <a:r>
              <a:rPr lang="en-GB" sz="1600" dirty="0"/>
              <a:t>How can we best support the next generation of research leaders and entrepreneurs?</a:t>
            </a:r>
          </a:p>
          <a:p>
            <a:r>
              <a:rPr lang="en-GB" sz="1600" dirty="0"/>
              <a:t>How can we best support research and innovation strengths in local areas?</a:t>
            </a:r>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pic>
        <p:nvPicPr>
          <p:cNvPr id="5" name="Picture 4"/>
          <p:cNvPicPr>
            <a:picLocks noChangeAspect="1"/>
          </p:cNvPicPr>
          <p:nvPr/>
        </p:nvPicPr>
        <p:blipFill rotWithShape="1">
          <a:blip r:embed="rId5"/>
          <a:srcRect l="34220" t="25411" r="50823" b="60786"/>
          <a:stretch/>
        </p:blipFill>
        <p:spPr>
          <a:xfrm>
            <a:off x="457200" y="287837"/>
            <a:ext cx="2176348" cy="1129801"/>
          </a:xfrm>
          <a:prstGeom prst="rect">
            <a:avLst/>
          </a:prstGeom>
        </p:spPr>
      </p:pic>
    </p:spTree>
    <p:extLst>
      <p:ext uri="{BB962C8B-B14F-4D97-AF65-F5344CB8AC3E}">
        <p14:creationId xmlns:p14="http://schemas.microsoft.com/office/powerpoint/2010/main" val="3580618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dirty="0">
              <a:solidFill>
                <a:srgbClr val="00A4CC"/>
              </a:solidFill>
            </a:endParaRPr>
          </a:p>
        </p:txBody>
      </p:sp>
      <p:sp>
        <p:nvSpPr>
          <p:cNvPr id="3" name="Content Placeholder 2"/>
          <p:cNvSpPr>
            <a:spLocks noGrp="1"/>
          </p:cNvSpPr>
          <p:nvPr>
            <p:ph sz="half" idx="1"/>
          </p:nvPr>
        </p:nvSpPr>
        <p:spPr>
          <a:xfrm>
            <a:off x="389771" y="1590400"/>
            <a:ext cx="4038600" cy="4425839"/>
          </a:xfrm>
          <a:ln>
            <a:solidFill>
              <a:schemeClr val="bg1"/>
            </a:solidFill>
          </a:ln>
        </p:spPr>
        <p:txBody>
          <a:bodyPr>
            <a:normAutofit fontScale="92500" lnSpcReduction="20000"/>
          </a:bodyPr>
          <a:lstStyle/>
          <a:p>
            <a:pPr marL="57150" indent="0">
              <a:buNone/>
            </a:pPr>
            <a:r>
              <a:rPr lang="en-GB" sz="1600" b="1" dirty="0">
                <a:solidFill>
                  <a:schemeClr val="bg1"/>
                </a:solidFill>
                <a:latin typeface="Arial Narrow" panose="020B0606020202030204" pitchFamily="34" charset="0"/>
                <a:ea typeface="Times New Roman"/>
                <a:cs typeface="Times New Roman"/>
              </a:rPr>
              <a:t>New Commitments</a:t>
            </a:r>
          </a:p>
          <a:p>
            <a:r>
              <a:rPr lang="en-GB" sz="1600" dirty="0">
                <a:solidFill>
                  <a:schemeClr val="bg1"/>
                </a:solidFill>
                <a:latin typeface="Arial Narrow" panose="020B0606020202030204" pitchFamily="34" charset="0"/>
                <a:ea typeface="Times New Roman"/>
                <a:cs typeface="Times New Roman"/>
              </a:rPr>
              <a:t>Creating a ‘proper’ </a:t>
            </a:r>
            <a:r>
              <a:rPr lang="en-GB" sz="1600" b="1" dirty="0">
                <a:solidFill>
                  <a:schemeClr val="bg1"/>
                </a:solidFill>
                <a:latin typeface="Arial Narrow" panose="020B0606020202030204" pitchFamily="34" charset="0"/>
                <a:ea typeface="Times New Roman"/>
                <a:cs typeface="Times New Roman"/>
              </a:rPr>
              <a:t>system of technical education</a:t>
            </a:r>
          </a:p>
          <a:p>
            <a:r>
              <a:rPr lang="en-GB" sz="1600" dirty="0">
                <a:solidFill>
                  <a:schemeClr val="bg1"/>
                </a:solidFill>
                <a:latin typeface="Arial Narrow" panose="020B0606020202030204" pitchFamily="34" charset="0"/>
                <a:ea typeface="Times New Roman"/>
                <a:cs typeface="Times New Roman"/>
              </a:rPr>
              <a:t>£170m of capital funding towards creation of </a:t>
            </a:r>
            <a:r>
              <a:rPr lang="en-GB" sz="1600" b="1" dirty="0">
                <a:solidFill>
                  <a:schemeClr val="bg1"/>
                </a:solidFill>
                <a:latin typeface="Arial Narrow" panose="020B0606020202030204" pitchFamily="34" charset="0"/>
                <a:ea typeface="Times New Roman"/>
                <a:cs typeface="Times New Roman"/>
              </a:rPr>
              <a:t>new Institutes of technology</a:t>
            </a:r>
            <a:r>
              <a:rPr lang="en-GB" sz="1600" dirty="0">
                <a:solidFill>
                  <a:schemeClr val="bg1"/>
                </a:solidFill>
                <a:latin typeface="Arial Narrow" panose="020B0606020202030204" pitchFamily="34" charset="0"/>
                <a:ea typeface="Times New Roman"/>
                <a:cs typeface="Times New Roman"/>
              </a:rPr>
              <a:t> to deliver higher technical education in STEM subjects</a:t>
            </a:r>
          </a:p>
          <a:p>
            <a:r>
              <a:rPr lang="en-GB" sz="1600" dirty="0">
                <a:solidFill>
                  <a:schemeClr val="bg1"/>
                </a:solidFill>
                <a:latin typeface="Arial Narrow" panose="020B0606020202030204" pitchFamily="34" charset="0"/>
                <a:ea typeface="Times New Roman"/>
                <a:cs typeface="Times New Roman"/>
              </a:rPr>
              <a:t>Exploring how to </a:t>
            </a:r>
            <a:r>
              <a:rPr lang="en-GB" sz="1600" b="1" dirty="0">
                <a:solidFill>
                  <a:schemeClr val="bg1"/>
                </a:solidFill>
                <a:latin typeface="Arial Narrow" panose="020B0606020202030204" pitchFamily="34" charset="0"/>
                <a:ea typeface="Times New Roman"/>
                <a:cs typeface="Times New Roman"/>
              </a:rPr>
              <a:t>support FE colleges to be centres of excellence in teaching maths and English</a:t>
            </a:r>
          </a:p>
          <a:p>
            <a:r>
              <a:rPr lang="en-GB" sz="1600" dirty="0">
                <a:solidFill>
                  <a:schemeClr val="bg1"/>
                </a:solidFill>
                <a:latin typeface="Arial Narrow" panose="020B0606020202030204" pitchFamily="34" charset="0"/>
                <a:ea typeface="Times New Roman"/>
                <a:cs typeface="Times New Roman"/>
              </a:rPr>
              <a:t>Improving </a:t>
            </a:r>
            <a:r>
              <a:rPr lang="en-GB" sz="1600" b="1" dirty="0">
                <a:solidFill>
                  <a:schemeClr val="bg1"/>
                </a:solidFill>
                <a:latin typeface="Arial Narrow" panose="020B0606020202030204" pitchFamily="34" charset="0"/>
                <a:ea typeface="Times New Roman"/>
                <a:cs typeface="Times New Roman"/>
              </a:rPr>
              <a:t>information for learners </a:t>
            </a:r>
            <a:r>
              <a:rPr lang="en-GB" sz="1600" dirty="0">
                <a:solidFill>
                  <a:schemeClr val="bg1"/>
                </a:solidFill>
                <a:latin typeface="Arial Narrow" panose="020B0606020202030204" pitchFamily="34" charset="0"/>
                <a:ea typeface="Times New Roman"/>
                <a:cs typeface="Times New Roman"/>
              </a:rPr>
              <a:t>interested in a technical education</a:t>
            </a:r>
          </a:p>
          <a:p>
            <a:r>
              <a:rPr lang="en-GB" sz="1600" b="1" dirty="0">
                <a:solidFill>
                  <a:schemeClr val="bg1"/>
                </a:solidFill>
                <a:latin typeface="Arial Narrow" panose="020B0606020202030204" pitchFamily="34" charset="0"/>
                <a:ea typeface="Times New Roman"/>
                <a:cs typeface="Times New Roman"/>
              </a:rPr>
              <a:t>Improving the take up of maths </a:t>
            </a:r>
            <a:r>
              <a:rPr lang="en-GB" sz="1600" dirty="0">
                <a:solidFill>
                  <a:schemeClr val="bg1"/>
                </a:solidFill>
                <a:latin typeface="Arial Narrow" panose="020B0606020202030204" pitchFamily="34" charset="0"/>
                <a:ea typeface="Times New Roman"/>
                <a:cs typeface="Times New Roman"/>
              </a:rPr>
              <a:t>including seeking partners to open specialist mathematics schools</a:t>
            </a:r>
          </a:p>
          <a:p>
            <a:r>
              <a:rPr lang="en-GB" sz="1600" dirty="0">
                <a:solidFill>
                  <a:schemeClr val="bg1"/>
                </a:solidFill>
                <a:latin typeface="Arial Narrow" panose="020B0606020202030204" pitchFamily="34" charset="0"/>
                <a:ea typeface="Times New Roman"/>
                <a:cs typeface="Times New Roman"/>
              </a:rPr>
              <a:t>Work towards a </a:t>
            </a:r>
            <a:r>
              <a:rPr lang="en-GB" sz="1600" b="1" dirty="0">
                <a:solidFill>
                  <a:schemeClr val="bg1"/>
                </a:solidFill>
                <a:latin typeface="Arial Narrow" panose="020B0606020202030204" pitchFamily="34" charset="0"/>
                <a:ea typeface="Times New Roman"/>
                <a:cs typeface="Times New Roman"/>
              </a:rPr>
              <a:t>joined-up, authoritative view of sector specific skills gaps</a:t>
            </a:r>
          </a:p>
          <a:p>
            <a:r>
              <a:rPr lang="en-GB" sz="1600" dirty="0">
                <a:solidFill>
                  <a:schemeClr val="bg1"/>
                </a:solidFill>
                <a:latin typeface="Arial Narrow" panose="020B0606020202030204" pitchFamily="34" charset="0"/>
                <a:ea typeface="Times New Roman"/>
                <a:cs typeface="Times New Roman"/>
              </a:rPr>
              <a:t>Publication of </a:t>
            </a:r>
            <a:r>
              <a:rPr lang="en-GB" sz="1600" b="1" dirty="0">
                <a:solidFill>
                  <a:schemeClr val="bg1"/>
                </a:solidFill>
                <a:latin typeface="Arial Narrow" panose="020B0606020202030204" pitchFamily="34" charset="0"/>
                <a:ea typeface="Times New Roman"/>
                <a:cs typeface="Times New Roman"/>
              </a:rPr>
              <a:t>comprehensive careers strategy</a:t>
            </a:r>
          </a:p>
          <a:p>
            <a:r>
              <a:rPr lang="en-GB" sz="1600" dirty="0">
                <a:solidFill>
                  <a:schemeClr val="bg1"/>
                </a:solidFill>
                <a:latin typeface="Arial Narrow" panose="020B0606020202030204" pitchFamily="34" charset="0"/>
                <a:ea typeface="Times New Roman"/>
                <a:cs typeface="Times New Roman"/>
              </a:rPr>
              <a:t>Explore </a:t>
            </a:r>
            <a:r>
              <a:rPr lang="en-GB" sz="1600" b="1" dirty="0">
                <a:solidFill>
                  <a:schemeClr val="bg1"/>
                </a:solidFill>
                <a:latin typeface="Arial Narrow" panose="020B0606020202030204" pitchFamily="34" charset="0"/>
                <a:ea typeface="Times New Roman"/>
                <a:cs typeface="Times New Roman"/>
              </a:rPr>
              <a:t>new approaches to encourage lifelong learning</a:t>
            </a:r>
          </a:p>
          <a:p>
            <a:r>
              <a:rPr lang="en-GB" sz="1600" dirty="0">
                <a:solidFill>
                  <a:schemeClr val="bg1"/>
                </a:solidFill>
                <a:latin typeface="Arial Narrow" panose="020B0606020202030204" pitchFamily="34" charset="0"/>
                <a:ea typeface="Times New Roman"/>
                <a:cs typeface="Times New Roman"/>
              </a:rPr>
              <a:t>Taking action to </a:t>
            </a:r>
            <a:r>
              <a:rPr lang="en-GB" sz="1600" b="1" dirty="0">
                <a:solidFill>
                  <a:schemeClr val="bg1"/>
                </a:solidFill>
                <a:latin typeface="Arial Narrow" panose="020B0606020202030204" pitchFamily="34" charset="0"/>
                <a:ea typeface="Times New Roman"/>
                <a:cs typeface="Times New Roman"/>
              </a:rPr>
              <a:t>address differences in skills levels </a:t>
            </a:r>
            <a:r>
              <a:rPr lang="en-GB" sz="1600" dirty="0">
                <a:solidFill>
                  <a:schemeClr val="bg1"/>
                </a:solidFill>
                <a:latin typeface="Arial Narrow" panose="020B0606020202030204" pitchFamily="34" charset="0"/>
                <a:ea typeface="Times New Roman"/>
                <a:cs typeface="Times New Roman"/>
              </a:rPr>
              <a:t>between different areas</a:t>
            </a:r>
          </a:p>
          <a:p>
            <a:pPr marL="457200" lvl="1" indent="0">
              <a:buNone/>
            </a:pPr>
            <a:endParaRPr lang="en-US" sz="800" dirty="0"/>
          </a:p>
          <a:p>
            <a:pPr marL="457200" lvl="1" indent="0">
              <a:buNone/>
            </a:pPr>
            <a:endParaRPr lang="en-US" sz="800" dirty="0"/>
          </a:p>
          <a:p>
            <a:pPr marL="457200" lvl="1" indent="0">
              <a:buNone/>
            </a:pPr>
            <a:endParaRPr lang="en-US" sz="800" dirty="0"/>
          </a:p>
        </p:txBody>
      </p:sp>
      <p:sp>
        <p:nvSpPr>
          <p:cNvPr id="7" name="Content Placeholder 6"/>
          <p:cNvSpPr>
            <a:spLocks noGrp="1"/>
          </p:cNvSpPr>
          <p:nvPr>
            <p:ph sz="half" idx="2"/>
          </p:nvPr>
        </p:nvSpPr>
        <p:spPr>
          <a:xfrm>
            <a:off x="4734370" y="1592536"/>
            <a:ext cx="4111352" cy="4423703"/>
          </a:xfrm>
          <a:solidFill>
            <a:schemeClr val="accent1">
              <a:lumMod val="20000"/>
              <a:lumOff val="80000"/>
            </a:schemeClr>
          </a:solidFill>
          <a:ln>
            <a:solidFill>
              <a:schemeClr val="bg1"/>
            </a:solidFill>
          </a:ln>
        </p:spPr>
        <p:txBody>
          <a:bodyPr>
            <a:normAutofit fontScale="92500" lnSpcReduction="20000"/>
          </a:bodyPr>
          <a:lstStyle/>
          <a:p>
            <a:pPr marL="0" indent="0">
              <a:buNone/>
            </a:pPr>
            <a:r>
              <a:rPr lang="en-GB" sz="1600" b="1" dirty="0"/>
              <a:t>Questions for Consultation</a:t>
            </a:r>
          </a:p>
          <a:p>
            <a:r>
              <a:rPr lang="en-GB" sz="1600" dirty="0"/>
              <a:t>What more can we do to improve basic skills? How can we make a success of the new transition year? Should we change the way that those resitting basic qualifications study, to focus more on basic skills experience?</a:t>
            </a:r>
          </a:p>
          <a:p>
            <a:r>
              <a:rPr lang="en-GB" sz="1600" dirty="0"/>
              <a:t>Do you agree with the different elements of the vision for the new technical education system set out here? Are there further lessons from other countries’ systems?</a:t>
            </a:r>
          </a:p>
          <a:p>
            <a:r>
              <a:rPr lang="en-GB" sz="1600" dirty="0"/>
              <a:t>How can we make the application process for FE colleges and apprenticeships clearer and simpler, drawing lessons from the HE sector?</a:t>
            </a:r>
          </a:p>
          <a:p>
            <a:r>
              <a:rPr lang="en-GB" sz="1600" dirty="0"/>
              <a:t>What skills shortages do we have or expect to have, in particular sectors or local areas, and how can we link the skills needs of industry to skills provision by educational institutions in local areas?</a:t>
            </a:r>
          </a:p>
          <a:p>
            <a:r>
              <a:rPr lang="en-GB" sz="1600" dirty="0"/>
              <a:t>How can we enable and encourage people to retrain and upskill throughout their working lives, particularly in places where industries are changing or declining? Are there particular sectors where this could be appropriate?</a:t>
            </a:r>
          </a:p>
          <a:p>
            <a:endParaRPr lang="en-GB" sz="1600"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pic>
        <p:nvPicPr>
          <p:cNvPr id="8" name="Picture 7"/>
          <p:cNvPicPr>
            <a:picLocks noChangeAspect="1"/>
          </p:cNvPicPr>
          <p:nvPr/>
        </p:nvPicPr>
        <p:blipFill rotWithShape="1">
          <a:blip r:embed="rId5"/>
          <a:srcRect l="48449" t="25411" r="35229" b="60786"/>
          <a:stretch/>
        </p:blipFill>
        <p:spPr>
          <a:xfrm>
            <a:off x="457199" y="287837"/>
            <a:ext cx="2375117" cy="1129801"/>
          </a:xfrm>
          <a:prstGeom prst="rect">
            <a:avLst/>
          </a:prstGeom>
        </p:spPr>
      </p:pic>
    </p:spTree>
    <p:extLst>
      <p:ext uri="{BB962C8B-B14F-4D97-AF65-F5344CB8AC3E}">
        <p14:creationId xmlns:p14="http://schemas.microsoft.com/office/powerpoint/2010/main" val="3943255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dirty="0">
              <a:solidFill>
                <a:srgbClr val="00A4CC"/>
              </a:solidFill>
            </a:endParaRPr>
          </a:p>
        </p:txBody>
      </p:sp>
      <p:sp>
        <p:nvSpPr>
          <p:cNvPr id="3" name="Content Placeholder 2"/>
          <p:cNvSpPr>
            <a:spLocks noGrp="1"/>
          </p:cNvSpPr>
          <p:nvPr>
            <p:ph sz="half" idx="1"/>
          </p:nvPr>
        </p:nvSpPr>
        <p:spPr>
          <a:xfrm>
            <a:off x="389771" y="1590400"/>
            <a:ext cx="4038600" cy="4425839"/>
          </a:xfrm>
          <a:ln>
            <a:solidFill>
              <a:schemeClr val="bg1"/>
            </a:solidFill>
          </a:ln>
        </p:spPr>
        <p:txBody>
          <a:bodyPr>
            <a:normAutofit/>
          </a:bodyPr>
          <a:lstStyle/>
          <a:p>
            <a:pPr marL="57150" indent="0">
              <a:buNone/>
            </a:pPr>
            <a:r>
              <a:rPr lang="en-GB" sz="1600" b="1" dirty="0">
                <a:solidFill>
                  <a:schemeClr val="bg1"/>
                </a:solidFill>
                <a:latin typeface="Arial Narrow" panose="020B0606020202030204" pitchFamily="34" charset="0"/>
                <a:ea typeface="Times New Roman"/>
                <a:cs typeface="Times New Roman"/>
              </a:rPr>
              <a:t>New Commitments</a:t>
            </a:r>
          </a:p>
          <a:p>
            <a:pPr marL="228600" indent="-171450"/>
            <a:r>
              <a:rPr lang="en-GB" sz="1600" dirty="0">
                <a:solidFill>
                  <a:schemeClr val="bg1"/>
                </a:solidFill>
                <a:latin typeface="Arial Narrow" panose="020B0606020202030204" pitchFamily="34" charset="0"/>
                <a:cs typeface="Times New Roman"/>
              </a:rPr>
              <a:t>Using infrastructure to support rebalancing [however Government will continue to prioritise the highest value-for-money projects]</a:t>
            </a:r>
          </a:p>
          <a:p>
            <a:pPr marL="228600" indent="-171450"/>
            <a:r>
              <a:rPr lang="en-GB" sz="1600" dirty="0">
                <a:solidFill>
                  <a:schemeClr val="bg1"/>
                </a:solidFill>
                <a:latin typeface="Arial Narrow" panose="020B0606020202030204" pitchFamily="34" charset="0"/>
                <a:cs typeface="Times New Roman"/>
              </a:rPr>
              <a:t>Supporting key road investments (including the M60 North West Quadrant)</a:t>
            </a:r>
          </a:p>
          <a:p>
            <a:pPr marL="228600" indent="-171450"/>
            <a:r>
              <a:rPr lang="en-GB" sz="1600" dirty="0">
                <a:solidFill>
                  <a:schemeClr val="bg1"/>
                </a:solidFill>
                <a:latin typeface="Arial Narrow" panose="020B0606020202030204" pitchFamily="34" charset="0"/>
                <a:cs typeface="Times New Roman"/>
              </a:rPr>
              <a:t>Support other major infrastructure investments, including:</a:t>
            </a:r>
          </a:p>
          <a:p>
            <a:pPr marL="628650" lvl="1" indent="-171450"/>
            <a:r>
              <a:rPr lang="en-GB" sz="1600" dirty="0">
                <a:solidFill>
                  <a:schemeClr val="bg1"/>
                </a:solidFill>
                <a:latin typeface="Arial Narrow" panose="020B0606020202030204" pitchFamily="34" charset="0"/>
                <a:cs typeface="Times New Roman"/>
              </a:rPr>
              <a:t>Connected and autonomous vehicles</a:t>
            </a:r>
          </a:p>
          <a:p>
            <a:pPr marL="628650" lvl="1" indent="-171450"/>
            <a:r>
              <a:rPr lang="en-GB" sz="1600" dirty="0">
                <a:solidFill>
                  <a:schemeClr val="bg1"/>
                </a:solidFill>
                <a:latin typeface="Arial Narrow" panose="020B0606020202030204" pitchFamily="34" charset="0"/>
                <a:cs typeface="Times New Roman"/>
              </a:rPr>
              <a:t>Local transport</a:t>
            </a:r>
            <a:endParaRPr lang="en-US" sz="1600" dirty="0"/>
          </a:p>
          <a:p>
            <a:pPr marL="457200" lvl="1" indent="0">
              <a:buNone/>
            </a:pPr>
            <a:endParaRPr lang="en-US" sz="800" dirty="0"/>
          </a:p>
          <a:p>
            <a:pPr marL="457200" lvl="1" indent="0">
              <a:buNone/>
            </a:pPr>
            <a:endParaRPr lang="en-US" sz="800" dirty="0"/>
          </a:p>
        </p:txBody>
      </p:sp>
      <p:sp>
        <p:nvSpPr>
          <p:cNvPr id="7" name="Content Placeholder 6"/>
          <p:cNvSpPr>
            <a:spLocks noGrp="1"/>
          </p:cNvSpPr>
          <p:nvPr>
            <p:ph sz="half" idx="2"/>
          </p:nvPr>
        </p:nvSpPr>
        <p:spPr>
          <a:xfrm>
            <a:off x="4734370" y="1592536"/>
            <a:ext cx="4111352" cy="4423703"/>
          </a:xfrm>
          <a:solidFill>
            <a:schemeClr val="accent1">
              <a:lumMod val="20000"/>
              <a:lumOff val="80000"/>
            </a:schemeClr>
          </a:solidFill>
          <a:ln>
            <a:solidFill>
              <a:schemeClr val="bg1"/>
            </a:solidFill>
          </a:ln>
        </p:spPr>
        <p:txBody>
          <a:bodyPr>
            <a:normAutofit/>
          </a:bodyPr>
          <a:lstStyle/>
          <a:p>
            <a:pPr marL="0" indent="0">
              <a:buNone/>
            </a:pPr>
            <a:r>
              <a:rPr lang="en-GB" sz="1600" b="1" dirty="0"/>
              <a:t>Questions for Consultation</a:t>
            </a:r>
          </a:p>
          <a:p>
            <a:r>
              <a:rPr lang="en-GB" sz="1600" dirty="0"/>
              <a:t>Are there further actions we could take to support private investment in infrastructure?</a:t>
            </a:r>
          </a:p>
          <a:p>
            <a:r>
              <a:rPr lang="en-GB" sz="1600" dirty="0"/>
              <a:t>How can local infrastructure needs be incorporated within national UK infrastructure policy most effectively?</a:t>
            </a:r>
          </a:p>
          <a:p>
            <a:r>
              <a:rPr lang="en-GB" sz="1600" dirty="0"/>
              <a:t>What further action can we take to improve the performance of infrastructure towards international benchmarks? How can the government work with industry to ensure we have the skills and supply chain needed to deliver strategic infrastructure in the UK?</a:t>
            </a:r>
          </a:p>
          <a:p>
            <a:endParaRPr lang="en-GB" sz="1600"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pic>
        <p:nvPicPr>
          <p:cNvPr id="9" name="Picture 8"/>
          <p:cNvPicPr>
            <a:picLocks noChangeAspect="1"/>
          </p:cNvPicPr>
          <p:nvPr/>
        </p:nvPicPr>
        <p:blipFill rotWithShape="1">
          <a:blip r:embed="rId5"/>
          <a:srcRect l="34220" t="38043" r="51410" b="49326"/>
          <a:stretch/>
        </p:blipFill>
        <p:spPr>
          <a:xfrm>
            <a:off x="463041" y="281237"/>
            <a:ext cx="2285100" cy="1129801"/>
          </a:xfrm>
          <a:prstGeom prst="rect">
            <a:avLst/>
          </a:prstGeom>
        </p:spPr>
      </p:pic>
    </p:spTree>
    <p:extLst>
      <p:ext uri="{BB962C8B-B14F-4D97-AF65-F5344CB8AC3E}">
        <p14:creationId xmlns:p14="http://schemas.microsoft.com/office/powerpoint/2010/main" val="1119450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9771" y="1590400"/>
            <a:ext cx="4038600" cy="4425839"/>
          </a:xfrm>
          <a:ln>
            <a:solidFill>
              <a:schemeClr val="bg1"/>
            </a:solidFill>
          </a:ln>
        </p:spPr>
        <p:txBody>
          <a:bodyPr>
            <a:normAutofit fontScale="92500" lnSpcReduction="20000"/>
          </a:bodyPr>
          <a:lstStyle/>
          <a:p>
            <a:pPr marL="57150" indent="0">
              <a:buNone/>
            </a:pPr>
            <a:r>
              <a:rPr lang="en-GB" sz="1600" b="1" dirty="0">
                <a:solidFill>
                  <a:schemeClr val="bg1"/>
                </a:solidFill>
                <a:latin typeface="Arial Narrow" panose="020B0606020202030204" pitchFamily="34" charset="0"/>
                <a:ea typeface="Times New Roman"/>
                <a:cs typeface="Times New Roman"/>
              </a:rPr>
              <a:t>New Commitments</a:t>
            </a:r>
          </a:p>
          <a:p>
            <a:r>
              <a:rPr lang="en-US" sz="1600" dirty="0"/>
              <a:t>Working with the British Business Bank (BBB) to build understanding of the obstacles to firms accessing capital outside of London and the South East</a:t>
            </a:r>
          </a:p>
          <a:p>
            <a:r>
              <a:rPr lang="en-US" sz="1600" dirty="0"/>
              <a:t>Minister for Small Business (Margot Jones MP) will take on a new role of Scale-up Champion – will include working with LEPs, Growth Hubs, the </a:t>
            </a:r>
            <a:r>
              <a:rPr lang="en-US" sz="1600" dirty="0" err="1"/>
              <a:t>ScaleUp</a:t>
            </a:r>
            <a:r>
              <a:rPr lang="en-US" sz="1600" dirty="0"/>
              <a:t> Institute and other partners</a:t>
            </a:r>
          </a:p>
          <a:p>
            <a:r>
              <a:rPr lang="en-US" sz="1600" dirty="0"/>
              <a:t>Explore how government-held data can be used to identify scale-up businesses</a:t>
            </a:r>
          </a:p>
          <a:p>
            <a:r>
              <a:rPr lang="en-US" sz="1600" dirty="0"/>
              <a:t>Build on the success of the BBB and work with the Business Growth Fund and other private partners to raise awareness of equity funding and increase the supply of finance for growing businesses</a:t>
            </a:r>
          </a:p>
          <a:p>
            <a:r>
              <a:rPr lang="en-US" sz="1600" dirty="0"/>
              <a:t>Look at ways to support the development of B2B ratings and feedback platforms</a:t>
            </a:r>
          </a:p>
          <a:p>
            <a:r>
              <a:rPr lang="en-US" sz="1600" dirty="0"/>
              <a:t>Review into entrepreneurship to assess the support currently available and consider international best practice</a:t>
            </a:r>
          </a:p>
          <a:p>
            <a:pPr marL="457200" lvl="1" indent="0">
              <a:buNone/>
            </a:pPr>
            <a:endParaRPr lang="en-US" sz="800" dirty="0"/>
          </a:p>
        </p:txBody>
      </p:sp>
      <p:sp>
        <p:nvSpPr>
          <p:cNvPr id="7" name="Content Placeholder 6"/>
          <p:cNvSpPr>
            <a:spLocks noGrp="1"/>
          </p:cNvSpPr>
          <p:nvPr>
            <p:ph sz="half" idx="2"/>
          </p:nvPr>
        </p:nvSpPr>
        <p:spPr>
          <a:xfrm>
            <a:off x="4734370" y="1592536"/>
            <a:ext cx="4111352" cy="4423703"/>
          </a:xfrm>
          <a:solidFill>
            <a:schemeClr val="accent1">
              <a:lumMod val="20000"/>
              <a:lumOff val="80000"/>
            </a:schemeClr>
          </a:solidFill>
          <a:ln>
            <a:solidFill>
              <a:schemeClr val="bg1"/>
            </a:solidFill>
          </a:ln>
        </p:spPr>
        <p:txBody>
          <a:bodyPr>
            <a:normAutofit fontScale="92500" lnSpcReduction="20000"/>
          </a:bodyPr>
          <a:lstStyle/>
          <a:p>
            <a:pPr marL="0" indent="0">
              <a:buNone/>
            </a:pPr>
            <a:r>
              <a:rPr lang="en-GB" sz="1600" b="1" dirty="0"/>
              <a:t>Questions for Consultation</a:t>
            </a:r>
          </a:p>
          <a:p>
            <a:r>
              <a:rPr lang="en-GB" sz="1600" dirty="0"/>
              <a:t>What are the most important causes of lower rates of fixed capital investment in the UK compared to other countries, and how can they be addressed?</a:t>
            </a:r>
          </a:p>
          <a:p>
            <a:r>
              <a:rPr lang="en-GB" sz="1600" dirty="0"/>
              <a:t>What are the most important factors which constrain quoted companies and fund managers from making longer term investment decisions, and how can we best address those factors?</a:t>
            </a:r>
          </a:p>
          <a:p>
            <a:r>
              <a:rPr lang="en-GB" sz="1600" dirty="0"/>
              <a:t>Given public sector investment already accounts for a large share of equity deal in some regions, how can we best catalyse uptake of equity capital outside the South East?</a:t>
            </a:r>
          </a:p>
          <a:p>
            <a:r>
              <a:rPr lang="en-GB" sz="1600" dirty="0"/>
              <a:t>How can we drive the adoption of new funding opportunities like crowdfunding across the country?</a:t>
            </a:r>
          </a:p>
          <a:p>
            <a:r>
              <a:rPr lang="en-GB" sz="1600" dirty="0"/>
              <a:t>What are the barriers faced by those businesses that have the potential to scale-up and achieve greater growth, and how can we address those barriers? Where are the outstanding examples of business networks for fast growing firms which we could learn from or spread?</a:t>
            </a:r>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pic>
        <p:nvPicPr>
          <p:cNvPr id="8" name="Picture 7"/>
          <p:cNvPicPr>
            <a:picLocks noChangeAspect="1"/>
          </p:cNvPicPr>
          <p:nvPr/>
        </p:nvPicPr>
        <p:blipFill rotWithShape="1">
          <a:blip r:embed="rId5"/>
          <a:srcRect l="48070" t="38043" r="35229" b="49326"/>
          <a:stretch/>
        </p:blipFill>
        <p:spPr>
          <a:xfrm>
            <a:off x="457200" y="265506"/>
            <a:ext cx="2708217" cy="1152132"/>
          </a:xfrm>
          <a:prstGeom prst="rect">
            <a:avLst/>
          </a:prstGeom>
        </p:spPr>
      </p:pic>
    </p:spTree>
    <p:extLst>
      <p:ext uri="{BB962C8B-B14F-4D97-AF65-F5344CB8AC3E}">
        <p14:creationId xmlns:p14="http://schemas.microsoft.com/office/powerpoint/2010/main" val="37740443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287837"/>
            <a:ext cx="2218667" cy="1129801"/>
          </a:xfrm>
          <a:prstGeom prst="rect">
            <a:avLst/>
          </a:prstGeom>
        </p:spPr>
      </p:pic>
      <p:sp>
        <p:nvSpPr>
          <p:cNvPr id="3" name="Content Placeholder 2"/>
          <p:cNvSpPr>
            <a:spLocks noGrp="1"/>
          </p:cNvSpPr>
          <p:nvPr>
            <p:ph sz="half" idx="1"/>
          </p:nvPr>
        </p:nvSpPr>
        <p:spPr>
          <a:xfrm>
            <a:off x="389771" y="1590400"/>
            <a:ext cx="4038600" cy="4425839"/>
          </a:xfrm>
          <a:ln>
            <a:solidFill>
              <a:schemeClr val="bg1"/>
            </a:solidFill>
          </a:ln>
        </p:spPr>
        <p:txBody>
          <a:bodyPr>
            <a:normAutofit/>
          </a:bodyPr>
          <a:lstStyle/>
          <a:p>
            <a:pPr marL="57150" indent="0">
              <a:buNone/>
            </a:pPr>
            <a:r>
              <a:rPr lang="en-GB" sz="1600" b="1" dirty="0">
                <a:solidFill>
                  <a:schemeClr val="bg1"/>
                </a:solidFill>
                <a:latin typeface="Arial Narrow" panose="020B0606020202030204" pitchFamily="34" charset="0"/>
                <a:ea typeface="Times New Roman"/>
                <a:cs typeface="Times New Roman"/>
              </a:rPr>
              <a:t>New Commitments</a:t>
            </a:r>
          </a:p>
          <a:p>
            <a:pPr marL="228600" indent="-171450"/>
            <a:r>
              <a:rPr lang="en-US" sz="1600" dirty="0"/>
              <a:t>Rolling out a “balanced scorecard” approach across all major central government construction, infrastructure and capital investment projects over £10 million</a:t>
            </a:r>
          </a:p>
          <a:p>
            <a:pPr marL="228600" indent="-171450"/>
            <a:r>
              <a:rPr lang="en-US" sz="1600" dirty="0"/>
              <a:t>Trial different aspects of designing and gathering supplier feedback in public sector procurement</a:t>
            </a:r>
          </a:p>
        </p:txBody>
      </p:sp>
      <p:sp>
        <p:nvSpPr>
          <p:cNvPr id="7" name="Content Placeholder 6"/>
          <p:cNvSpPr>
            <a:spLocks noGrp="1"/>
          </p:cNvSpPr>
          <p:nvPr>
            <p:ph sz="half" idx="2"/>
          </p:nvPr>
        </p:nvSpPr>
        <p:spPr>
          <a:xfrm>
            <a:off x="4734370" y="1592536"/>
            <a:ext cx="4111352" cy="4423703"/>
          </a:xfrm>
          <a:solidFill>
            <a:schemeClr val="accent1">
              <a:lumMod val="20000"/>
              <a:lumOff val="80000"/>
            </a:schemeClr>
          </a:solidFill>
          <a:ln>
            <a:solidFill>
              <a:schemeClr val="bg1"/>
            </a:solidFill>
          </a:ln>
        </p:spPr>
        <p:txBody>
          <a:bodyPr>
            <a:normAutofit/>
          </a:bodyPr>
          <a:lstStyle/>
          <a:p>
            <a:pPr marL="0" indent="0">
              <a:buNone/>
            </a:pPr>
            <a:r>
              <a:rPr lang="en-GB" sz="1600" b="1" dirty="0"/>
              <a:t>Questions for Consultation</a:t>
            </a:r>
          </a:p>
          <a:p>
            <a:r>
              <a:rPr lang="en-GB" sz="1600" dirty="0"/>
              <a:t>Are there further steps that the Government can take to support innovation through public procurement?</a:t>
            </a:r>
          </a:p>
          <a:p>
            <a:r>
              <a:rPr lang="en-GB" sz="1600" dirty="0"/>
              <a:t>What further steps can be taken to use public procurement to drive the industrial strategy in areas where government is the main client, such as healthcare and defence? Do we have the right institutions and policies in place in these sectors to exploit government’s purchasing power to drive economic growth?</a:t>
            </a:r>
          </a:p>
        </p:txBody>
      </p:sp>
      <p:pic>
        <p:nvPicPr>
          <p:cNvPr id="4" name="Picture 3" descr="871 PPT Footer.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5"/>
          <a:srcRect/>
          <a:stretch>
            <a:fillRect/>
          </a:stretch>
        </p:blipFill>
        <p:spPr bwMode="auto">
          <a:xfrm>
            <a:off x="7477853" y="287837"/>
            <a:ext cx="1117600" cy="1156970"/>
          </a:xfrm>
          <a:prstGeom prst="rect">
            <a:avLst/>
          </a:prstGeom>
          <a:noFill/>
          <a:ln w="9525">
            <a:noFill/>
            <a:miter lim="800000"/>
            <a:headEnd/>
            <a:tailEnd/>
          </a:ln>
        </p:spPr>
      </p:pic>
    </p:spTree>
    <p:extLst>
      <p:ext uri="{BB962C8B-B14F-4D97-AF65-F5344CB8AC3E}">
        <p14:creationId xmlns:p14="http://schemas.microsoft.com/office/powerpoint/2010/main" val="182118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89771" y="287837"/>
            <a:ext cx="2666360" cy="1142726"/>
          </a:xfrm>
          <a:prstGeom prst="rect">
            <a:avLst/>
          </a:prstGeom>
        </p:spPr>
      </p:pic>
      <p:sp>
        <p:nvSpPr>
          <p:cNvPr id="3" name="Content Placeholder 2"/>
          <p:cNvSpPr>
            <a:spLocks noGrp="1"/>
          </p:cNvSpPr>
          <p:nvPr>
            <p:ph sz="half" idx="1"/>
          </p:nvPr>
        </p:nvSpPr>
        <p:spPr>
          <a:xfrm>
            <a:off x="389771" y="1590400"/>
            <a:ext cx="4038600" cy="4425839"/>
          </a:xfrm>
          <a:ln>
            <a:solidFill>
              <a:schemeClr val="bg1"/>
            </a:solidFill>
          </a:ln>
        </p:spPr>
        <p:txBody>
          <a:bodyPr>
            <a:normAutofit fontScale="92500" lnSpcReduction="10000"/>
          </a:bodyPr>
          <a:lstStyle/>
          <a:p>
            <a:pPr marL="57150" indent="0">
              <a:buNone/>
            </a:pPr>
            <a:r>
              <a:rPr lang="en-GB" sz="1600" b="1" dirty="0">
                <a:solidFill>
                  <a:schemeClr val="bg1"/>
                </a:solidFill>
                <a:latin typeface="Arial Narrow" panose="020B0606020202030204" pitchFamily="34" charset="0"/>
                <a:ea typeface="Times New Roman"/>
                <a:cs typeface="Times New Roman"/>
              </a:rPr>
              <a:t>New Commitments</a:t>
            </a:r>
          </a:p>
          <a:p>
            <a:pPr marL="228600" indent="-171450"/>
            <a:r>
              <a:rPr lang="en-US" sz="1600" dirty="0"/>
              <a:t>Building future trading relationships. </a:t>
            </a:r>
          </a:p>
          <a:p>
            <a:pPr marL="228600" indent="-171450"/>
            <a:r>
              <a:rPr lang="en-US" sz="1600" dirty="0"/>
              <a:t>Creating a new more active “Team UK” approach to winning overseas contracts, with the government helping convene consortia of companies to back a single UK bid for major overseas projects.</a:t>
            </a:r>
          </a:p>
          <a:p>
            <a:pPr marL="228600" indent="-171450"/>
            <a:r>
              <a:rPr lang="en-US" sz="1600" dirty="0"/>
              <a:t>Developing a new, more strategic approach to inward investment. DIT will review learning from successful inward investment promotion agencies across the globe (reporting 2017). Government will also consider whether there should be a greater emphasis on the effect of investment projects </a:t>
            </a:r>
            <a:r>
              <a:rPr lang="en-US" sz="1600"/>
              <a:t>on growth.</a:t>
            </a:r>
            <a:endParaRPr lang="en-US" sz="1600" dirty="0"/>
          </a:p>
          <a:p>
            <a:pPr marL="228600" indent="-171450"/>
            <a:r>
              <a:rPr lang="en-US" sz="1600" dirty="0"/>
              <a:t>Working with behavioral insights experts to improve targeting of potential exporters </a:t>
            </a:r>
          </a:p>
          <a:p>
            <a:pPr marL="228600" indent="-171450"/>
            <a:r>
              <a:rPr lang="en-US" sz="1600" dirty="0"/>
              <a:t>Exploring how to maximize opportunities that a UK presence at existing trade fairs could offer for businesses</a:t>
            </a:r>
          </a:p>
        </p:txBody>
      </p:sp>
      <p:sp>
        <p:nvSpPr>
          <p:cNvPr id="7" name="Content Placeholder 6"/>
          <p:cNvSpPr>
            <a:spLocks noGrp="1"/>
          </p:cNvSpPr>
          <p:nvPr>
            <p:ph sz="half" idx="2"/>
          </p:nvPr>
        </p:nvSpPr>
        <p:spPr>
          <a:xfrm>
            <a:off x="4734370" y="1592536"/>
            <a:ext cx="4111352" cy="4423703"/>
          </a:xfrm>
          <a:solidFill>
            <a:schemeClr val="accent1">
              <a:lumMod val="20000"/>
              <a:lumOff val="80000"/>
            </a:schemeClr>
          </a:solidFill>
          <a:ln>
            <a:solidFill>
              <a:schemeClr val="bg1"/>
            </a:solidFill>
          </a:ln>
        </p:spPr>
        <p:txBody>
          <a:bodyPr>
            <a:normAutofit fontScale="92500" lnSpcReduction="10000"/>
          </a:bodyPr>
          <a:lstStyle/>
          <a:p>
            <a:pPr marL="0" indent="0">
              <a:buNone/>
            </a:pPr>
            <a:r>
              <a:rPr lang="en-GB" sz="1600" b="1" dirty="0"/>
              <a:t>Questions for Consultation</a:t>
            </a:r>
          </a:p>
          <a:p>
            <a:r>
              <a:rPr lang="en-GB" sz="1600" dirty="0"/>
              <a:t>What can the Government do to improve our support for firms wanting to start exporting? What can the Government do to improve support for firms in increasing their exports?</a:t>
            </a:r>
          </a:p>
          <a:p>
            <a:r>
              <a:rPr lang="en-GB" sz="1600" dirty="0"/>
              <a:t>What can we learn from other countries to improve our support for inward investment and how can we measure its success? Should we put more emphasis on measuring the impact of Foreign Direct Investment on growth?</a:t>
            </a:r>
          </a:p>
        </p:txBody>
      </p:sp>
      <p:pic>
        <p:nvPicPr>
          <p:cNvPr id="4" name="Picture 3" descr="871 PPT Footer.jp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5"/>
          <a:srcRect/>
          <a:stretch>
            <a:fillRect/>
          </a:stretch>
        </p:blipFill>
        <p:spPr bwMode="auto">
          <a:xfrm>
            <a:off x="7477853" y="287837"/>
            <a:ext cx="1117600" cy="1156970"/>
          </a:xfrm>
          <a:prstGeom prst="rect">
            <a:avLst/>
          </a:prstGeom>
          <a:noFill/>
          <a:ln w="9525">
            <a:noFill/>
            <a:miter lim="800000"/>
            <a:headEnd/>
            <a:tailEnd/>
          </a:ln>
        </p:spPr>
      </p:pic>
    </p:spTree>
    <p:extLst>
      <p:ext uri="{BB962C8B-B14F-4D97-AF65-F5344CB8AC3E}">
        <p14:creationId xmlns:p14="http://schemas.microsoft.com/office/powerpoint/2010/main" val="1342300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9771" y="1590400"/>
            <a:ext cx="4038600" cy="4425839"/>
          </a:xfrm>
          <a:ln>
            <a:solidFill>
              <a:schemeClr val="bg1"/>
            </a:solidFill>
          </a:ln>
        </p:spPr>
        <p:txBody>
          <a:bodyPr>
            <a:normAutofit/>
          </a:bodyPr>
          <a:lstStyle/>
          <a:p>
            <a:pPr marL="57150" indent="0">
              <a:buNone/>
            </a:pPr>
            <a:r>
              <a:rPr lang="en-GB" sz="1600" b="1" dirty="0">
                <a:solidFill>
                  <a:schemeClr val="bg1"/>
                </a:solidFill>
                <a:latin typeface="Arial Narrow" panose="020B0606020202030204" pitchFamily="34" charset="0"/>
                <a:ea typeface="Times New Roman"/>
                <a:cs typeface="Times New Roman"/>
              </a:rPr>
              <a:t>New Commitments</a:t>
            </a:r>
          </a:p>
          <a:p>
            <a:pPr indent="-285750"/>
            <a:r>
              <a:rPr lang="en-GB" sz="1600" dirty="0">
                <a:solidFill>
                  <a:schemeClr val="bg1"/>
                </a:solidFill>
                <a:latin typeface="Arial Narrow" panose="020B0606020202030204" pitchFamily="34" charset="0"/>
                <a:ea typeface="Times New Roman"/>
                <a:cs typeface="Times New Roman"/>
              </a:rPr>
              <a:t>Setting out in 2017 a long-term road map to minimise business energy costs</a:t>
            </a:r>
          </a:p>
          <a:p>
            <a:pPr indent="-285750"/>
            <a:r>
              <a:rPr lang="en-GB" sz="1600" dirty="0">
                <a:solidFill>
                  <a:schemeClr val="bg1"/>
                </a:solidFill>
                <a:latin typeface="Arial Narrow" panose="020B0606020202030204" pitchFamily="34" charset="0"/>
                <a:ea typeface="Times New Roman"/>
                <a:cs typeface="Times New Roman"/>
              </a:rPr>
              <a:t>Commissioning a review of the opportunities to reduce the costs of achieving our decarbonisation goals in the power and industrial sectors</a:t>
            </a:r>
          </a:p>
          <a:p>
            <a:pPr indent="-285750"/>
            <a:r>
              <a:rPr lang="en-GB" sz="1600" dirty="0">
                <a:solidFill>
                  <a:schemeClr val="bg1"/>
                </a:solidFill>
                <a:latin typeface="Arial Narrow" panose="020B0606020202030204" pitchFamily="34" charset="0"/>
                <a:ea typeface="Times New Roman"/>
                <a:cs typeface="Times New Roman"/>
              </a:rPr>
              <a:t>Reviewing the opportunities for growth from the energy sector and the opportunities for the UK</a:t>
            </a:r>
          </a:p>
          <a:p>
            <a:pPr indent="-285750"/>
            <a:r>
              <a:rPr lang="en-GB" sz="1600" dirty="0">
                <a:solidFill>
                  <a:schemeClr val="bg1"/>
                </a:solidFill>
                <a:latin typeface="Arial Narrow" panose="020B0606020202030204" pitchFamily="34" charset="0"/>
                <a:ea typeface="Times New Roman"/>
                <a:cs typeface="Times New Roman"/>
              </a:rPr>
              <a:t>Publication of an Emissions Reduction Plan during 2017, providing long-term certainty for investors.</a:t>
            </a:r>
          </a:p>
          <a:p>
            <a:pPr indent="-285750"/>
            <a:r>
              <a:rPr lang="en-GB" sz="1600" dirty="0">
                <a:solidFill>
                  <a:schemeClr val="bg1"/>
                </a:solidFill>
                <a:latin typeface="Arial Narrow" panose="020B0606020202030204" pitchFamily="34" charset="0"/>
                <a:ea typeface="Times New Roman"/>
                <a:cs typeface="Times New Roman"/>
              </a:rPr>
              <a:t>Review the case for a new research institution to act as a focal point for work on battery technology, energy storage and grid technology (reporting in early 2017)</a:t>
            </a:r>
          </a:p>
          <a:p>
            <a:pPr marL="457200" lvl="1" indent="0">
              <a:buNone/>
            </a:pPr>
            <a:endParaRPr lang="en-US" sz="800" dirty="0"/>
          </a:p>
        </p:txBody>
      </p:sp>
      <p:sp>
        <p:nvSpPr>
          <p:cNvPr id="7" name="Content Placeholder 6"/>
          <p:cNvSpPr>
            <a:spLocks noGrp="1"/>
          </p:cNvSpPr>
          <p:nvPr>
            <p:ph sz="half" idx="2"/>
          </p:nvPr>
        </p:nvSpPr>
        <p:spPr>
          <a:xfrm>
            <a:off x="4734370" y="1592536"/>
            <a:ext cx="4111352" cy="4423703"/>
          </a:xfrm>
          <a:solidFill>
            <a:schemeClr val="accent1">
              <a:lumMod val="20000"/>
              <a:lumOff val="80000"/>
            </a:schemeClr>
          </a:solidFill>
          <a:ln>
            <a:solidFill>
              <a:schemeClr val="bg1"/>
            </a:solidFill>
          </a:ln>
        </p:spPr>
        <p:txBody>
          <a:bodyPr>
            <a:normAutofit/>
          </a:bodyPr>
          <a:lstStyle/>
          <a:p>
            <a:pPr marL="0" indent="0">
              <a:buNone/>
            </a:pPr>
            <a:r>
              <a:rPr lang="en-GB" sz="1600" b="1" dirty="0"/>
              <a:t>Questions for Consultation</a:t>
            </a:r>
          </a:p>
          <a:p>
            <a:r>
              <a:rPr lang="en-GB" sz="1600" dirty="0"/>
              <a:t>What are the most important steps the Government should take to limit energy costs over the long term?</a:t>
            </a:r>
          </a:p>
          <a:p>
            <a:r>
              <a:rPr lang="en-GB" sz="1600" dirty="0"/>
              <a:t>How can we move towards a position in which energy is supplied by competitive markets without the requirement for ongoing subsidy?</a:t>
            </a:r>
          </a:p>
          <a:p>
            <a:r>
              <a:rPr lang="en-GB" sz="1600" dirty="0"/>
              <a:t>How can the Government, business and researchers work together to develop the competitive opportunities from innovation in energy and our existing industrial strengths?</a:t>
            </a:r>
          </a:p>
          <a:p>
            <a:r>
              <a:rPr lang="en-GB" sz="1600" dirty="0"/>
              <a:t>How can the Government support businesses in realising cost savings through greater resource and energy efficiency?</a:t>
            </a:r>
          </a:p>
          <a:p>
            <a:endParaRPr lang="en-GB" sz="1600" dirty="0"/>
          </a:p>
          <a:p>
            <a:endParaRPr lang="en-GB" sz="1600"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pic>
        <p:nvPicPr>
          <p:cNvPr id="9" name="Picture 8"/>
          <p:cNvPicPr>
            <a:picLocks noChangeAspect="1"/>
          </p:cNvPicPr>
          <p:nvPr/>
        </p:nvPicPr>
        <p:blipFill rotWithShape="1">
          <a:blip r:embed="rId5"/>
          <a:srcRect l="34220" t="62914" r="51397" b="24455"/>
          <a:stretch/>
        </p:blipFill>
        <p:spPr>
          <a:xfrm>
            <a:off x="389771" y="296925"/>
            <a:ext cx="2323642" cy="1147882"/>
          </a:xfrm>
          <a:prstGeom prst="rect">
            <a:avLst/>
          </a:prstGeom>
        </p:spPr>
      </p:pic>
    </p:spTree>
    <p:extLst>
      <p:ext uri="{BB962C8B-B14F-4D97-AF65-F5344CB8AC3E}">
        <p14:creationId xmlns:p14="http://schemas.microsoft.com/office/powerpoint/2010/main" val="1190762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9771" y="1590400"/>
            <a:ext cx="4038600" cy="4425839"/>
          </a:xfrm>
          <a:ln>
            <a:solidFill>
              <a:schemeClr val="bg1"/>
            </a:solidFill>
          </a:ln>
        </p:spPr>
        <p:txBody>
          <a:bodyPr>
            <a:normAutofit/>
          </a:bodyPr>
          <a:lstStyle/>
          <a:p>
            <a:pPr marL="57150" indent="0">
              <a:buNone/>
            </a:pPr>
            <a:r>
              <a:rPr lang="en-GB" sz="1600" b="1" dirty="0">
                <a:solidFill>
                  <a:schemeClr val="bg1"/>
                </a:solidFill>
                <a:latin typeface="Arial Narrow" panose="020B0606020202030204" pitchFamily="34" charset="0"/>
                <a:ea typeface="Times New Roman"/>
                <a:cs typeface="Times New Roman"/>
              </a:rPr>
              <a:t>New Commitments</a:t>
            </a:r>
          </a:p>
          <a:p>
            <a:pPr indent="-285750"/>
            <a:r>
              <a:rPr lang="en-GB" sz="1600" dirty="0">
                <a:solidFill>
                  <a:schemeClr val="bg1"/>
                </a:solidFill>
                <a:latin typeface="Arial Narrow" panose="020B0606020202030204" pitchFamily="34" charset="0"/>
                <a:ea typeface="Times New Roman"/>
                <a:cs typeface="Times New Roman"/>
              </a:rPr>
              <a:t>The Government welcomes work on early sector deals (in life sciences, ultra low emission vehicles, industrial digitisation and creative industries)</a:t>
            </a:r>
          </a:p>
          <a:p>
            <a:pPr indent="-285750"/>
            <a:r>
              <a:rPr lang="en-GB" sz="1600" dirty="0">
                <a:solidFill>
                  <a:schemeClr val="bg1"/>
                </a:solidFill>
                <a:latin typeface="Arial Narrow" panose="020B0606020202030204" pitchFamily="34" charset="0"/>
                <a:ea typeface="Times New Roman"/>
                <a:cs typeface="Times New Roman"/>
              </a:rPr>
              <a:t>Sector deals will be open to all and the Government is prepared to work with any sector that can organise behind strong leadership to address shared challenges and opportunities</a:t>
            </a:r>
          </a:p>
          <a:p>
            <a:pPr marL="457200" lvl="1" indent="0">
              <a:buNone/>
            </a:pPr>
            <a:endParaRPr lang="en-US" sz="800" dirty="0"/>
          </a:p>
        </p:txBody>
      </p:sp>
      <p:sp>
        <p:nvSpPr>
          <p:cNvPr id="7" name="Content Placeholder 6"/>
          <p:cNvSpPr>
            <a:spLocks noGrp="1"/>
          </p:cNvSpPr>
          <p:nvPr>
            <p:ph sz="half" idx="2"/>
          </p:nvPr>
        </p:nvSpPr>
        <p:spPr>
          <a:xfrm>
            <a:off x="4734370" y="1592536"/>
            <a:ext cx="4111352" cy="4423703"/>
          </a:xfrm>
          <a:solidFill>
            <a:schemeClr val="accent1">
              <a:lumMod val="20000"/>
              <a:lumOff val="80000"/>
            </a:schemeClr>
          </a:solidFill>
          <a:ln>
            <a:solidFill>
              <a:schemeClr val="bg1"/>
            </a:solidFill>
          </a:ln>
        </p:spPr>
        <p:txBody>
          <a:bodyPr>
            <a:normAutofit/>
          </a:bodyPr>
          <a:lstStyle/>
          <a:p>
            <a:pPr marL="0" indent="0">
              <a:buNone/>
            </a:pPr>
            <a:r>
              <a:rPr lang="en-GB" sz="1600" b="1" dirty="0"/>
              <a:t>Questions for Consultation</a:t>
            </a:r>
          </a:p>
          <a:p>
            <a:r>
              <a:rPr lang="en-GB" sz="1600" dirty="0"/>
              <a:t>How can the Government and industry help sectors come together to identify the opportunities for a ‘sector deal’ to address – especially where industries are fragmented or not well defined?</a:t>
            </a:r>
          </a:p>
          <a:p>
            <a:r>
              <a:rPr lang="en-GB" sz="1600" dirty="0"/>
              <a:t>How can the Government ensure that ‘sector deals’ promote competition and incorporate the interests of new entrants?</a:t>
            </a:r>
          </a:p>
          <a:p>
            <a:r>
              <a:rPr lang="en-GB" sz="1600" dirty="0"/>
              <a:t>How can the Government and industry collaborate to enable growth in new sectors of the future that emerge around new technologies and new business models?</a:t>
            </a:r>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pic>
        <p:nvPicPr>
          <p:cNvPr id="2" name="Picture 1"/>
          <p:cNvPicPr>
            <a:picLocks noChangeAspect="1"/>
          </p:cNvPicPr>
          <p:nvPr/>
        </p:nvPicPr>
        <p:blipFill rotWithShape="1">
          <a:blip r:embed="rId5"/>
          <a:srcRect r="4813"/>
          <a:stretch/>
        </p:blipFill>
        <p:spPr>
          <a:xfrm>
            <a:off x="389771" y="296645"/>
            <a:ext cx="2571543" cy="1148161"/>
          </a:xfrm>
          <a:prstGeom prst="rect">
            <a:avLst/>
          </a:prstGeom>
        </p:spPr>
      </p:pic>
    </p:spTree>
    <p:extLst>
      <p:ext uri="{BB962C8B-B14F-4D97-AF65-F5344CB8AC3E}">
        <p14:creationId xmlns:p14="http://schemas.microsoft.com/office/powerpoint/2010/main" val="1174909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9771" y="1590400"/>
            <a:ext cx="4038600" cy="4425839"/>
          </a:xfrm>
          <a:ln>
            <a:solidFill>
              <a:schemeClr val="bg1"/>
            </a:solidFill>
          </a:ln>
        </p:spPr>
        <p:txBody>
          <a:bodyPr>
            <a:normAutofit fontScale="92500" lnSpcReduction="20000"/>
          </a:bodyPr>
          <a:lstStyle/>
          <a:p>
            <a:pPr marL="57150" indent="0">
              <a:buNone/>
            </a:pPr>
            <a:r>
              <a:rPr lang="en-GB" sz="1600" b="1" dirty="0">
                <a:solidFill>
                  <a:schemeClr val="bg1"/>
                </a:solidFill>
                <a:latin typeface="Arial Narrow" panose="020B0606020202030204" pitchFamily="34" charset="0"/>
                <a:ea typeface="Times New Roman"/>
                <a:cs typeface="Times New Roman"/>
              </a:rPr>
              <a:t>New Commitments</a:t>
            </a:r>
          </a:p>
          <a:p>
            <a:pPr indent="-285750"/>
            <a:r>
              <a:rPr lang="en-GB" sz="1600" dirty="0">
                <a:solidFill>
                  <a:schemeClr val="bg1"/>
                </a:solidFill>
                <a:latin typeface="Arial Narrow" panose="020B0606020202030204" pitchFamily="34" charset="0"/>
                <a:ea typeface="Times New Roman"/>
                <a:cs typeface="Times New Roman"/>
              </a:rPr>
              <a:t>The Government will use additional infrastructure funding to unlock growth in areas where connectivity is holding it back</a:t>
            </a:r>
          </a:p>
          <a:p>
            <a:pPr indent="-285750"/>
            <a:r>
              <a:rPr lang="en-GB" sz="1600" dirty="0">
                <a:solidFill>
                  <a:schemeClr val="bg1"/>
                </a:solidFill>
                <a:latin typeface="Arial Narrow" panose="020B0606020202030204" pitchFamily="34" charset="0"/>
                <a:ea typeface="Times New Roman"/>
                <a:cs typeface="Times New Roman"/>
              </a:rPr>
              <a:t>The Government will take account of the varying infrastructure needs and opportunities in different regions</a:t>
            </a:r>
          </a:p>
          <a:p>
            <a:pPr indent="-285750"/>
            <a:r>
              <a:rPr lang="en-GB" sz="1600" dirty="0">
                <a:solidFill>
                  <a:schemeClr val="bg1"/>
                </a:solidFill>
                <a:latin typeface="Arial Narrow" panose="020B0606020202030204" pitchFamily="34" charset="0"/>
                <a:ea typeface="Times New Roman"/>
                <a:cs typeface="Times New Roman"/>
              </a:rPr>
              <a:t>Deliver major infrastructure improvements which will drive growth across the country (including Midlands rail Hub and Northern Powerhouse rail)</a:t>
            </a:r>
            <a:endParaRPr lang="en-US" sz="800" dirty="0">
              <a:solidFill>
                <a:schemeClr val="bg1"/>
              </a:solidFill>
              <a:latin typeface="Arial Narrow" panose="020B0606020202030204" pitchFamily="34" charset="0"/>
              <a:ea typeface="Times New Roman"/>
              <a:cs typeface="Times New Roman"/>
            </a:endParaRPr>
          </a:p>
          <a:p>
            <a:pPr indent="-285750"/>
            <a:r>
              <a:rPr lang="en-US" sz="1600" dirty="0">
                <a:solidFill>
                  <a:schemeClr val="bg1"/>
                </a:solidFill>
                <a:latin typeface="Arial Narrow" panose="020B0606020202030204" pitchFamily="34" charset="0"/>
                <a:ea typeface="Times New Roman"/>
                <a:cs typeface="Times New Roman"/>
              </a:rPr>
              <a:t>We will work with local areas to test approaches to closing the skills gaps</a:t>
            </a:r>
          </a:p>
          <a:p>
            <a:pPr indent="-285750"/>
            <a:r>
              <a:rPr lang="en-US" sz="1600" dirty="0">
                <a:solidFill>
                  <a:schemeClr val="bg1"/>
                </a:solidFill>
                <a:latin typeface="Arial Narrow" panose="020B0606020202030204" pitchFamily="34" charset="0"/>
                <a:ea typeface="Times New Roman"/>
                <a:cs typeface="Times New Roman"/>
              </a:rPr>
              <a:t>We propose creating competitive new funding streams to back the clusters of innovative businesses across the country. These could support and develop world-class research and innovation strengths in local economies, and provide commercialization funding to allow universities to work more with local businesses</a:t>
            </a:r>
          </a:p>
          <a:p>
            <a:pPr indent="-285750"/>
            <a:r>
              <a:rPr lang="en-US" sz="1600" dirty="0">
                <a:solidFill>
                  <a:schemeClr val="bg1"/>
                </a:solidFill>
                <a:latin typeface="Arial Narrow" panose="020B0606020202030204" pitchFamily="34" charset="0"/>
                <a:ea typeface="Times New Roman"/>
                <a:cs typeface="Times New Roman"/>
              </a:rPr>
              <a:t>We will work with local areas to identify and help industrial and economic clusters of businesses and local specialisms</a:t>
            </a:r>
            <a:endParaRPr lang="en-GB" sz="4000" dirty="0">
              <a:solidFill>
                <a:schemeClr val="bg1"/>
              </a:solidFill>
              <a:latin typeface="Arial Narrow" panose="020B0606020202030204" pitchFamily="34" charset="0"/>
              <a:ea typeface="Times New Roman"/>
              <a:cs typeface="Times New Roman"/>
            </a:endParaRPr>
          </a:p>
        </p:txBody>
      </p:sp>
      <p:sp>
        <p:nvSpPr>
          <p:cNvPr id="7" name="Content Placeholder 6"/>
          <p:cNvSpPr>
            <a:spLocks noGrp="1"/>
          </p:cNvSpPr>
          <p:nvPr>
            <p:ph sz="half" idx="2"/>
          </p:nvPr>
        </p:nvSpPr>
        <p:spPr>
          <a:xfrm>
            <a:off x="4734370" y="1592536"/>
            <a:ext cx="4111352" cy="4423703"/>
          </a:xfrm>
          <a:solidFill>
            <a:schemeClr val="accent1">
              <a:lumMod val="20000"/>
              <a:lumOff val="80000"/>
            </a:schemeClr>
          </a:solidFill>
          <a:ln>
            <a:solidFill>
              <a:schemeClr val="bg1"/>
            </a:solidFill>
          </a:ln>
        </p:spPr>
        <p:txBody>
          <a:bodyPr>
            <a:normAutofit fontScale="92500" lnSpcReduction="20000"/>
          </a:bodyPr>
          <a:lstStyle/>
          <a:p>
            <a:pPr marL="0" indent="0">
              <a:buNone/>
            </a:pPr>
            <a:r>
              <a:rPr lang="en-GB" sz="1600" b="1" dirty="0"/>
              <a:t>Questions for Consultation</a:t>
            </a:r>
          </a:p>
          <a:p>
            <a:r>
              <a:rPr lang="en-GB" sz="1600" dirty="0"/>
              <a:t>Do you agree the principles set out 9in relation to driving growth across the whole country) are the right ones? If not what is missing?</a:t>
            </a:r>
          </a:p>
          <a:p>
            <a:r>
              <a:rPr lang="en-GB" sz="1600" dirty="0"/>
              <a:t>What are the most important new approaches to raising skill levels in areas where they are lower? Where could investments in connectivity or innovation do most to help encourage growth across </a:t>
            </a:r>
            <a:r>
              <a:rPr lang="en-GB" sz="1600"/>
              <a:t>the country/</a:t>
            </a:r>
            <a:endParaRPr lang="en-GB" sz="1600"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pic>
        <p:nvPicPr>
          <p:cNvPr id="8" name="Picture 7"/>
          <p:cNvPicPr>
            <a:picLocks noChangeAspect="1"/>
          </p:cNvPicPr>
          <p:nvPr/>
        </p:nvPicPr>
        <p:blipFill rotWithShape="1">
          <a:blip r:embed="rId5"/>
          <a:srcRect l="34220" t="75415" r="51397" b="11824"/>
          <a:stretch/>
        </p:blipFill>
        <p:spPr>
          <a:xfrm>
            <a:off x="389771" y="287837"/>
            <a:ext cx="2318142" cy="1156970"/>
          </a:xfrm>
          <a:prstGeom prst="rect">
            <a:avLst/>
          </a:prstGeom>
        </p:spPr>
      </p:pic>
    </p:spTree>
    <p:extLst>
      <p:ext uri="{BB962C8B-B14F-4D97-AF65-F5344CB8AC3E}">
        <p14:creationId xmlns:p14="http://schemas.microsoft.com/office/powerpoint/2010/main" val="3978274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A4CC"/>
                </a:solidFill>
              </a:rPr>
              <a:t>‘Building Our Industrial Strategy’</a:t>
            </a:r>
          </a:p>
        </p:txBody>
      </p:sp>
      <p:sp>
        <p:nvSpPr>
          <p:cNvPr id="3" name="Content Placeholder 2"/>
          <p:cNvSpPr>
            <a:spLocks noGrp="1"/>
          </p:cNvSpPr>
          <p:nvPr>
            <p:ph sz="half" idx="1"/>
          </p:nvPr>
        </p:nvSpPr>
        <p:spPr/>
        <p:txBody>
          <a:bodyPr>
            <a:normAutofit fontScale="92500" lnSpcReduction="10000"/>
          </a:bodyPr>
          <a:lstStyle/>
          <a:p>
            <a:endParaRPr lang="en-GB" sz="800" dirty="0"/>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marL="457200" lvl="1" indent="0">
              <a:buNone/>
            </a:pPr>
            <a:endParaRPr lang="en-US" sz="800" dirty="0"/>
          </a:p>
          <a:p>
            <a:pPr marL="457200" lvl="1" indent="0">
              <a:buNone/>
            </a:pPr>
            <a:endParaRPr lang="en-US" sz="800" dirty="0"/>
          </a:p>
          <a:p>
            <a:pPr marL="457200" lvl="1" indent="0">
              <a:buNone/>
            </a:pPr>
            <a:endParaRPr lang="en-US" sz="800" dirty="0"/>
          </a:p>
          <a:p>
            <a:pPr marL="457200" lvl="1" indent="0">
              <a:buNone/>
            </a:pPr>
            <a:endParaRPr lang="en-US" sz="800" dirty="0"/>
          </a:p>
        </p:txBody>
      </p:sp>
      <p:sp>
        <p:nvSpPr>
          <p:cNvPr id="7" name="Content Placeholder 6"/>
          <p:cNvSpPr>
            <a:spLocks noGrp="1"/>
          </p:cNvSpPr>
          <p:nvPr>
            <p:ph sz="half" idx="2"/>
          </p:nvPr>
        </p:nvSpPr>
        <p:spPr>
          <a:xfrm>
            <a:off x="4387442" y="1600200"/>
            <a:ext cx="4299358" cy="4525963"/>
          </a:xfrm>
        </p:spPr>
        <p:txBody>
          <a:bodyPr>
            <a:normAutofit fontScale="92500" lnSpcReduction="10000"/>
          </a:bodyPr>
          <a:lstStyle/>
          <a:p>
            <a:r>
              <a:rPr lang="en-GB" dirty="0"/>
              <a:t>Green Paper published on 23</a:t>
            </a:r>
            <a:r>
              <a:rPr lang="en-GB" baseline="30000" dirty="0"/>
              <a:t>rd</a:t>
            </a:r>
            <a:r>
              <a:rPr lang="en-GB" dirty="0"/>
              <a:t> January</a:t>
            </a:r>
          </a:p>
          <a:p>
            <a:endParaRPr lang="en-GB" dirty="0"/>
          </a:p>
          <a:p>
            <a:r>
              <a:rPr lang="en-GB" dirty="0"/>
              <a:t>Consultation on developing a new Industrial Strategy</a:t>
            </a:r>
          </a:p>
          <a:p>
            <a:endParaRPr lang="en-GB" dirty="0"/>
          </a:p>
          <a:p>
            <a:r>
              <a:rPr lang="en-GB" dirty="0"/>
              <a:t>Consultation closes 17</a:t>
            </a:r>
            <a:r>
              <a:rPr lang="en-GB" baseline="30000" dirty="0"/>
              <a:t>th</a:t>
            </a:r>
            <a:r>
              <a:rPr lang="en-GB" dirty="0"/>
              <a:t> April 2017 (Easter Monday!)</a:t>
            </a:r>
          </a:p>
          <a:p>
            <a:endParaRPr lang="en-GB" dirty="0"/>
          </a:p>
          <a:p>
            <a:r>
              <a:rPr lang="en-GB" dirty="0"/>
              <a:t>LEP to produce a response on behalf of the sub-region</a:t>
            </a:r>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679189" y="200947"/>
            <a:ext cx="1117600" cy="1156970"/>
          </a:xfrm>
          <a:prstGeom prst="rect">
            <a:avLst/>
          </a:prstGeom>
          <a:noFill/>
          <a:ln w="9525">
            <a:noFill/>
            <a:miter lim="800000"/>
            <a:headEnd/>
            <a:tailEnd/>
          </a:ln>
        </p:spPr>
      </p:pic>
      <p:pic>
        <p:nvPicPr>
          <p:cNvPr id="8" name="Picture 7"/>
          <p:cNvPicPr>
            <a:picLocks noChangeAspect="1"/>
          </p:cNvPicPr>
          <p:nvPr/>
        </p:nvPicPr>
        <p:blipFill rotWithShape="1">
          <a:blip r:embed="rId5"/>
          <a:srcRect l="32110" t="5678" r="32661" b="10326"/>
          <a:stretch/>
        </p:blipFill>
        <p:spPr>
          <a:xfrm>
            <a:off x="608902" y="1652476"/>
            <a:ext cx="3221372" cy="4320330"/>
          </a:xfrm>
          <a:prstGeom prst="rect">
            <a:avLst/>
          </a:prstGeom>
          <a:ln>
            <a:solidFill>
              <a:schemeClr val="bg1"/>
            </a:solidFill>
          </a:ln>
        </p:spPr>
      </p:pic>
    </p:spTree>
    <p:extLst>
      <p:ext uri="{BB962C8B-B14F-4D97-AF65-F5344CB8AC3E}">
        <p14:creationId xmlns:p14="http://schemas.microsoft.com/office/powerpoint/2010/main" val="147239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9771" y="1590400"/>
            <a:ext cx="4038600" cy="4425839"/>
          </a:xfrm>
          <a:ln>
            <a:solidFill>
              <a:schemeClr val="bg1"/>
            </a:solidFill>
          </a:ln>
        </p:spPr>
        <p:txBody>
          <a:bodyPr>
            <a:normAutofit fontScale="92500" lnSpcReduction="20000"/>
          </a:bodyPr>
          <a:lstStyle/>
          <a:p>
            <a:pPr marL="57150" indent="0">
              <a:buNone/>
            </a:pPr>
            <a:r>
              <a:rPr lang="en-GB" sz="1600" b="1" dirty="0">
                <a:solidFill>
                  <a:schemeClr val="bg1"/>
                </a:solidFill>
                <a:latin typeface="Arial Narrow" panose="020B0606020202030204" pitchFamily="34" charset="0"/>
                <a:ea typeface="Times New Roman"/>
                <a:cs typeface="Times New Roman"/>
              </a:rPr>
              <a:t>New Commitments (1)</a:t>
            </a:r>
          </a:p>
          <a:p>
            <a:pPr indent="-285750"/>
            <a:r>
              <a:rPr lang="en-GB" sz="1600" dirty="0">
                <a:solidFill>
                  <a:schemeClr val="bg1"/>
                </a:solidFill>
                <a:latin typeface="Arial Narrow" panose="020B0606020202030204" pitchFamily="34" charset="0"/>
                <a:ea typeface="Times New Roman"/>
                <a:cs typeface="Times New Roman"/>
              </a:rPr>
              <a:t>Where appropriate…maximise the benefit that anchor companies can bring to an area by developing new policies to support the growth of UK supply chains</a:t>
            </a:r>
          </a:p>
          <a:p>
            <a:pPr indent="-285750"/>
            <a:r>
              <a:rPr lang="en-GB" sz="1600" dirty="0">
                <a:solidFill>
                  <a:schemeClr val="bg1"/>
                </a:solidFill>
                <a:latin typeface="Arial Narrow" panose="020B0606020202030204" pitchFamily="34" charset="0"/>
                <a:ea typeface="Times New Roman"/>
                <a:cs typeface="Times New Roman"/>
              </a:rPr>
              <a:t>DIT will review how it identifies priority investments, including with reference to the impact they can make in local areas where productivity needs to catch up. Government will consider the role it can play in attracting investment to the regions</a:t>
            </a:r>
          </a:p>
          <a:p>
            <a:pPr indent="-285750"/>
            <a:r>
              <a:rPr lang="en-GB" sz="1600" dirty="0">
                <a:solidFill>
                  <a:schemeClr val="bg1"/>
                </a:solidFill>
                <a:latin typeface="Arial Narrow" panose="020B0606020202030204" pitchFamily="34" charset="0"/>
                <a:ea typeface="Times New Roman"/>
                <a:cs typeface="Times New Roman"/>
              </a:rPr>
              <a:t>Cabinet Office are reviewing the location of government agencies and arms-length bodies, and will consider relocating them where they could potentially help reinforce a local cluster and support private sector growth</a:t>
            </a:r>
          </a:p>
          <a:p>
            <a:pPr indent="-285750"/>
            <a:r>
              <a:rPr lang="en-GB" sz="1600" dirty="0">
                <a:solidFill>
                  <a:schemeClr val="bg1"/>
                </a:solidFill>
                <a:latin typeface="Arial Narrow" panose="020B0606020202030204" pitchFamily="34" charset="0"/>
                <a:ea typeface="Times New Roman"/>
                <a:cs typeface="Times New Roman"/>
              </a:rPr>
              <a:t>Recognising the importance of cultural and sporting institutions in making different places attractive to people and firms</a:t>
            </a:r>
          </a:p>
          <a:p>
            <a:pPr indent="-285750"/>
            <a:r>
              <a:rPr lang="en-GB" sz="1600" dirty="0">
                <a:solidFill>
                  <a:schemeClr val="bg1"/>
                </a:solidFill>
                <a:latin typeface="Arial Narrow" panose="020B0606020202030204" pitchFamily="34" charset="0"/>
                <a:ea typeface="Times New Roman"/>
                <a:cs typeface="Times New Roman"/>
              </a:rPr>
              <a:t>Government will review whether there is more that can be done to leverage government and research council laboratories to drive local growth</a:t>
            </a:r>
          </a:p>
          <a:p>
            <a:pPr indent="-285750"/>
            <a:endParaRPr lang="en-GB" sz="1600" dirty="0">
              <a:solidFill>
                <a:schemeClr val="bg1"/>
              </a:solidFill>
              <a:latin typeface="Arial Narrow" panose="020B0606020202030204" pitchFamily="34" charset="0"/>
              <a:ea typeface="Times New Roman"/>
              <a:cs typeface="Times New Roman"/>
            </a:endParaRPr>
          </a:p>
          <a:p>
            <a:pPr marL="228600" indent="-171450"/>
            <a:endParaRPr lang="en-US" sz="1200" dirty="0"/>
          </a:p>
        </p:txBody>
      </p:sp>
      <p:sp>
        <p:nvSpPr>
          <p:cNvPr id="7" name="Content Placeholder 6"/>
          <p:cNvSpPr>
            <a:spLocks noGrp="1"/>
          </p:cNvSpPr>
          <p:nvPr>
            <p:ph sz="half" idx="2"/>
          </p:nvPr>
        </p:nvSpPr>
        <p:spPr>
          <a:xfrm>
            <a:off x="4734370" y="1592536"/>
            <a:ext cx="4111352" cy="4423703"/>
          </a:xfrm>
          <a:solidFill>
            <a:schemeClr val="accent1">
              <a:lumMod val="20000"/>
              <a:lumOff val="80000"/>
            </a:schemeClr>
          </a:solidFill>
          <a:ln>
            <a:solidFill>
              <a:schemeClr val="bg1"/>
            </a:solidFill>
          </a:ln>
        </p:spPr>
        <p:txBody>
          <a:bodyPr>
            <a:normAutofit fontScale="92500" lnSpcReduction="20000"/>
          </a:bodyPr>
          <a:lstStyle/>
          <a:p>
            <a:pPr marL="0" indent="0">
              <a:buNone/>
            </a:pPr>
            <a:r>
              <a:rPr lang="en-GB" sz="1600" b="1" dirty="0"/>
              <a:t>Questions for Consultation</a:t>
            </a:r>
          </a:p>
          <a:p>
            <a:r>
              <a:rPr lang="en-GB" sz="1600" dirty="0"/>
              <a:t>Recognising the need for local initiative and leadership, how should we best work with local areas to create and strengthen key local institutions?</a:t>
            </a:r>
          </a:p>
          <a:p>
            <a:r>
              <a:rPr lang="en-GB" sz="1600" dirty="0"/>
              <a:t>What are the most important institutions which we need to upgrade or support to back growth in particular areas?</a:t>
            </a:r>
          </a:p>
          <a:p>
            <a:r>
              <a:rPr lang="en-GB" sz="1600" dirty="0"/>
              <a:t>Are there institutions missing in certain areas which we could help create or strengthen to support local growth?</a:t>
            </a:r>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pic>
        <p:nvPicPr>
          <p:cNvPr id="9" name="Picture 8"/>
          <p:cNvPicPr>
            <a:picLocks noChangeAspect="1"/>
          </p:cNvPicPr>
          <p:nvPr/>
        </p:nvPicPr>
        <p:blipFill rotWithShape="1">
          <a:blip r:embed="rId5"/>
          <a:srcRect l="48151" t="75415" r="35229" b="11824"/>
          <a:stretch/>
        </p:blipFill>
        <p:spPr>
          <a:xfrm>
            <a:off x="389771" y="284108"/>
            <a:ext cx="2687420" cy="1160699"/>
          </a:xfrm>
          <a:prstGeom prst="rect">
            <a:avLst/>
          </a:prstGeom>
        </p:spPr>
      </p:pic>
    </p:spTree>
    <p:extLst>
      <p:ext uri="{BB962C8B-B14F-4D97-AF65-F5344CB8AC3E}">
        <p14:creationId xmlns:p14="http://schemas.microsoft.com/office/powerpoint/2010/main" val="4017709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9771" y="1590400"/>
            <a:ext cx="4038600" cy="4425839"/>
          </a:xfrm>
          <a:ln>
            <a:solidFill>
              <a:schemeClr val="bg1"/>
            </a:solidFill>
          </a:ln>
        </p:spPr>
        <p:txBody>
          <a:bodyPr>
            <a:normAutofit fontScale="92500" lnSpcReduction="20000"/>
          </a:bodyPr>
          <a:lstStyle/>
          <a:p>
            <a:pPr marL="57150" indent="0">
              <a:buNone/>
            </a:pPr>
            <a:r>
              <a:rPr lang="en-GB" sz="1600" b="1" dirty="0">
                <a:solidFill>
                  <a:schemeClr val="bg1"/>
                </a:solidFill>
                <a:latin typeface="Arial Narrow" panose="020B0606020202030204" pitchFamily="34" charset="0"/>
                <a:ea typeface="Times New Roman"/>
                <a:cs typeface="Times New Roman"/>
              </a:rPr>
              <a:t>New Commitments (2)</a:t>
            </a:r>
          </a:p>
          <a:p>
            <a:pPr indent="-285750"/>
            <a:r>
              <a:rPr lang="en-GB" sz="1600" dirty="0">
                <a:solidFill>
                  <a:schemeClr val="bg1"/>
                </a:solidFill>
                <a:latin typeface="Arial Narrow" panose="020B0606020202030204" pitchFamily="34" charset="0"/>
                <a:ea typeface="Times New Roman"/>
                <a:cs typeface="Times New Roman"/>
              </a:rPr>
              <a:t>Government will support networks of universities where they want to come together to improve commercialisation</a:t>
            </a:r>
          </a:p>
          <a:p>
            <a:pPr indent="-285750"/>
            <a:r>
              <a:rPr lang="en-GB" sz="1600" dirty="0">
                <a:solidFill>
                  <a:schemeClr val="bg1"/>
                </a:solidFill>
                <a:latin typeface="Arial Narrow" panose="020B0606020202030204" pitchFamily="34" charset="0"/>
                <a:ea typeface="Times New Roman"/>
                <a:cs typeface="Times New Roman"/>
              </a:rPr>
              <a:t>Government will work with the British Business Bank and </a:t>
            </a:r>
            <a:r>
              <a:rPr lang="en-GB" sz="1600" dirty="0" err="1">
                <a:solidFill>
                  <a:schemeClr val="bg1"/>
                </a:solidFill>
                <a:latin typeface="Arial Narrow" panose="020B0606020202030204" pitchFamily="34" charset="0"/>
                <a:ea typeface="Times New Roman"/>
                <a:cs typeface="Times New Roman"/>
              </a:rPr>
              <a:t>ScaleUp</a:t>
            </a:r>
            <a:r>
              <a:rPr lang="en-GB" sz="1600" dirty="0">
                <a:solidFill>
                  <a:schemeClr val="bg1"/>
                </a:solidFill>
                <a:latin typeface="Arial Narrow" panose="020B0606020202030204" pitchFamily="34" charset="0"/>
                <a:ea typeface="Times New Roman"/>
                <a:cs typeface="Times New Roman"/>
              </a:rPr>
              <a:t> Institute to understand and address the relative weakness of venture capital funding and entrepreneurship networks outside the South East</a:t>
            </a:r>
          </a:p>
          <a:p>
            <a:pPr indent="-285750"/>
            <a:r>
              <a:rPr lang="en-GB" sz="1600" dirty="0">
                <a:solidFill>
                  <a:schemeClr val="bg1"/>
                </a:solidFill>
                <a:latin typeface="Arial Narrow" panose="020B0606020202030204" pitchFamily="34" charset="0"/>
                <a:ea typeface="Times New Roman"/>
                <a:cs typeface="Times New Roman"/>
              </a:rPr>
              <a:t>Work with local government to review how to bring more business expertise into local governance, and improve links between councils and the private sector</a:t>
            </a:r>
          </a:p>
          <a:p>
            <a:pPr indent="-285750"/>
            <a:r>
              <a:rPr lang="en-GB" sz="1600" dirty="0">
                <a:solidFill>
                  <a:schemeClr val="bg1"/>
                </a:solidFill>
                <a:latin typeface="Arial Narrow" panose="020B0606020202030204" pitchFamily="34" charset="0"/>
                <a:ea typeface="Times New Roman"/>
                <a:cs typeface="Times New Roman"/>
              </a:rPr>
              <a:t>Explore further devolution deals with the largest cities</a:t>
            </a:r>
          </a:p>
          <a:p>
            <a:pPr indent="-285750"/>
            <a:r>
              <a:rPr lang="en-GB" sz="1600" dirty="0">
                <a:solidFill>
                  <a:schemeClr val="bg1"/>
                </a:solidFill>
                <a:latin typeface="Arial Narrow" panose="020B0606020202030204" pitchFamily="34" charset="0"/>
                <a:ea typeface="Times New Roman"/>
                <a:cs typeface="Times New Roman"/>
              </a:rPr>
              <a:t>LGA will work with new Mayoral Combined Authorities to build up administrative capacity</a:t>
            </a:r>
          </a:p>
          <a:p>
            <a:pPr indent="-285750"/>
            <a:r>
              <a:rPr lang="en-GB" sz="1600" dirty="0">
                <a:solidFill>
                  <a:schemeClr val="bg1"/>
                </a:solidFill>
                <a:latin typeface="Arial Narrow" panose="020B0606020202030204" pitchFamily="34" charset="0"/>
                <a:ea typeface="Times New Roman"/>
                <a:cs typeface="Times New Roman"/>
              </a:rPr>
              <a:t>Work with LEPs to review their role in delivering local growth , and examine best practice and how we can strengthen them, including extending the support they receive from the What Works centre for Local Economic Growth</a:t>
            </a:r>
          </a:p>
          <a:p>
            <a:pPr indent="-285750"/>
            <a:endParaRPr lang="en-GB" sz="1600" dirty="0">
              <a:solidFill>
                <a:schemeClr val="bg1"/>
              </a:solidFill>
              <a:latin typeface="Arial Narrow" panose="020B0606020202030204" pitchFamily="34" charset="0"/>
              <a:ea typeface="Times New Roman"/>
              <a:cs typeface="Times New Roman"/>
            </a:endParaRPr>
          </a:p>
          <a:p>
            <a:pPr indent="-285750"/>
            <a:endParaRPr lang="en-GB" sz="1600" dirty="0">
              <a:solidFill>
                <a:schemeClr val="bg1"/>
              </a:solidFill>
              <a:latin typeface="Arial Narrow" panose="020B0606020202030204" pitchFamily="34" charset="0"/>
              <a:ea typeface="Times New Roman"/>
              <a:cs typeface="Times New Roman"/>
            </a:endParaRPr>
          </a:p>
          <a:p>
            <a:pPr marL="228600" indent="-171450"/>
            <a:endParaRPr lang="en-US" sz="1200" dirty="0"/>
          </a:p>
        </p:txBody>
      </p:sp>
      <p:sp>
        <p:nvSpPr>
          <p:cNvPr id="7" name="Content Placeholder 6"/>
          <p:cNvSpPr>
            <a:spLocks noGrp="1"/>
          </p:cNvSpPr>
          <p:nvPr>
            <p:ph sz="half" idx="2"/>
          </p:nvPr>
        </p:nvSpPr>
        <p:spPr>
          <a:xfrm>
            <a:off x="4734370" y="1592536"/>
            <a:ext cx="4111352" cy="4423703"/>
          </a:xfrm>
          <a:solidFill>
            <a:schemeClr val="accent1">
              <a:lumMod val="20000"/>
              <a:lumOff val="80000"/>
            </a:schemeClr>
          </a:solidFill>
          <a:ln>
            <a:solidFill>
              <a:schemeClr val="bg1"/>
            </a:solidFill>
          </a:ln>
        </p:spPr>
        <p:txBody>
          <a:bodyPr>
            <a:normAutofit fontScale="92500" lnSpcReduction="20000"/>
          </a:bodyPr>
          <a:lstStyle/>
          <a:p>
            <a:pPr marL="0" indent="0">
              <a:buNone/>
            </a:pPr>
            <a:r>
              <a:rPr lang="en-GB" sz="1600" b="1" dirty="0"/>
              <a:t>Questions for Consultation</a:t>
            </a:r>
          </a:p>
          <a:p>
            <a:r>
              <a:rPr lang="en-GB" sz="1600" dirty="0"/>
              <a:t>Does the Green paper identify the right areas of focus?</a:t>
            </a:r>
          </a:p>
          <a:p>
            <a:r>
              <a:rPr lang="en-GB" sz="1600" dirty="0"/>
              <a:t>Are the ten pillars suggested the right ones to tackle low productivity and unbalanced growth? If not, which areas are missing?</a:t>
            </a:r>
          </a:p>
          <a:p>
            <a:r>
              <a:rPr lang="en-GB" sz="1600" dirty="0"/>
              <a:t>Are the right central government and local institutions in place to deliver an effective industrial strategy? If not, how should they be reformed? Are the types of measures to strengthen local institutions set out in the Green Paper the right ones?</a:t>
            </a:r>
          </a:p>
          <a:p>
            <a:r>
              <a:rPr lang="en-GB" sz="1600" dirty="0"/>
              <a:t>Are there important lessons that can be learned from the industrial policies of other countries which are not reflected in the ten pillars?</a:t>
            </a:r>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pic>
        <p:nvPicPr>
          <p:cNvPr id="9" name="Picture 8"/>
          <p:cNvPicPr>
            <a:picLocks noChangeAspect="1"/>
          </p:cNvPicPr>
          <p:nvPr/>
        </p:nvPicPr>
        <p:blipFill rotWithShape="1">
          <a:blip r:embed="rId5"/>
          <a:srcRect l="48151" t="75415" r="35229" b="11824"/>
          <a:stretch/>
        </p:blipFill>
        <p:spPr>
          <a:xfrm>
            <a:off x="389771" y="284108"/>
            <a:ext cx="2687420" cy="1160699"/>
          </a:xfrm>
          <a:prstGeom prst="rect">
            <a:avLst/>
          </a:prstGeom>
        </p:spPr>
      </p:pic>
    </p:spTree>
    <p:extLst>
      <p:ext uri="{BB962C8B-B14F-4D97-AF65-F5344CB8AC3E}">
        <p14:creationId xmlns:p14="http://schemas.microsoft.com/office/powerpoint/2010/main" val="169657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742" y="0"/>
            <a:ext cx="8902327" cy="1117616"/>
          </a:xfrm>
        </p:spPr>
        <p:txBody>
          <a:bodyPr anchor="t">
            <a:normAutofit fontScale="90000"/>
          </a:bodyPr>
          <a:lstStyle/>
          <a:p>
            <a:r>
              <a:rPr lang="en-US" sz="3600" dirty="0"/>
              <a:t>Industrial Strategy Challenge Fund - Challenge Areas</a:t>
            </a:r>
          </a:p>
        </p:txBody>
      </p:sp>
      <p:grpSp>
        <p:nvGrpSpPr>
          <p:cNvPr id="5" name="Group 4"/>
          <p:cNvGrpSpPr/>
          <p:nvPr/>
        </p:nvGrpSpPr>
        <p:grpSpPr>
          <a:xfrm>
            <a:off x="159742" y="633613"/>
            <a:ext cx="8895599" cy="432000"/>
            <a:chOff x="159742" y="680653"/>
            <a:chExt cx="8895599" cy="432000"/>
          </a:xfrm>
        </p:grpSpPr>
        <p:sp>
          <p:nvSpPr>
            <p:cNvPr id="3" name="Rounded Rectangle 2"/>
            <p:cNvSpPr/>
            <p:nvPr/>
          </p:nvSpPr>
          <p:spPr>
            <a:xfrm>
              <a:off x="159742" y="680653"/>
              <a:ext cx="1980000" cy="43200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Bioscience &amp; Biotechnology</a:t>
              </a:r>
            </a:p>
          </p:txBody>
        </p:sp>
        <p:sp>
          <p:nvSpPr>
            <p:cNvPr id="17" name="Rounded Rectangle 16"/>
            <p:cNvSpPr/>
            <p:nvPr/>
          </p:nvSpPr>
          <p:spPr>
            <a:xfrm>
              <a:off x="2199890" y="680653"/>
              <a:ext cx="6855451" cy="432000"/>
            </a:xfrm>
            <a:prstGeom prst="roundRect">
              <a:avLst/>
            </a:prstGeom>
            <a:solidFill>
              <a:srgbClr val="FFFFFF"/>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solidFill>
                </a:rPr>
                <a:t>Increase UK self-reliance in food, energy and materials production. </a:t>
              </a:r>
            </a:p>
          </p:txBody>
        </p:sp>
      </p:grpSp>
      <p:grpSp>
        <p:nvGrpSpPr>
          <p:cNvPr id="12" name="Group 11"/>
          <p:cNvGrpSpPr/>
          <p:nvPr/>
        </p:nvGrpSpPr>
        <p:grpSpPr>
          <a:xfrm>
            <a:off x="166471" y="2206959"/>
            <a:ext cx="8895599" cy="435261"/>
            <a:chOff x="159742" y="1174707"/>
            <a:chExt cx="8895599" cy="435261"/>
          </a:xfrm>
        </p:grpSpPr>
        <p:sp>
          <p:nvSpPr>
            <p:cNvPr id="6" name="Rounded Rectangle 5"/>
            <p:cNvSpPr/>
            <p:nvPr/>
          </p:nvSpPr>
          <p:spPr>
            <a:xfrm>
              <a:off x="159742" y="1174707"/>
              <a:ext cx="1980000" cy="435261"/>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New Energy Technologies</a:t>
              </a:r>
            </a:p>
          </p:txBody>
        </p:sp>
        <p:sp>
          <p:nvSpPr>
            <p:cNvPr id="19" name="Rounded Rectangle 18"/>
            <p:cNvSpPr/>
            <p:nvPr/>
          </p:nvSpPr>
          <p:spPr>
            <a:xfrm>
              <a:off x="2199890" y="1174707"/>
              <a:ext cx="6855451" cy="435261"/>
            </a:xfrm>
            <a:prstGeom prst="roundRect">
              <a:avLst/>
            </a:prstGeom>
            <a:solidFill>
              <a:srgbClr val="FFFFFF"/>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solidFill>
                </a:rPr>
                <a:t>Become the global lead in solving the energy challenge of supplying clean, affordable energy securely to ever more-demanding societies around the world. </a:t>
              </a:r>
            </a:p>
          </p:txBody>
        </p:sp>
      </p:grpSp>
      <p:grpSp>
        <p:nvGrpSpPr>
          <p:cNvPr id="13" name="Group 12"/>
          <p:cNvGrpSpPr/>
          <p:nvPr/>
        </p:nvGrpSpPr>
        <p:grpSpPr>
          <a:xfrm>
            <a:off x="166471" y="1682504"/>
            <a:ext cx="8895599" cy="431999"/>
            <a:chOff x="159742" y="1758201"/>
            <a:chExt cx="8895599" cy="431999"/>
          </a:xfrm>
        </p:grpSpPr>
        <p:sp>
          <p:nvSpPr>
            <p:cNvPr id="7" name="Rounded Rectangle 6"/>
            <p:cNvSpPr/>
            <p:nvPr/>
          </p:nvSpPr>
          <p:spPr>
            <a:xfrm>
              <a:off x="159742" y="1758201"/>
              <a:ext cx="1980000" cy="43199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Manufacturing &amp; Materials of the Future</a:t>
              </a:r>
            </a:p>
          </p:txBody>
        </p:sp>
        <p:sp>
          <p:nvSpPr>
            <p:cNvPr id="20" name="Rounded Rectangle 19"/>
            <p:cNvSpPr/>
            <p:nvPr/>
          </p:nvSpPr>
          <p:spPr>
            <a:xfrm>
              <a:off x="2199890" y="1758201"/>
              <a:ext cx="6855451" cy="431999"/>
            </a:xfrm>
            <a:prstGeom prst="roundRect">
              <a:avLst/>
            </a:prstGeom>
            <a:solidFill>
              <a:srgbClr val="FFFFFF"/>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solidFill>
                </a:rPr>
                <a:t>Ensure that the UK leads the world in the sustainable manufacturing and delivery of the next generation of products and components. </a:t>
              </a:r>
            </a:p>
          </p:txBody>
        </p:sp>
      </p:grpSp>
      <p:grpSp>
        <p:nvGrpSpPr>
          <p:cNvPr id="14" name="Group 13"/>
          <p:cNvGrpSpPr/>
          <p:nvPr/>
        </p:nvGrpSpPr>
        <p:grpSpPr>
          <a:xfrm>
            <a:off x="159740" y="5153710"/>
            <a:ext cx="8895599" cy="431979"/>
            <a:chOff x="159742" y="2339029"/>
            <a:chExt cx="8895599" cy="431979"/>
          </a:xfrm>
        </p:grpSpPr>
        <p:sp>
          <p:nvSpPr>
            <p:cNvPr id="8" name="Rounded Rectangle 7"/>
            <p:cNvSpPr/>
            <p:nvPr/>
          </p:nvSpPr>
          <p:spPr>
            <a:xfrm>
              <a:off x="159742" y="2339029"/>
              <a:ext cx="1980000" cy="43197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Integrated &amp; Sustainable Cities</a:t>
              </a:r>
            </a:p>
          </p:txBody>
        </p:sp>
        <p:sp>
          <p:nvSpPr>
            <p:cNvPr id="21" name="Rounded Rectangle 20"/>
            <p:cNvSpPr/>
            <p:nvPr/>
          </p:nvSpPr>
          <p:spPr>
            <a:xfrm>
              <a:off x="2199890" y="2339029"/>
              <a:ext cx="6855451" cy="431979"/>
            </a:xfrm>
            <a:prstGeom prst="roundRect">
              <a:avLst/>
            </a:prstGeom>
            <a:solidFill>
              <a:srgbClr val="FFFFFF"/>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solidFill>
                </a:rPr>
                <a:t>Establish the world’s best smart city demonstrator, introducing 5G technologies and applications, attracting global mobile companies to the UK.</a:t>
              </a:r>
            </a:p>
          </p:txBody>
        </p:sp>
      </p:grpSp>
      <p:grpSp>
        <p:nvGrpSpPr>
          <p:cNvPr id="15" name="Group 14"/>
          <p:cNvGrpSpPr/>
          <p:nvPr/>
        </p:nvGrpSpPr>
        <p:grpSpPr>
          <a:xfrm>
            <a:off x="159740" y="1158069"/>
            <a:ext cx="8895601" cy="431979"/>
            <a:chOff x="159740" y="2978837"/>
            <a:chExt cx="8895601" cy="431979"/>
          </a:xfrm>
        </p:grpSpPr>
        <p:sp>
          <p:nvSpPr>
            <p:cNvPr id="9" name="Rounded Rectangle 8"/>
            <p:cNvSpPr/>
            <p:nvPr/>
          </p:nvSpPr>
          <p:spPr>
            <a:xfrm>
              <a:off x="159740" y="2978837"/>
              <a:ext cx="1980000" cy="43197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Leading Edge Healthcare &amp; Medicine</a:t>
              </a:r>
            </a:p>
          </p:txBody>
        </p:sp>
        <p:sp>
          <p:nvSpPr>
            <p:cNvPr id="22" name="Rounded Rectangle 21"/>
            <p:cNvSpPr/>
            <p:nvPr/>
          </p:nvSpPr>
          <p:spPr>
            <a:xfrm>
              <a:off x="2199890" y="2978837"/>
              <a:ext cx="6855451" cy="431979"/>
            </a:xfrm>
            <a:prstGeom prst="roundRect">
              <a:avLst/>
            </a:prstGeom>
            <a:solidFill>
              <a:srgbClr val="FFFFFF"/>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solidFill>
                </a:rPr>
                <a:t>Improve patient outcomes through cutting-edge, personalised therapies and new antimicrobials and establish the UK as a world leader in the development and commercialisation of cell and gene therapies.</a:t>
              </a:r>
            </a:p>
          </p:txBody>
        </p:sp>
      </p:grpSp>
      <p:grpSp>
        <p:nvGrpSpPr>
          <p:cNvPr id="16" name="Group 15"/>
          <p:cNvGrpSpPr/>
          <p:nvPr/>
        </p:nvGrpSpPr>
        <p:grpSpPr>
          <a:xfrm>
            <a:off x="159742" y="3397102"/>
            <a:ext cx="8895599" cy="611980"/>
            <a:chOff x="159742" y="3544436"/>
            <a:chExt cx="8895599" cy="611980"/>
          </a:xfrm>
        </p:grpSpPr>
        <p:sp>
          <p:nvSpPr>
            <p:cNvPr id="10" name="Rounded Rectangle 9"/>
            <p:cNvSpPr/>
            <p:nvPr/>
          </p:nvSpPr>
          <p:spPr>
            <a:xfrm>
              <a:off x="159742" y="3544436"/>
              <a:ext cx="1980000" cy="61198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Robotics and Artificial Intelligence (RAI)</a:t>
              </a:r>
            </a:p>
          </p:txBody>
        </p:sp>
        <p:sp>
          <p:nvSpPr>
            <p:cNvPr id="23" name="Rounded Rectangle 22"/>
            <p:cNvSpPr/>
            <p:nvPr/>
          </p:nvSpPr>
          <p:spPr>
            <a:xfrm>
              <a:off x="2199890" y="3544436"/>
              <a:ext cx="6855451" cy="611980"/>
            </a:xfrm>
            <a:prstGeom prst="roundRect">
              <a:avLst/>
            </a:prstGeom>
            <a:solidFill>
              <a:srgbClr val="FFFFFF"/>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solidFill>
                </a:rPr>
                <a:t>To create UK economic wealth, and an economy that works for everyone, by overcoming challenges using RAI technologies in areas such as hazardous environments, autonomous transport, health &amp; social care and advanced decision making with AI.</a:t>
              </a:r>
            </a:p>
          </p:txBody>
        </p:sp>
      </p:grpSp>
      <p:grpSp>
        <p:nvGrpSpPr>
          <p:cNvPr id="18" name="Group 17"/>
          <p:cNvGrpSpPr/>
          <p:nvPr/>
        </p:nvGrpSpPr>
        <p:grpSpPr>
          <a:xfrm>
            <a:off x="166471" y="5678144"/>
            <a:ext cx="8902327" cy="431979"/>
            <a:chOff x="159742" y="4324702"/>
            <a:chExt cx="8902327" cy="431979"/>
          </a:xfrm>
        </p:grpSpPr>
        <p:sp>
          <p:nvSpPr>
            <p:cNvPr id="11" name="Rounded Rectangle 10"/>
            <p:cNvSpPr/>
            <p:nvPr/>
          </p:nvSpPr>
          <p:spPr>
            <a:xfrm>
              <a:off x="159742" y="4324702"/>
              <a:ext cx="1980000" cy="43197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Technologies for the Creative Industries</a:t>
              </a:r>
            </a:p>
          </p:txBody>
        </p:sp>
        <p:sp>
          <p:nvSpPr>
            <p:cNvPr id="24" name="Rounded Rectangle 23"/>
            <p:cNvSpPr/>
            <p:nvPr/>
          </p:nvSpPr>
          <p:spPr>
            <a:xfrm>
              <a:off x="2206618" y="4324702"/>
              <a:ext cx="6855451" cy="431979"/>
            </a:xfrm>
            <a:prstGeom prst="roundRect">
              <a:avLst/>
            </a:prstGeom>
            <a:solidFill>
              <a:srgbClr val="FFFFFF"/>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solidFill>
                </a:rPr>
                <a:t>To create UK economic wealth, and an economy that works for everyone, by overcoming challenges to anchor and grow the UK creative sector and its contribution to wealth generation and society.</a:t>
              </a:r>
            </a:p>
          </p:txBody>
        </p:sp>
      </p:grpSp>
      <p:grpSp>
        <p:nvGrpSpPr>
          <p:cNvPr id="28" name="Group 27"/>
          <p:cNvGrpSpPr/>
          <p:nvPr/>
        </p:nvGrpSpPr>
        <p:grpSpPr>
          <a:xfrm>
            <a:off x="159743" y="4101538"/>
            <a:ext cx="8895599" cy="435261"/>
            <a:chOff x="159742" y="1174707"/>
            <a:chExt cx="8895599" cy="435261"/>
          </a:xfrm>
        </p:grpSpPr>
        <p:sp>
          <p:nvSpPr>
            <p:cNvPr id="29" name="Rounded Rectangle 28"/>
            <p:cNvSpPr/>
            <p:nvPr/>
          </p:nvSpPr>
          <p:spPr>
            <a:xfrm>
              <a:off x="159742" y="1174707"/>
              <a:ext cx="1980000" cy="435261"/>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Space and Satellite Technologies</a:t>
              </a:r>
            </a:p>
          </p:txBody>
        </p:sp>
        <p:sp>
          <p:nvSpPr>
            <p:cNvPr id="30" name="Rounded Rectangle 29"/>
            <p:cNvSpPr/>
            <p:nvPr/>
          </p:nvSpPr>
          <p:spPr>
            <a:xfrm>
              <a:off x="2199890" y="1174707"/>
              <a:ext cx="6855451" cy="435261"/>
            </a:xfrm>
            <a:prstGeom prst="roundRect">
              <a:avLst/>
            </a:prstGeom>
            <a:solidFill>
              <a:srgbClr val="FFFFFF"/>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solidFill>
                </a:rPr>
                <a:t>To create UK economic wealth, and an economy that works for everyone, by overcoming challenges using satellite-based technologies in areas such communications, navigation and earth observation.</a:t>
              </a:r>
            </a:p>
          </p:txBody>
        </p:sp>
      </p:grpSp>
      <p:grpSp>
        <p:nvGrpSpPr>
          <p:cNvPr id="31" name="Group 30"/>
          <p:cNvGrpSpPr/>
          <p:nvPr/>
        </p:nvGrpSpPr>
        <p:grpSpPr>
          <a:xfrm>
            <a:off x="159743" y="4629255"/>
            <a:ext cx="8895599" cy="431999"/>
            <a:chOff x="159742" y="1758201"/>
            <a:chExt cx="8895599" cy="431999"/>
          </a:xfrm>
        </p:grpSpPr>
        <p:sp>
          <p:nvSpPr>
            <p:cNvPr id="32" name="Rounded Rectangle 31"/>
            <p:cNvSpPr/>
            <p:nvPr/>
          </p:nvSpPr>
          <p:spPr>
            <a:xfrm>
              <a:off x="159742" y="1758201"/>
              <a:ext cx="1980000" cy="43199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Transformative Digital Technologies</a:t>
              </a:r>
            </a:p>
          </p:txBody>
        </p:sp>
        <p:sp>
          <p:nvSpPr>
            <p:cNvPr id="33" name="Rounded Rectangle 32"/>
            <p:cNvSpPr/>
            <p:nvPr/>
          </p:nvSpPr>
          <p:spPr>
            <a:xfrm>
              <a:off x="2199890" y="1758201"/>
              <a:ext cx="6855451" cy="431999"/>
            </a:xfrm>
            <a:prstGeom prst="roundRect">
              <a:avLst/>
            </a:prstGeom>
            <a:solidFill>
              <a:srgbClr val="FFFFFF"/>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solidFill>
                </a:rPr>
                <a:t>To create UK economic wealth, and an economy that works for everyone, by overcoming challenges using digital technologies such as data, AI/ML, cyber security, immersive, HPC, </a:t>
              </a:r>
              <a:r>
                <a:rPr lang="en-US" sz="1200" b="1" dirty="0" err="1">
                  <a:solidFill>
                    <a:schemeClr val="accent1"/>
                  </a:solidFill>
                </a:rPr>
                <a:t>modelling</a:t>
              </a:r>
              <a:r>
                <a:rPr lang="en-US" sz="1200" b="1" dirty="0">
                  <a:solidFill>
                    <a:schemeClr val="accent1"/>
                  </a:solidFill>
                </a:rPr>
                <a:t> and 5G.</a:t>
              </a:r>
            </a:p>
          </p:txBody>
        </p:sp>
      </p:grpSp>
      <p:grpSp>
        <p:nvGrpSpPr>
          <p:cNvPr id="34" name="Group 33"/>
          <p:cNvGrpSpPr/>
          <p:nvPr/>
        </p:nvGrpSpPr>
        <p:grpSpPr>
          <a:xfrm>
            <a:off x="166471" y="2734676"/>
            <a:ext cx="8895599" cy="569970"/>
            <a:chOff x="159742" y="2201039"/>
            <a:chExt cx="8895599" cy="569970"/>
          </a:xfrm>
        </p:grpSpPr>
        <p:sp>
          <p:nvSpPr>
            <p:cNvPr id="35" name="Rounded Rectangle 34"/>
            <p:cNvSpPr/>
            <p:nvPr/>
          </p:nvSpPr>
          <p:spPr>
            <a:xfrm>
              <a:off x="159742" y="2201039"/>
              <a:ext cx="1980000" cy="569969"/>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t>Quantum Technologies</a:t>
              </a:r>
            </a:p>
          </p:txBody>
        </p:sp>
        <p:sp>
          <p:nvSpPr>
            <p:cNvPr id="36" name="Rounded Rectangle 35"/>
            <p:cNvSpPr/>
            <p:nvPr/>
          </p:nvSpPr>
          <p:spPr>
            <a:xfrm>
              <a:off x="2199890" y="2201039"/>
              <a:ext cx="6855451" cy="569970"/>
            </a:xfrm>
            <a:prstGeom prst="roundRect">
              <a:avLst/>
            </a:prstGeom>
            <a:solidFill>
              <a:srgbClr val="FFFFFF"/>
            </a:solidFill>
            <a:ln w="3810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solidFill>
                </a:rPr>
                <a:t>To create UK economic wealth, and an economy that works for everyone, by overcoming challenges using next generation quantum technologies in areas such a sub-surface imaging, GPS-free navigation, advanced sensing and communications.</a:t>
              </a:r>
            </a:p>
          </p:txBody>
        </p:sp>
      </p:grpSp>
      <p:cxnSp>
        <p:nvCxnSpPr>
          <p:cNvPr id="42" name="Straight Connector 41"/>
          <p:cNvCxnSpPr/>
          <p:nvPr/>
        </p:nvCxnSpPr>
        <p:spPr>
          <a:xfrm>
            <a:off x="0" y="5106911"/>
            <a:ext cx="9144000" cy="0"/>
          </a:xfrm>
          <a:prstGeom prst="line">
            <a:avLst/>
          </a:prstGeom>
          <a:ln w="38100" cmpd="sng">
            <a:prstDash val="dash"/>
          </a:ln>
        </p:spPr>
        <p:style>
          <a:lnRef idx="2">
            <a:schemeClr val="accent1"/>
          </a:lnRef>
          <a:fillRef idx="0">
            <a:schemeClr val="accent1"/>
          </a:fillRef>
          <a:effectRef idx="1">
            <a:schemeClr val="accent1"/>
          </a:effectRef>
          <a:fontRef idx="minor">
            <a:schemeClr val="tx1"/>
          </a:fontRef>
        </p:style>
      </p:cxnSp>
      <p:pic>
        <p:nvPicPr>
          <p:cNvPr id="37" name="Picture 36"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spTree>
    <p:extLst>
      <p:ext uri="{BB962C8B-B14F-4D97-AF65-F5344CB8AC3E}">
        <p14:creationId xmlns:p14="http://schemas.microsoft.com/office/powerpoint/2010/main" val="2787456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srgbClr val="00A4CC"/>
                </a:solidFill>
              </a:rPr>
              <a:t>The 10 Pillars</a:t>
            </a:r>
          </a:p>
        </p:txBody>
      </p:sp>
      <p:sp>
        <p:nvSpPr>
          <p:cNvPr id="3" name="Content Placeholder 2"/>
          <p:cNvSpPr>
            <a:spLocks noGrp="1"/>
          </p:cNvSpPr>
          <p:nvPr>
            <p:ph sz="half" idx="1"/>
          </p:nvPr>
        </p:nvSpPr>
        <p:spPr/>
        <p:txBody>
          <a:bodyPr>
            <a:normAutofit/>
          </a:bodyPr>
          <a:lstStyle/>
          <a:p>
            <a:endParaRPr lang="en-GB" sz="800" dirty="0"/>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marL="457200" lvl="1" indent="0">
              <a:buNone/>
            </a:pPr>
            <a:endParaRPr lang="en-US" sz="800" dirty="0"/>
          </a:p>
          <a:p>
            <a:pPr marL="457200" lvl="1" indent="0">
              <a:buNone/>
            </a:pPr>
            <a:endParaRPr lang="en-US" sz="800" dirty="0"/>
          </a:p>
          <a:p>
            <a:pPr marL="457200" lvl="1" indent="0">
              <a:buNone/>
            </a:pPr>
            <a:endParaRPr lang="en-US" sz="800" dirty="0"/>
          </a:p>
          <a:p>
            <a:pPr marL="457200" lvl="1" indent="0">
              <a:buNone/>
            </a:pPr>
            <a:endParaRPr lang="en-US" sz="800" dirty="0"/>
          </a:p>
        </p:txBody>
      </p:sp>
      <p:sp>
        <p:nvSpPr>
          <p:cNvPr id="7" name="Content Placeholder 6"/>
          <p:cNvSpPr>
            <a:spLocks noGrp="1"/>
          </p:cNvSpPr>
          <p:nvPr>
            <p:ph sz="half" idx="2"/>
          </p:nvPr>
        </p:nvSpPr>
        <p:spPr>
          <a:xfrm>
            <a:off x="4387442" y="1600200"/>
            <a:ext cx="4299358" cy="4525963"/>
          </a:xfrm>
        </p:spPr>
        <p:txBody>
          <a:bodyPr>
            <a:normAutofit/>
          </a:bodyPr>
          <a:lstStyle/>
          <a:p>
            <a:r>
              <a:rPr lang="en-GB" dirty="0"/>
              <a:t>Strategy identifies10 pillars which the Government believes are important to drive forward the strategy and frame its approach</a:t>
            </a:r>
          </a:p>
          <a:p>
            <a:endParaRPr lang="en-GB" dirty="0"/>
          </a:p>
          <a:p>
            <a:r>
              <a:rPr lang="en-GB" dirty="0"/>
              <a:t>Four pillars of particular relevance to the LEP in the context of the SEP refresh</a:t>
            </a:r>
          </a:p>
          <a:p>
            <a:pPr marL="0" indent="0">
              <a:buNone/>
            </a:pPr>
            <a:endParaRPr lang="en-GB"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pic>
        <p:nvPicPr>
          <p:cNvPr id="5" name="Picture 4"/>
          <p:cNvPicPr>
            <a:picLocks noChangeAspect="1"/>
          </p:cNvPicPr>
          <p:nvPr/>
        </p:nvPicPr>
        <p:blipFill rotWithShape="1">
          <a:blip r:embed="rId5"/>
          <a:srcRect l="34220" t="17739" r="35229" b="9837"/>
          <a:stretch/>
        </p:blipFill>
        <p:spPr>
          <a:xfrm>
            <a:off x="365853" y="1222694"/>
            <a:ext cx="3564389" cy="4753021"/>
          </a:xfrm>
          <a:prstGeom prst="rect">
            <a:avLst/>
          </a:prstGeom>
        </p:spPr>
      </p:pic>
      <p:sp>
        <p:nvSpPr>
          <p:cNvPr id="8" name="Oval 7"/>
          <p:cNvSpPr/>
          <p:nvPr/>
        </p:nvSpPr>
        <p:spPr>
          <a:xfrm>
            <a:off x="1082180" y="1870747"/>
            <a:ext cx="964734" cy="645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082180" y="2624010"/>
            <a:ext cx="964734" cy="645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2710693" y="1852571"/>
            <a:ext cx="964734" cy="645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1075888" y="4218018"/>
            <a:ext cx="964734" cy="6459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0940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A4CC"/>
                </a:solidFill>
              </a:rPr>
              <a:t>Resonance with LEP priorities</a:t>
            </a:r>
          </a:p>
        </p:txBody>
      </p:sp>
      <p:sp>
        <p:nvSpPr>
          <p:cNvPr id="3" name="Content Placeholder 2"/>
          <p:cNvSpPr>
            <a:spLocks noGrp="1"/>
          </p:cNvSpPr>
          <p:nvPr>
            <p:ph idx="1"/>
          </p:nvPr>
        </p:nvSpPr>
        <p:spPr/>
        <p:txBody>
          <a:bodyPr>
            <a:normAutofit/>
          </a:bodyPr>
          <a:lstStyle/>
          <a:p>
            <a:endParaRPr lang="en-GB" sz="800" dirty="0"/>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marL="457200" lvl="1" indent="0">
              <a:buNone/>
            </a:pPr>
            <a:endParaRPr lang="en-US" sz="800" dirty="0"/>
          </a:p>
          <a:p>
            <a:pPr marL="457200" lvl="1" indent="0">
              <a:buNone/>
            </a:pPr>
            <a:endParaRPr lang="en-US" sz="800" dirty="0"/>
          </a:p>
          <a:p>
            <a:pPr marL="457200" lvl="1" indent="0">
              <a:buNone/>
            </a:pPr>
            <a:endParaRPr lang="en-US" sz="800" dirty="0"/>
          </a:p>
          <a:p>
            <a:pPr marL="457200" lvl="1" indent="0">
              <a:buNone/>
            </a:pPr>
            <a:endParaRPr lang="en-US" sz="800" dirty="0"/>
          </a:p>
        </p:txBody>
      </p:sp>
      <p:sp>
        <p:nvSpPr>
          <p:cNvPr id="7" name="Content Placeholder 6"/>
          <p:cNvSpPr>
            <a:spLocks noGrp="1"/>
          </p:cNvSpPr>
          <p:nvPr>
            <p:ph sz="half" idx="4294967295"/>
          </p:nvPr>
        </p:nvSpPr>
        <p:spPr>
          <a:xfrm>
            <a:off x="457201" y="1570934"/>
            <a:ext cx="8229600" cy="4525963"/>
          </a:xfrm>
        </p:spPr>
        <p:txBody>
          <a:bodyPr>
            <a:normAutofit fontScale="92500" lnSpcReduction="20000"/>
          </a:bodyPr>
          <a:lstStyle/>
          <a:p>
            <a:pPr marL="57150" indent="0">
              <a:buNone/>
            </a:pPr>
            <a:r>
              <a:rPr lang="en-GB" b="1" dirty="0"/>
              <a:t>“Investing in science, research and innovation”:</a:t>
            </a:r>
          </a:p>
          <a:p>
            <a:pPr marL="57150" indent="0">
              <a:buNone/>
            </a:pPr>
            <a:endParaRPr lang="en-GB" dirty="0"/>
          </a:p>
          <a:p>
            <a:pPr marL="400050"/>
            <a:r>
              <a:rPr lang="en-GB" dirty="0"/>
              <a:t>UKRI will develop and deliver a clear strategy from fundamental research through to business innovation</a:t>
            </a:r>
          </a:p>
          <a:p>
            <a:pPr marL="57150" indent="0">
              <a:buNone/>
            </a:pPr>
            <a:endParaRPr lang="en-GB" dirty="0"/>
          </a:p>
          <a:p>
            <a:pPr marL="400050"/>
            <a:r>
              <a:rPr lang="en-GB" dirty="0"/>
              <a:t>Potential to create new research institutions to back local strengths in world-class research or drive forward priority technologies (such as battery technology, energy storage and grid technology linked to electric vehicles)</a:t>
            </a:r>
          </a:p>
          <a:p>
            <a:pPr marL="400050"/>
            <a:endParaRPr lang="en-GB" dirty="0"/>
          </a:p>
          <a:p>
            <a:pPr marL="400050"/>
            <a:r>
              <a:rPr lang="en-GB" dirty="0"/>
              <a:t>Building a pipeline of talent for an innovative economy</a:t>
            </a:r>
          </a:p>
          <a:p>
            <a:pPr marL="400050"/>
            <a:endParaRPr lang="en-GB" dirty="0"/>
          </a:p>
          <a:p>
            <a:pPr marL="400050"/>
            <a:r>
              <a:rPr lang="en-GB" dirty="0"/>
              <a:t>Creation of Industrial Strategy Challenge Fund</a:t>
            </a:r>
          </a:p>
          <a:p>
            <a:pPr marL="400050"/>
            <a:endParaRPr lang="en-GB" dirty="0"/>
          </a:p>
          <a:p>
            <a:pPr marL="400050"/>
            <a:r>
              <a:rPr lang="en-GB" dirty="0"/>
              <a:t>Links to Cheshire Science Corridor</a:t>
            </a:r>
          </a:p>
          <a:p>
            <a:pPr marL="400050"/>
            <a:endParaRPr lang="en-GB"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spTree>
    <p:extLst>
      <p:ext uri="{BB962C8B-B14F-4D97-AF65-F5344CB8AC3E}">
        <p14:creationId xmlns:p14="http://schemas.microsoft.com/office/powerpoint/2010/main" val="121693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A4CC"/>
                </a:solidFill>
              </a:rPr>
              <a:t>Resonance with LEP priorities</a:t>
            </a:r>
          </a:p>
        </p:txBody>
      </p:sp>
      <p:sp>
        <p:nvSpPr>
          <p:cNvPr id="3" name="Content Placeholder 2"/>
          <p:cNvSpPr>
            <a:spLocks noGrp="1"/>
          </p:cNvSpPr>
          <p:nvPr>
            <p:ph idx="1"/>
          </p:nvPr>
        </p:nvSpPr>
        <p:spPr/>
        <p:txBody>
          <a:bodyPr>
            <a:normAutofit/>
          </a:bodyPr>
          <a:lstStyle/>
          <a:p>
            <a:endParaRPr lang="en-GB" sz="800" dirty="0"/>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marL="457200" lvl="1" indent="0">
              <a:buNone/>
            </a:pPr>
            <a:endParaRPr lang="en-US" sz="800" dirty="0"/>
          </a:p>
          <a:p>
            <a:pPr marL="457200" lvl="1" indent="0">
              <a:buNone/>
            </a:pPr>
            <a:endParaRPr lang="en-US" sz="800" dirty="0"/>
          </a:p>
          <a:p>
            <a:pPr marL="457200" lvl="1" indent="0">
              <a:buNone/>
            </a:pPr>
            <a:endParaRPr lang="en-US" sz="800" dirty="0"/>
          </a:p>
          <a:p>
            <a:pPr marL="457200" lvl="1" indent="0">
              <a:buNone/>
            </a:pPr>
            <a:endParaRPr lang="en-US" sz="800" dirty="0"/>
          </a:p>
        </p:txBody>
      </p:sp>
      <p:sp>
        <p:nvSpPr>
          <p:cNvPr id="7" name="Content Placeholder 6"/>
          <p:cNvSpPr>
            <a:spLocks noGrp="1"/>
          </p:cNvSpPr>
          <p:nvPr>
            <p:ph sz="half" idx="4294967295"/>
          </p:nvPr>
        </p:nvSpPr>
        <p:spPr>
          <a:xfrm>
            <a:off x="457201" y="1570934"/>
            <a:ext cx="8229600" cy="4525963"/>
          </a:xfrm>
        </p:spPr>
        <p:txBody>
          <a:bodyPr>
            <a:normAutofit fontScale="70000" lnSpcReduction="20000"/>
          </a:bodyPr>
          <a:lstStyle/>
          <a:p>
            <a:pPr marL="57150" indent="0">
              <a:buNone/>
            </a:pPr>
            <a:r>
              <a:rPr lang="en-GB" b="1" dirty="0"/>
              <a:t>“Developing skills”</a:t>
            </a:r>
          </a:p>
          <a:p>
            <a:pPr marL="57150" indent="0">
              <a:buNone/>
            </a:pPr>
            <a:endParaRPr lang="en-GB" dirty="0"/>
          </a:p>
          <a:p>
            <a:pPr marL="400050"/>
            <a:r>
              <a:rPr lang="en-GB" dirty="0"/>
              <a:t>Strong emphasis on development of technical skills and provision of higher level technical qualifications. Reforms to FE into a “new system of technical education”</a:t>
            </a:r>
          </a:p>
          <a:p>
            <a:pPr marL="400050"/>
            <a:endParaRPr lang="en-GB" dirty="0"/>
          </a:p>
          <a:p>
            <a:pPr marL="400050"/>
            <a:r>
              <a:rPr lang="en-GB" dirty="0"/>
              <a:t>New Institutes of Technology in all regions – though possibly city-based</a:t>
            </a:r>
          </a:p>
          <a:p>
            <a:pPr marL="400050"/>
            <a:endParaRPr lang="en-GB" dirty="0"/>
          </a:p>
          <a:p>
            <a:pPr marL="400050"/>
            <a:r>
              <a:rPr lang="en-GB" dirty="0"/>
              <a:t>Better use of data and intelligence to identify and address industry skills needs</a:t>
            </a:r>
          </a:p>
          <a:p>
            <a:pPr marL="400050"/>
            <a:endParaRPr lang="en-GB" dirty="0"/>
          </a:p>
          <a:p>
            <a:pPr marL="400050"/>
            <a:r>
              <a:rPr lang="en-GB" dirty="0"/>
              <a:t>Acknowledges need to incentivise business to invest in skills development alongside public sector investment. Links between skills and variances in regional productivity</a:t>
            </a:r>
          </a:p>
          <a:p>
            <a:pPr marL="400050"/>
            <a:endParaRPr lang="en-GB" dirty="0"/>
          </a:p>
          <a:p>
            <a:pPr marL="400050"/>
            <a:r>
              <a:rPr lang="en-GB" dirty="0"/>
              <a:t>Highlights importance of supporting lifelong learning and availability of good quality careers advice</a:t>
            </a:r>
          </a:p>
          <a:p>
            <a:pPr marL="400050"/>
            <a:endParaRPr lang="en-GB" dirty="0"/>
          </a:p>
          <a:p>
            <a:pPr marL="400050"/>
            <a:r>
              <a:rPr lang="en-GB" dirty="0"/>
              <a:t>Digital Economy Bill – potential for free basic digital skills training to those adults in England who need it</a:t>
            </a:r>
          </a:p>
          <a:p>
            <a:pPr marL="57150" indent="0">
              <a:buNone/>
            </a:pPr>
            <a:endParaRPr lang="en-GB"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spTree>
    <p:extLst>
      <p:ext uri="{BB962C8B-B14F-4D97-AF65-F5344CB8AC3E}">
        <p14:creationId xmlns:p14="http://schemas.microsoft.com/office/powerpoint/2010/main" val="438047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A4CC"/>
                </a:solidFill>
              </a:rPr>
              <a:t>Resonance with LEP priorities</a:t>
            </a:r>
          </a:p>
        </p:txBody>
      </p:sp>
      <p:sp>
        <p:nvSpPr>
          <p:cNvPr id="3" name="Content Placeholder 2"/>
          <p:cNvSpPr>
            <a:spLocks noGrp="1"/>
          </p:cNvSpPr>
          <p:nvPr>
            <p:ph idx="1"/>
          </p:nvPr>
        </p:nvSpPr>
        <p:spPr/>
        <p:txBody>
          <a:bodyPr>
            <a:normAutofit/>
          </a:bodyPr>
          <a:lstStyle/>
          <a:p>
            <a:endParaRPr lang="en-GB" sz="800" dirty="0"/>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marL="457200" lvl="1" indent="0">
              <a:buNone/>
            </a:pPr>
            <a:endParaRPr lang="en-US" sz="800" dirty="0"/>
          </a:p>
          <a:p>
            <a:pPr marL="457200" lvl="1" indent="0">
              <a:buNone/>
            </a:pPr>
            <a:endParaRPr lang="en-US" sz="800" dirty="0"/>
          </a:p>
          <a:p>
            <a:pPr marL="457200" lvl="1" indent="0">
              <a:buNone/>
            </a:pPr>
            <a:endParaRPr lang="en-US" sz="800" dirty="0"/>
          </a:p>
          <a:p>
            <a:pPr marL="457200" lvl="1" indent="0">
              <a:buNone/>
            </a:pPr>
            <a:endParaRPr lang="en-US" sz="800" dirty="0"/>
          </a:p>
        </p:txBody>
      </p:sp>
      <p:sp>
        <p:nvSpPr>
          <p:cNvPr id="7" name="Content Placeholder 6"/>
          <p:cNvSpPr>
            <a:spLocks noGrp="1"/>
          </p:cNvSpPr>
          <p:nvPr>
            <p:ph sz="half" idx="4294967295"/>
          </p:nvPr>
        </p:nvSpPr>
        <p:spPr>
          <a:xfrm>
            <a:off x="457201" y="1570934"/>
            <a:ext cx="8229600" cy="4525963"/>
          </a:xfrm>
        </p:spPr>
        <p:txBody>
          <a:bodyPr>
            <a:normAutofit fontScale="92500" lnSpcReduction="20000"/>
          </a:bodyPr>
          <a:lstStyle/>
          <a:p>
            <a:pPr marL="57150" indent="0">
              <a:buNone/>
            </a:pPr>
            <a:r>
              <a:rPr lang="en-GB" b="1" dirty="0"/>
              <a:t>“Upgrading infrastructure”</a:t>
            </a:r>
          </a:p>
          <a:p>
            <a:pPr marL="57150" indent="0">
              <a:buNone/>
            </a:pPr>
            <a:endParaRPr lang="en-GB" b="1" dirty="0"/>
          </a:p>
          <a:p>
            <a:pPr marL="400050"/>
            <a:r>
              <a:rPr lang="en-GB" dirty="0"/>
              <a:t>Acknowledges importance of better connectivity in supporting higher growth and living standards. This includes good digital infrastructure.</a:t>
            </a:r>
          </a:p>
          <a:p>
            <a:pPr marL="400050"/>
            <a:endParaRPr lang="en-GB" dirty="0"/>
          </a:p>
          <a:p>
            <a:pPr marL="400050"/>
            <a:r>
              <a:rPr lang="en-GB" dirty="0"/>
              <a:t>Infrastructure investment unlocks private sector investment including housing </a:t>
            </a:r>
          </a:p>
          <a:p>
            <a:pPr marL="400050"/>
            <a:endParaRPr lang="en-GB" dirty="0"/>
          </a:p>
          <a:p>
            <a:pPr marL="400050"/>
            <a:r>
              <a:rPr lang="en-GB" dirty="0"/>
              <a:t>Potential for new Public – Private Partnerships to give private sector a role in delivering infrastructure</a:t>
            </a:r>
          </a:p>
          <a:p>
            <a:pPr marL="400050"/>
            <a:endParaRPr lang="en-GB" dirty="0"/>
          </a:p>
          <a:p>
            <a:pPr marL="400050"/>
            <a:r>
              <a:rPr lang="en-GB" dirty="0"/>
              <a:t>Need to better match infrastructure to local plans and to support local growth</a:t>
            </a:r>
          </a:p>
          <a:p>
            <a:pPr marL="400050"/>
            <a:endParaRPr lang="en-GB" dirty="0"/>
          </a:p>
          <a:p>
            <a:pPr marL="57150" indent="0">
              <a:buNone/>
            </a:pPr>
            <a:endParaRPr lang="en-GB" dirty="0"/>
          </a:p>
          <a:p>
            <a:pPr marL="57150" indent="0">
              <a:buNone/>
            </a:pPr>
            <a:endParaRPr lang="en-GB" dirty="0"/>
          </a:p>
          <a:p>
            <a:pPr marL="57150" indent="0">
              <a:buNone/>
            </a:pPr>
            <a:endParaRPr lang="en-GB"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spTree>
    <p:extLst>
      <p:ext uri="{BB962C8B-B14F-4D97-AF65-F5344CB8AC3E}">
        <p14:creationId xmlns:p14="http://schemas.microsoft.com/office/powerpoint/2010/main" val="2496164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srgbClr val="00A4CC"/>
                </a:solidFill>
              </a:rPr>
              <a:t>Resonance with LEP priorities</a:t>
            </a:r>
          </a:p>
        </p:txBody>
      </p:sp>
      <p:sp>
        <p:nvSpPr>
          <p:cNvPr id="3" name="Content Placeholder 2"/>
          <p:cNvSpPr>
            <a:spLocks noGrp="1"/>
          </p:cNvSpPr>
          <p:nvPr>
            <p:ph idx="1"/>
          </p:nvPr>
        </p:nvSpPr>
        <p:spPr/>
        <p:txBody>
          <a:bodyPr>
            <a:normAutofit/>
          </a:bodyPr>
          <a:lstStyle/>
          <a:p>
            <a:endParaRPr lang="en-GB" sz="800" dirty="0"/>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lvl="1">
              <a:buFont typeface="Arial" panose="020B0604020202020204" pitchFamily="34" charset="0"/>
              <a:buChar char="•"/>
            </a:pPr>
            <a:endParaRPr lang="en-GB" sz="800" dirty="0">
              <a:solidFill>
                <a:schemeClr val="bg1"/>
              </a:solidFill>
              <a:latin typeface="Arial Narrow" panose="020B0606020202030204" pitchFamily="34" charset="0"/>
              <a:ea typeface="Times New Roman"/>
              <a:cs typeface="Times New Roman"/>
            </a:endParaRPr>
          </a:p>
          <a:p>
            <a:pPr marL="457200" lvl="1" indent="0">
              <a:buNone/>
            </a:pPr>
            <a:endParaRPr lang="en-US" sz="800" dirty="0"/>
          </a:p>
          <a:p>
            <a:pPr marL="457200" lvl="1" indent="0">
              <a:buNone/>
            </a:pPr>
            <a:endParaRPr lang="en-US" sz="800" dirty="0"/>
          </a:p>
          <a:p>
            <a:pPr marL="457200" lvl="1" indent="0">
              <a:buNone/>
            </a:pPr>
            <a:endParaRPr lang="en-US" sz="800" dirty="0"/>
          </a:p>
          <a:p>
            <a:pPr marL="457200" lvl="1" indent="0">
              <a:buNone/>
            </a:pPr>
            <a:endParaRPr lang="en-US" sz="800" dirty="0"/>
          </a:p>
        </p:txBody>
      </p:sp>
      <p:sp>
        <p:nvSpPr>
          <p:cNvPr id="7" name="Content Placeholder 6"/>
          <p:cNvSpPr>
            <a:spLocks noGrp="1"/>
          </p:cNvSpPr>
          <p:nvPr>
            <p:ph sz="half" idx="4294967295"/>
          </p:nvPr>
        </p:nvSpPr>
        <p:spPr>
          <a:xfrm>
            <a:off x="457201" y="1570934"/>
            <a:ext cx="8229600" cy="4525963"/>
          </a:xfrm>
        </p:spPr>
        <p:txBody>
          <a:bodyPr>
            <a:normAutofit fontScale="77500" lnSpcReduction="20000"/>
          </a:bodyPr>
          <a:lstStyle/>
          <a:p>
            <a:pPr marL="57150" indent="0">
              <a:buNone/>
            </a:pPr>
            <a:r>
              <a:rPr lang="en-GB" b="1" dirty="0"/>
              <a:t>“Delivering affordable energy &amp; clean growth”</a:t>
            </a:r>
          </a:p>
          <a:p>
            <a:pPr marL="57150" indent="0">
              <a:buNone/>
            </a:pPr>
            <a:endParaRPr lang="en-GB" b="1" dirty="0"/>
          </a:p>
          <a:p>
            <a:pPr marL="400050"/>
            <a:r>
              <a:rPr lang="en-GB" dirty="0"/>
              <a:t>Government role to fund ‘basic energy research’ which is too long term for the market to deliver: ultimately though it will be the private sector that drives the low carbon economy</a:t>
            </a:r>
          </a:p>
          <a:p>
            <a:pPr marL="400050"/>
            <a:endParaRPr lang="en-GB" dirty="0"/>
          </a:p>
          <a:p>
            <a:pPr marL="400050"/>
            <a:r>
              <a:rPr lang="en-GB" dirty="0"/>
              <a:t>Need to ensure the shift to a low carbon economy is done in a way that minimises the costs to UK businesses, taxpayers and consumers</a:t>
            </a:r>
          </a:p>
          <a:p>
            <a:pPr marL="400050"/>
            <a:endParaRPr lang="en-GB" dirty="0"/>
          </a:p>
          <a:p>
            <a:pPr marL="400050"/>
            <a:r>
              <a:rPr lang="en-GB" dirty="0"/>
              <a:t>Highlights the roll out of electric vehicles as a driver in ensuring that the grid is smart and resilient to new demands</a:t>
            </a:r>
          </a:p>
          <a:p>
            <a:pPr marL="400050"/>
            <a:endParaRPr lang="en-GB" dirty="0"/>
          </a:p>
          <a:p>
            <a:pPr marL="400050"/>
            <a:r>
              <a:rPr lang="en-GB" dirty="0"/>
              <a:t>Commitment to a programme of research and innovation in energy storage and other smart technologies. </a:t>
            </a:r>
          </a:p>
          <a:p>
            <a:pPr marL="400050"/>
            <a:endParaRPr lang="en-GB" dirty="0"/>
          </a:p>
          <a:p>
            <a:pPr marL="400050"/>
            <a:r>
              <a:rPr lang="en-GB" dirty="0"/>
              <a:t>Potential to position Cheshire and Warrington as a focal point for this research</a:t>
            </a:r>
          </a:p>
          <a:p>
            <a:pPr marL="400050"/>
            <a:endParaRPr lang="en-GB"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spTree>
    <p:extLst>
      <p:ext uri="{BB962C8B-B14F-4D97-AF65-F5344CB8AC3E}">
        <p14:creationId xmlns:p14="http://schemas.microsoft.com/office/powerpoint/2010/main" val="4693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a:bodyPr>
          <a:lstStyle/>
          <a:p>
            <a:r>
              <a:rPr lang="en-GB" sz="3200" dirty="0">
                <a:solidFill>
                  <a:srgbClr val="00A4CC"/>
                </a:solidFill>
              </a:rPr>
              <a:t>‘Creating the Right Institutions’</a:t>
            </a:r>
          </a:p>
        </p:txBody>
      </p:sp>
      <p:sp>
        <p:nvSpPr>
          <p:cNvPr id="3" name="Content Placeholder 2"/>
          <p:cNvSpPr>
            <a:spLocks noGrp="1"/>
          </p:cNvSpPr>
          <p:nvPr>
            <p:ph idx="1"/>
          </p:nvPr>
        </p:nvSpPr>
        <p:spPr>
          <a:ln>
            <a:noFill/>
          </a:ln>
        </p:spPr>
        <p:txBody>
          <a:bodyPr>
            <a:normAutofit lnSpcReduction="10000"/>
          </a:bodyPr>
          <a:lstStyle/>
          <a:p>
            <a:pPr marL="228600" indent="-171450"/>
            <a:r>
              <a:rPr lang="en-US" sz="2000" dirty="0"/>
              <a:t>In addition to the four pillars previously highlighted, Green Paper identifies the importance of ‘creating the right institutions to bring together sectors and places’</a:t>
            </a:r>
          </a:p>
          <a:p>
            <a:pPr marL="228600" indent="-171450"/>
            <a:endParaRPr lang="en-US" sz="2000" dirty="0"/>
          </a:p>
          <a:p>
            <a:pPr marL="228600" indent="-171450"/>
            <a:r>
              <a:rPr lang="en-US" sz="2000" dirty="0"/>
              <a:t>Includes local business and finance institutions, leadership institutions, interest groups and advocacy groups, institutions that support innovation (including universities and science parks / innovation districts), cultural, sporting and quality of life institutions and connectivity institutions (ports and airports)</a:t>
            </a:r>
          </a:p>
          <a:p>
            <a:pPr marL="57150" indent="0">
              <a:buNone/>
            </a:pPr>
            <a:endParaRPr lang="en-US" sz="2000" dirty="0"/>
          </a:p>
          <a:p>
            <a:pPr marL="228600" indent="-171450"/>
            <a:r>
              <a:rPr lang="en-US" sz="2000" dirty="0"/>
              <a:t>Includes explicit reference to LEPs and their role in delivering local growth, giving businesses “a direct role in shaping the future of their local communities”. </a:t>
            </a:r>
          </a:p>
          <a:p>
            <a:pPr marL="57150" indent="0">
              <a:buNone/>
            </a:pPr>
            <a:endParaRPr lang="en-US" sz="2000" dirty="0"/>
          </a:p>
          <a:p>
            <a:pPr marL="228600" indent="-171450"/>
            <a:r>
              <a:rPr lang="en-US" sz="2000" dirty="0"/>
              <a:t>Raises point of learning from best practice and working with local areas to ‘identify and help develop local specialisms, putting place the right institutions with the right powers to help support local areas of economic strength’</a:t>
            </a:r>
          </a:p>
          <a:p>
            <a:pPr marL="228600" indent="-171450"/>
            <a:endParaRPr lang="en-US" sz="2000" dirty="0"/>
          </a:p>
          <a:p>
            <a:pPr marL="228600" indent="-171450"/>
            <a:endParaRPr lang="en-US" sz="1600"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spTree>
    <p:extLst>
      <p:ext uri="{BB962C8B-B14F-4D97-AF65-F5344CB8AC3E}">
        <p14:creationId xmlns:p14="http://schemas.microsoft.com/office/powerpoint/2010/main" val="2150223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solidFill>
                  <a:srgbClr val="00A4CC"/>
                </a:solidFill>
              </a:rPr>
              <a:t>Responding to the Consultation</a:t>
            </a:r>
          </a:p>
        </p:txBody>
      </p:sp>
      <p:sp>
        <p:nvSpPr>
          <p:cNvPr id="3" name="Content Placeholder 2"/>
          <p:cNvSpPr>
            <a:spLocks noGrp="1"/>
          </p:cNvSpPr>
          <p:nvPr>
            <p:ph idx="1"/>
          </p:nvPr>
        </p:nvSpPr>
        <p:spPr>
          <a:ln>
            <a:noFill/>
          </a:ln>
        </p:spPr>
        <p:txBody>
          <a:bodyPr>
            <a:normAutofit/>
          </a:bodyPr>
          <a:lstStyle/>
          <a:p>
            <a:pPr marL="228600" indent="-171450"/>
            <a:r>
              <a:rPr lang="en-US" sz="2000" dirty="0"/>
              <a:t>The LEP should lead the Industrial Strategy debate in Cheshire and Warrington</a:t>
            </a:r>
          </a:p>
          <a:p>
            <a:pPr marL="228600" indent="-171450"/>
            <a:endParaRPr lang="en-US" sz="2000" dirty="0"/>
          </a:p>
          <a:p>
            <a:pPr marL="228600" indent="-171450"/>
            <a:r>
              <a:rPr lang="en-US" sz="2000" dirty="0"/>
              <a:t>We should aim to hold a couple of business-focused engagement events to facilitate this</a:t>
            </a:r>
          </a:p>
          <a:p>
            <a:pPr marL="228600" indent="-171450"/>
            <a:endParaRPr lang="en-US" sz="2000" dirty="0"/>
          </a:p>
          <a:p>
            <a:pPr marL="228600" indent="-171450"/>
            <a:r>
              <a:rPr lang="en-US" sz="2000" dirty="0"/>
              <a:t>Our response to the consultation should: -</a:t>
            </a:r>
          </a:p>
          <a:p>
            <a:pPr marL="628650" lvl="1" indent="-171450"/>
            <a:r>
              <a:rPr lang="en-US" sz="1600" dirty="0"/>
              <a:t>Remind government of the means by which we think our economy should grow</a:t>
            </a:r>
          </a:p>
          <a:p>
            <a:pPr marL="628650" lvl="1" indent="-171450"/>
            <a:r>
              <a:rPr lang="en-US" sz="1600" dirty="0"/>
              <a:t>Note the alignment with our SEP</a:t>
            </a:r>
          </a:p>
          <a:p>
            <a:pPr marL="628650" lvl="1" indent="-171450"/>
            <a:r>
              <a:rPr lang="en-US" sz="1600" dirty="0"/>
              <a:t>Note the opportunities for us to align ourselves with the Green Paper (e.g. energy systems, Institutes of Technology)</a:t>
            </a:r>
          </a:p>
          <a:p>
            <a:pPr marL="228600" indent="-171450"/>
            <a:endParaRPr lang="en-US" sz="2000" dirty="0"/>
          </a:p>
          <a:p>
            <a:pPr marL="228600" indent="-171450"/>
            <a:r>
              <a:rPr lang="en-US" sz="2000" dirty="0"/>
              <a:t>Identify any gaps in government’s thinking</a:t>
            </a:r>
          </a:p>
          <a:p>
            <a:pPr marL="628650" lvl="1" indent="-171450"/>
            <a:endParaRPr lang="en-US" sz="1600" dirty="0"/>
          </a:p>
          <a:p>
            <a:pPr marL="228600" indent="-171450"/>
            <a:endParaRPr lang="en-US" sz="1600" dirty="0"/>
          </a:p>
        </p:txBody>
      </p:sp>
      <p:pic>
        <p:nvPicPr>
          <p:cNvPr id="4" name="Picture 3" descr="871 PPT Footer.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116363"/>
            <a:ext cx="9144000" cy="741637"/>
          </a:xfrm>
          <a:prstGeom prst="rect">
            <a:avLst/>
          </a:prstGeom>
        </p:spPr>
      </p:pic>
      <p:pic>
        <p:nvPicPr>
          <p:cNvPr id="6" name="Picture 5"/>
          <p:cNvPicPr/>
          <p:nvPr/>
        </p:nvPicPr>
        <p:blipFill>
          <a:blip r:embed="rId4"/>
          <a:srcRect/>
          <a:stretch>
            <a:fillRect/>
          </a:stretch>
        </p:blipFill>
        <p:spPr bwMode="auto">
          <a:xfrm>
            <a:off x="7477853" y="287837"/>
            <a:ext cx="1117600" cy="1156970"/>
          </a:xfrm>
          <a:prstGeom prst="rect">
            <a:avLst/>
          </a:prstGeom>
          <a:noFill/>
          <a:ln w="9525">
            <a:noFill/>
            <a:miter lim="800000"/>
            <a:headEnd/>
            <a:tailEnd/>
          </a:ln>
        </p:spPr>
      </p:pic>
    </p:spTree>
    <p:extLst>
      <p:ext uri="{BB962C8B-B14F-4D97-AF65-F5344CB8AC3E}">
        <p14:creationId xmlns:p14="http://schemas.microsoft.com/office/powerpoint/2010/main" val="2441754947"/>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6449</TotalTime>
  <Words>3198</Words>
  <Application>Microsoft Office PowerPoint</Application>
  <PresentationFormat>On-screen Show (4:3)</PresentationFormat>
  <Paragraphs>295</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Narrow</vt:lpstr>
      <vt:lpstr>Calibri</vt:lpstr>
      <vt:lpstr>Times New Roman</vt:lpstr>
      <vt:lpstr> Black </vt:lpstr>
      <vt:lpstr>PowerPoint Presentation</vt:lpstr>
      <vt:lpstr>‘Building Our Industrial Strategy’</vt:lpstr>
      <vt:lpstr>The 10 Pillars</vt:lpstr>
      <vt:lpstr>Resonance with LEP priorities</vt:lpstr>
      <vt:lpstr>Resonance with LEP priorities</vt:lpstr>
      <vt:lpstr>Resonance with LEP priorities</vt:lpstr>
      <vt:lpstr>Resonance with LEP priorities</vt:lpstr>
      <vt:lpstr>‘Creating the Right Institutions’</vt:lpstr>
      <vt:lpstr>Responding to the Consultation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Industrial Strategy Challenge Fund - Challenge Areas</vt:lpstr>
    </vt:vector>
  </TitlesOfParts>
  <Company>Ultimate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SQ MILES OF OPPORTUNITY</dc:title>
  <dc:creator>James Parker</dc:creator>
  <cp:lastModifiedBy>Alison Harkness</cp:lastModifiedBy>
  <cp:revision>329</cp:revision>
  <cp:lastPrinted>2017-02-10T13:44:33Z</cp:lastPrinted>
  <dcterms:created xsi:type="dcterms:W3CDTF">2013-10-08T11:36:39Z</dcterms:created>
  <dcterms:modified xsi:type="dcterms:W3CDTF">2017-02-10T14:22:05Z</dcterms:modified>
</cp:coreProperties>
</file>