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18E4EE-4997-4480-9E53-02581723DB21}" v="4" dt="2021-11-10T10:17:37.3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issa Crellin" userId="885ba74d-5a56-4e0e-ab8a-9fdeaf2eeb90" providerId="ADAL" clId="{1018E4EE-4997-4480-9E53-02581723DB21}"/>
    <pc:docChg chg="undo custSel delSld modSld">
      <pc:chgData name="Melissa Crellin" userId="885ba74d-5a56-4e0e-ab8a-9fdeaf2eeb90" providerId="ADAL" clId="{1018E4EE-4997-4480-9E53-02581723DB21}" dt="2021-11-10T10:19:49.366" v="2726" actId="20577"/>
      <pc:docMkLst>
        <pc:docMk/>
      </pc:docMkLst>
      <pc:sldChg chg="addSp delSp modSp mod">
        <pc:chgData name="Melissa Crellin" userId="885ba74d-5a56-4e0e-ab8a-9fdeaf2eeb90" providerId="ADAL" clId="{1018E4EE-4997-4480-9E53-02581723DB21}" dt="2021-11-09T17:36:47.108" v="2" actId="1076"/>
        <pc:sldMkLst>
          <pc:docMk/>
          <pc:sldMk cId="4070330112" sldId="256"/>
        </pc:sldMkLst>
        <pc:graphicFrameChg chg="del">
          <ac:chgData name="Melissa Crellin" userId="885ba74d-5a56-4e0e-ab8a-9fdeaf2eeb90" providerId="ADAL" clId="{1018E4EE-4997-4480-9E53-02581723DB21}" dt="2021-11-09T17:35:42.790" v="0" actId="21"/>
          <ac:graphicFrameMkLst>
            <pc:docMk/>
            <pc:sldMk cId="4070330112" sldId="256"/>
            <ac:graphicFrameMk id="41" creationId="{02AE8719-7ABA-4A6C-A623-39C98AC96D99}"/>
          </ac:graphicFrameMkLst>
        </pc:graphicFrameChg>
        <pc:picChg chg="add mod">
          <ac:chgData name="Melissa Crellin" userId="885ba74d-5a56-4e0e-ab8a-9fdeaf2eeb90" providerId="ADAL" clId="{1018E4EE-4997-4480-9E53-02581723DB21}" dt="2021-11-09T17:36:47.108" v="2" actId="1076"/>
          <ac:picMkLst>
            <pc:docMk/>
            <pc:sldMk cId="4070330112" sldId="256"/>
            <ac:picMk id="14" creationId="{E273AE4D-B9D1-469B-BC3F-6D9E047B4F08}"/>
          </ac:picMkLst>
        </pc:picChg>
      </pc:sldChg>
      <pc:sldChg chg="delSp modSp mod">
        <pc:chgData name="Melissa Crellin" userId="885ba74d-5a56-4e0e-ab8a-9fdeaf2eeb90" providerId="ADAL" clId="{1018E4EE-4997-4480-9E53-02581723DB21}" dt="2021-11-10T10:18:47.059" v="2712" actId="20577"/>
        <pc:sldMkLst>
          <pc:docMk/>
          <pc:sldMk cId="1031112641" sldId="257"/>
        </pc:sldMkLst>
        <pc:spChg chg="mod">
          <ac:chgData name="Melissa Crellin" userId="885ba74d-5a56-4e0e-ab8a-9fdeaf2eeb90" providerId="ADAL" clId="{1018E4EE-4997-4480-9E53-02581723DB21}" dt="2021-11-10T10:13:14.451" v="2446" actId="20577"/>
          <ac:spMkLst>
            <pc:docMk/>
            <pc:sldMk cId="1031112641" sldId="257"/>
            <ac:spMk id="20" creationId="{EC320DB2-56BF-46F4-AB3A-1EBC83D59053}"/>
          </ac:spMkLst>
        </pc:spChg>
        <pc:spChg chg="mod">
          <ac:chgData name="Melissa Crellin" userId="885ba74d-5a56-4e0e-ab8a-9fdeaf2eeb90" providerId="ADAL" clId="{1018E4EE-4997-4480-9E53-02581723DB21}" dt="2021-11-10T09:57:10.957" v="1801" actId="1076"/>
          <ac:spMkLst>
            <pc:docMk/>
            <pc:sldMk cId="1031112641" sldId="257"/>
            <ac:spMk id="23" creationId="{9E1D2800-4CB6-485A-8E39-E6F9582A3F04}"/>
          </ac:spMkLst>
        </pc:spChg>
        <pc:spChg chg="mod">
          <ac:chgData name="Melissa Crellin" userId="885ba74d-5a56-4e0e-ab8a-9fdeaf2eeb90" providerId="ADAL" clId="{1018E4EE-4997-4480-9E53-02581723DB21}" dt="2021-11-10T10:11:25.517" v="2409" actId="20577"/>
          <ac:spMkLst>
            <pc:docMk/>
            <pc:sldMk cId="1031112641" sldId="257"/>
            <ac:spMk id="24" creationId="{DC88AD06-C2A6-465D-92E4-B53E95275F15}"/>
          </ac:spMkLst>
        </pc:spChg>
        <pc:spChg chg="del">
          <ac:chgData name="Melissa Crellin" userId="885ba74d-5a56-4e0e-ab8a-9fdeaf2eeb90" providerId="ADAL" clId="{1018E4EE-4997-4480-9E53-02581723DB21}" dt="2021-11-09T17:38:54.160" v="4" actId="478"/>
          <ac:spMkLst>
            <pc:docMk/>
            <pc:sldMk cId="1031112641" sldId="257"/>
            <ac:spMk id="29" creationId="{D98175F5-A7D5-45C3-A861-36CE01A28B7A}"/>
          </ac:spMkLst>
        </pc:spChg>
        <pc:spChg chg="del mod">
          <ac:chgData name="Melissa Crellin" userId="885ba74d-5a56-4e0e-ab8a-9fdeaf2eeb90" providerId="ADAL" clId="{1018E4EE-4997-4480-9E53-02581723DB21}" dt="2021-11-09T17:38:57.035" v="6" actId="478"/>
          <ac:spMkLst>
            <pc:docMk/>
            <pc:sldMk cId="1031112641" sldId="257"/>
            <ac:spMk id="33" creationId="{8EAA66EF-61C7-4562-B7C3-D36EB6D93118}"/>
          </ac:spMkLst>
        </pc:spChg>
        <pc:spChg chg="mod">
          <ac:chgData name="Melissa Crellin" userId="885ba74d-5a56-4e0e-ab8a-9fdeaf2eeb90" providerId="ADAL" clId="{1018E4EE-4997-4480-9E53-02581723DB21}" dt="2021-11-10T09:54:39.771" v="1662" actId="20577"/>
          <ac:spMkLst>
            <pc:docMk/>
            <pc:sldMk cId="1031112641" sldId="257"/>
            <ac:spMk id="39" creationId="{837163AD-30AD-436B-801F-D3260945D7E9}"/>
          </ac:spMkLst>
        </pc:spChg>
        <pc:spChg chg="mod">
          <ac:chgData name="Melissa Crellin" userId="885ba74d-5a56-4e0e-ab8a-9fdeaf2eeb90" providerId="ADAL" clId="{1018E4EE-4997-4480-9E53-02581723DB21}" dt="2021-11-10T10:18:47.059" v="2712" actId="20577"/>
          <ac:spMkLst>
            <pc:docMk/>
            <pc:sldMk cId="1031112641" sldId="257"/>
            <ac:spMk id="40" creationId="{DB6047AA-BA06-4EA5-BCCB-4D2F1ADCC33C}"/>
          </ac:spMkLst>
        </pc:spChg>
      </pc:sldChg>
      <pc:sldChg chg="del">
        <pc:chgData name="Melissa Crellin" userId="885ba74d-5a56-4e0e-ab8a-9fdeaf2eeb90" providerId="ADAL" clId="{1018E4EE-4997-4480-9E53-02581723DB21}" dt="2021-11-10T09:48:03.761" v="978" actId="47"/>
        <pc:sldMkLst>
          <pc:docMk/>
          <pc:sldMk cId="830981339" sldId="258"/>
        </pc:sldMkLst>
      </pc:sldChg>
      <pc:sldChg chg="addSp delSp modSp mod modClrScheme chgLayout">
        <pc:chgData name="Melissa Crellin" userId="885ba74d-5a56-4e0e-ab8a-9fdeaf2eeb90" providerId="ADAL" clId="{1018E4EE-4997-4480-9E53-02581723DB21}" dt="2021-11-10T10:19:49.366" v="2726" actId="20577"/>
        <pc:sldMkLst>
          <pc:docMk/>
          <pc:sldMk cId="75953610" sldId="259"/>
        </pc:sldMkLst>
        <pc:spChg chg="add mod ord">
          <ac:chgData name="Melissa Crellin" userId="885ba74d-5a56-4e0e-ab8a-9fdeaf2eeb90" providerId="ADAL" clId="{1018E4EE-4997-4480-9E53-02581723DB21}" dt="2021-11-10T10:19:49.366" v="2726" actId="20577"/>
          <ac:spMkLst>
            <pc:docMk/>
            <pc:sldMk cId="75953610" sldId="259"/>
            <ac:spMk id="2" creationId="{E33674CE-A0A8-4E6E-98F2-070A564388C9}"/>
          </ac:spMkLst>
        </pc:spChg>
        <pc:spChg chg="mod ord">
          <ac:chgData name="Melissa Crellin" userId="885ba74d-5a56-4e0e-ab8a-9fdeaf2eeb90" providerId="ADAL" clId="{1018E4EE-4997-4480-9E53-02581723DB21}" dt="2021-11-10T10:07:53.943" v="2314" actId="20577"/>
          <ac:spMkLst>
            <pc:docMk/>
            <pc:sldMk cId="75953610" sldId="259"/>
            <ac:spMk id="4" creationId="{560FCFDC-B17B-4473-AD09-61B41EB32617}"/>
          </ac:spMkLst>
        </pc:spChg>
        <pc:spChg chg="mod ord">
          <ac:chgData name="Melissa Crellin" userId="885ba74d-5a56-4e0e-ab8a-9fdeaf2eeb90" providerId="ADAL" clId="{1018E4EE-4997-4480-9E53-02581723DB21}" dt="2021-11-10T10:14:45.375" v="2521" actId="20577"/>
          <ac:spMkLst>
            <pc:docMk/>
            <pc:sldMk cId="75953610" sldId="259"/>
            <ac:spMk id="5" creationId="{41B36B24-4962-4921-96DA-4F02EB3F0ABC}"/>
          </ac:spMkLst>
        </pc:spChg>
        <pc:picChg chg="del mod">
          <ac:chgData name="Melissa Crellin" userId="885ba74d-5a56-4e0e-ab8a-9fdeaf2eeb90" providerId="ADAL" clId="{1018E4EE-4997-4480-9E53-02581723DB21}" dt="2021-11-10T09:04:07.472" v="34" actId="478"/>
          <ac:picMkLst>
            <pc:docMk/>
            <pc:sldMk cId="75953610" sldId="259"/>
            <ac:picMk id="6" creationId="{97DF9FBC-23E3-4BD2-83AD-6A5108E0371A}"/>
          </ac:picMkLst>
        </pc:picChg>
        <pc:picChg chg="mod">
          <ac:chgData name="Melissa Crellin" userId="885ba74d-5a56-4e0e-ab8a-9fdeaf2eeb90" providerId="ADAL" clId="{1018E4EE-4997-4480-9E53-02581723DB21}" dt="2021-11-10T09:59:28.312" v="1809" actId="1076"/>
          <ac:picMkLst>
            <pc:docMk/>
            <pc:sldMk cId="75953610" sldId="259"/>
            <ac:picMk id="7" creationId="{DFCF88E2-0445-435B-B1EF-2E5A4DAC3562}"/>
          </ac:picMkLst>
        </pc:picChg>
      </pc:sldChg>
      <pc:sldChg chg="del">
        <pc:chgData name="Melissa Crellin" userId="885ba74d-5a56-4e0e-ab8a-9fdeaf2eeb90" providerId="ADAL" clId="{1018E4EE-4997-4480-9E53-02581723DB21}" dt="2021-11-10T09:59:14.041" v="1807" actId="47"/>
        <pc:sldMkLst>
          <pc:docMk/>
          <pc:sldMk cId="1016076852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4CDCF-A1B1-43CE-BAC6-25A24A5EE2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2E1F99-4C97-4239-9CE5-B259A2448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9EB4B-5F77-4F07-9E0D-F75C645D5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C0C6-2CDD-4C8E-87F3-8E724EF73EC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F4C34-CFE8-4BCE-B75B-F7F05AF71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534D1-0CD0-4F08-93C4-CFC67EFF2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B21-BC55-4532-8DE6-DBCE55FDE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61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E1DB7-3B5C-40D0-99F7-4B80AF004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C4F2C3-45AA-4A17-92E2-64E81081F5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494A-F083-4E90-94F4-4E7751F38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C0C6-2CDD-4C8E-87F3-8E724EF73EC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0E812-926C-4F37-B297-D18B34DEC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9838A-7465-426C-B8D0-647819060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B21-BC55-4532-8DE6-DBCE55FDE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274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069507-0538-4171-80FB-A4852F5813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798240-254D-47EA-9572-6557E1398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7E97E-6B27-425C-AA17-01CA4F4DC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C0C6-2CDD-4C8E-87F3-8E724EF73EC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E5ABA-83B9-4F17-9606-1E0B33A04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D49C8B-D344-47C4-8CB0-0F6F96D3F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B21-BC55-4532-8DE6-DBCE55FDE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85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5547A-6A16-4AC2-961A-FB44EFFFB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27E43-454F-4EDE-A127-16E968869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92234-BA9F-4B17-A07D-56E244A9D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C0C6-2CDD-4C8E-87F3-8E724EF73EC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01B88-35FD-4ADB-A60E-3F2EFB67A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16E16-3BCB-4FFB-9B7E-0D04BBD19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B21-BC55-4532-8DE6-DBCE55FDE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062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56C9F-6BFB-44CA-8984-1825558AB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08B32B-3E03-4046-A534-ACF34821D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3A4B2-C5EF-4C23-87B5-1F01D1CD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C0C6-2CDD-4C8E-87F3-8E724EF73EC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4C01B-0F33-4E8F-AB0B-6CFBB7469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E75EC-1ECB-4A11-BDCC-7C418B7A0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B21-BC55-4532-8DE6-DBCE55FDE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69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A7F9A-D3A7-4127-AD5D-6CFCDAEB5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7760B-3DA4-4EF4-8855-57E45B5742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B38460-6D31-4884-AC2C-9645EB0E6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CD760-FA2E-43AF-AEBC-DFF943F3A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C0C6-2CDD-4C8E-87F3-8E724EF73EC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DDF0FF-AD3B-429C-A72C-B0540638D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37E60-9B4C-42CA-8F84-5F36B060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B21-BC55-4532-8DE6-DBCE55FDE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697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ED65C-470B-4EF5-A90D-E32C9DC06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021A60-9265-480A-8C58-8E369CCCF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94660-37C5-46A4-AC1D-9F759C4B1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41B6F2-433E-4CF2-A7E8-2B2B1925D8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5A57EB-DCCB-4049-BD33-D45CD2DA12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09E0E9-B8B7-44E3-9A68-528249332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C0C6-2CDD-4C8E-87F3-8E724EF73EC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F3069C-A6E4-42E4-A098-71E4AFCB0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CD7A4F-BF94-4034-9F16-CD43844A2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B21-BC55-4532-8DE6-DBCE55FDE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49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C2CE3-3CE6-4754-A736-7A4344BBC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19B28-34F4-4F5D-8A2F-8401AD8C6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C0C6-2CDD-4C8E-87F3-8E724EF73EC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81EE6B-FE06-4D80-BA68-800916FF5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55947F-866D-4C24-9E5A-8C2929A1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B21-BC55-4532-8DE6-DBCE55FDE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898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1191C8-0624-441E-9C4D-B35539ED6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C0C6-2CDD-4C8E-87F3-8E724EF73EC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10E05A-221E-4EE5-9C68-9A0392B0C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52610-3F3D-4FAD-A0ED-EA64615B5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B21-BC55-4532-8DE6-DBCE55FDE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294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FDBF1-1DE2-47DF-AC23-8D11F8AC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7F41F-5AFB-4EE5-868B-91421F07C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E9E62E-FF3E-4046-8EFC-A86725D6E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1D5FBC-880E-45AA-A60B-5AC2A15DA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C0C6-2CDD-4C8E-87F3-8E724EF73EC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3DD136-E09A-4F99-93D8-39E0C212A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78FCB0-7356-4DD3-8403-7CAC587FD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B21-BC55-4532-8DE6-DBCE55FDE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64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27C90-0899-4534-90A9-E7E37513B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93CBFB-5A4E-40D1-A6E1-E3366EE638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021D3-7E94-4DDF-85C0-8828A69EA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EEDF11-E194-4936-8792-8DAEC864C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C0C6-2CDD-4C8E-87F3-8E724EF73EC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4783D-3B1B-43DD-9A9F-4F2C6B46C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1DF86-9643-4624-B442-AEBADF22A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B21-BC55-4532-8DE6-DBCE55FDE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74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B93290-36BF-4BDD-9477-EA4C3052F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17B92-D3DF-4FCD-8838-023C8665D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DE44C-1717-479C-ADC8-DC9A2D891B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8C0C6-2CDD-4C8E-87F3-8E724EF73EC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C98B8-D202-4792-BD28-35210AB60D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5E4F3-2BCD-44D4-B69B-EEE715EED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42B21-BC55-4532-8DE6-DBCE55FDE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391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60FCFDC-B17B-4473-AD09-61B41EB32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625"/>
            <a:ext cx="10515600" cy="1325563"/>
          </a:xfrm>
        </p:spPr>
        <p:txBody>
          <a:bodyPr/>
          <a:lstStyle/>
          <a:p>
            <a:r>
              <a:rPr lang="en-GB" dirty="0"/>
              <a:t>Agenda Item 7</a:t>
            </a:r>
            <a:br>
              <a:rPr lang="en-GB" dirty="0"/>
            </a:br>
            <a:r>
              <a:rPr lang="en-GB" dirty="0"/>
              <a:t>C&amp;W Future Economic Strategy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1B36B24-4962-4921-96DA-4F02EB3F0A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47851"/>
            <a:ext cx="5181600" cy="4481512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Context - Post-Covid, post-Brexit, post-COP26, post-budget and spending review, and responding to climate change and net zero, shortages/inflation, workforce trends, energy price spike etc</a:t>
            </a:r>
          </a:p>
          <a:p>
            <a:r>
              <a:rPr lang="en-GB" dirty="0"/>
              <a:t>Need to re-cast economic strategy in terms of the new vision – healthy, sustainable, inclusive and growing </a:t>
            </a:r>
          </a:p>
          <a:p>
            <a:r>
              <a:rPr lang="en-GB" dirty="0"/>
              <a:t>Government policy for economic development still uncertain i.e.</a:t>
            </a:r>
          </a:p>
          <a:p>
            <a:pPr lvl="1"/>
            <a:r>
              <a:rPr lang="en-GB" dirty="0"/>
              <a:t>Levelling Up White Paper</a:t>
            </a:r>
          </a:p>
          <a:p>
            <a:pPr lvl="1"/>
            <a:r>
              <a:rPr lang="en-GB" dirty="0"/>
              <a:t>LEP Review</a:t>
            </a:r>
          </a:p>
          <a:p>
            <a:r>
              <a:rPr lang="en-GB" dirty="0"/>
              <a:t>LEP Recovery Plan runs to spring 2022</a:t>
            </a:r>
          </a:p>
          <a:p>
            <a:r>
              <a:rPr lang="en-GB" dirty="0"/>
              <a:t>Previous economic strategy in need of review - LIS / SEP associated with previous economic landscapes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3674CE-A0A8-4E6E-98F2-070A56438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847851"/>
            <a:ext cx="5181600" cy="4900612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LA’s &amp; LEP commissioning work on a potential ‘Levelling Up Deal’ – overlap with future economic strategy  </a:t>
            </a:r>
          </a:p>
          <a:p>
            <a:r>
              <a:rPr lang="en-GB" dirty="0"/>
              <a:t>Update of overarching subregional economic strategy needed</a:t>
            </a:r>
          </a:p>
          <a:p>
            <a:pPr lvl="1"/>
            <a:r>
              <a:rPr lang="en-GB" dirty="0"/>
              <a:t>Propose to bolt-on economic strategy refresh to Levelling Up Deal </a:t>
            </a:r>
          </a:p>
          <a:p>
            <a:pPr lvl="1"/>
            <a:r>
              <a:rPr lang="en-GB" dirty="0"/>
              <a:t>Main strategy to </a:t>
            </a:r>
            <a:r>
              <a:rPr lang="en-GB"/>
              <a:t>be developed prior </a:t>
            </a:r>
            <a:r>
              <a:rPr lang="en-GB" dirty="0"/>
              <a:t>to any sub-strategies being refreshed or commissioned </a:t>
            </a:r>
          </a:p>
          <a:p>
            <a:pPr lvl="1"/>
            <a:r>
              <a:rPr lang="en-GB" dirty="0"/>
              <a:t>The work needs to consider new angles and may be radically different from previous as the LEP and subregion adapt to new context</a:t>
            </a:r>
          </a:p>
          <a:p>
            <a:r>
              <a:rPr lang="en-GB" dirty="0"/>
              <a:t>The following slides give a visual overview of current situation and proposal</a:t>
            </a:r>
          </a:p>
          <a:p>
            <a:r>
              <a:rPr lang="en-GB" b="1" dirty="0"/>
              <a:t>Recommendation: For SPB to comment on the proposal and next steps for refreshing economic strategy </a:t>
            </a:r>
          </a:p>
          <a:p>
            <a:endParaRPr lang="en-GB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FCF88E2-0445-435B-B1EF-2E5A4DAC3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52266" y="174625"/>
            <a:ext cx="3939709" cy="57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53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18">
            <a:extLst>
              <a:ext uri="{FF2B5EF4-FFF2-40B4-BE49-F238E27FC236}">
                <a16:creationId xmlns:a16="http://schemas.microsoft.com/office/drawing/2014/main" id="{18B3547E-D4E7-4078-912E-9D90570A7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00" y="5507915"/>
            <a:ext cx="10661650" cy="106433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2FEBAF1-5AD7-44D5-BF86-A5454D690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205" y="1010568"/>
            <a:ext cx="2305050" cy="800100"/>
          </a:xfrm>
          <a:prstGeom prst="rect">
            <a:avLst/>
          </a:prstGeom>
          <a:solidFill>
            <a:srgbClr val="E2EFD9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Recovery Plan</a:t>
            </a:r>
            <a:b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2021/22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BD3F3EF7-40B3-46EA-A5F2-0F391DA3B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205" y="2632680"/>
            <a:ext cx="2305050" cy="800100"/>
          </a:xfrm>
          <a:prstGeom prst="rect">
            <a:avLst/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 Industrial Strategy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2019/20 to 2030 (not formally adopted)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CD8AA3E9-8D68-4C8B-8944-E8592D7D7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205" y="4254792"/>
            <a:ext cx="2305050" cy="800100"/>
          </a:xfrm>
          <a:prstGeom prst="rect">
            <a:avLst/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 Economic Plan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(Refresh 2017) to 2040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A0711686-E4DE-4CF0-AB6F-3450AFEB5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206" y="5611684"/>
            <a:ext cx="2520000" cy="860573"/>
          </a:xfrm>
          <a:prstGeom prst="rect">
            <a:avLst/>
          </a:prstGeom>
          <a:solidFill>
            <a:srgbClr val="D5DCE4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dirty="0">
                <a:latin typeface="Calibri" panose="020F0502020204030204" pitchFamily="34" charset="0"/>
                <a:cs typeface="Times New Roman" panose="02020603050405020304" pitchFamily="18" charset="0"/>
              </a:rPr>
              <a:t>Inclusive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100" dirty="0">
                <a:latin typeface="Calibri" panose="020F0502020204030204" pitchFamily="34" charset="0"/>
                <a:cs typeface="Times New Roman" panose="02020603050405020304" pitchFamily="18" charset="0"/>
              </a:rPr>
              <a:t>Growth Prospectus - 2018</a:t>
            </a:r>
          </a:p>
        </p:txBody>
      </p:sp>
      <p:sp>
        <p:nvSpPr>
          <p:cNvPr id="36" name="Rectangle 19">
            <a:extLst>
              <a:ext uri="{FF2B5EF4-FFF2-40B4-BE49-F238E27FC236}">
                <a16:creationId xmlns:a16="http://schemas.microsoft.com/office/drawing/2014/main" id="{85B0D15B-B4C9-41C3-86C6-5F8FA06C5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9812" y="5606192"/>
            <a:ext cx="2520000" cy="860573"/>
          </a:xfrm>
          <a:prstGeom prst="rect">
            <a:avLst/>
          </a:prstGeom>
          <a:solidFill>
            <a:srgbClr val="D5DCE4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LEP Delivery Plans - annual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20">
            <a:extLst>
              <a:ext uri="{FF2B5EF4-FFF2-40B4-BE49-F238E27FC236}">
                <a16:creationId xmlns:a16="http://schemas.microsoft.com/office/drawing/2014/main" id="{47C138F6-2ECE-48AF-9B8C-54FF02BE5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5678" y="5581650"/>
            <a:ext cx="2520000" cy="885115"/>
          </a:xfrm>
          <a:prstGeom prst="rect">
            <a:avLst/>
          </a:prstGeom>
          <a:solidFill>
            <a:srgbClr val="D5DCE4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altLang="en-US" sz="1100" dirty="0">
                <a:latin typeface="Calibri" panose="020F0502020204030204" pitchFamily="34" charset="0"/>
                <a:cs typeface="Times New Roman" panose="02020603050405020304" pitchFamily="18" charset="0"/>
              </a:rPr>
              <a:t>olicy/consultancy commissions e.g. Up There Everywhere Perceptions</a:t>
            </a: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100" dirty="0">
                <a:latin typeface="Calibri" panose="020F0502020204030204" pitchFamily="34" charset="0"/>
                <a:cs typeface="Times New Roman" panose="02020603050405020304" pitchFamily="18" charset="0"/>
              </a:rPr>
              <a:t>Report 2020 / Life Sciences Cluster Work 2021 / Natural Capital Audit &amp; Investment Plan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21">
            <a:extLst>
              <a:ext uri="{FF2B5EF4-FFF2-40B4-BE49-F238E27FC236}">
                <a16:creationId xmlns:a16="http://schemas.microsoft.com/office/drawing/2014/main" id="{8F426197-3D4B-4C5B-8EEF-A905321B9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4072" y="5606192"/>
            <a:ext cx="2520000" cy="860573"/>
          </a:xfrm>
          <a:prstGeom prst="rect">
            <a:avLst/>
          </a:prstGeom>
          <a:solidFill>
            <a:srgbClr val="D5DCE4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CSR Submissions - annual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0">
            <a:extLst>
              <a:ext uri="{FF2B5EF4-FFF2-40B4-BE49-F238E27FC236}">
                <a16:creationId xmlns:a16="http://schemas.microsoft.com/office/drawing/2014/main" id="{837163AD-30AD-436B-801F-D3260945D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6468" y="157436"/>
            <a:ext cx="68790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Cheshire and Warrington Economic Strategies – Existing 2021</a:t>
            </a:r>
            <a:endParaRPr kumimoji="0" lang="en-GB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3ACDC4E-AEE3-4D82-B81D-5353C4BE360E}"/>
              </a:ext>
            </a:extLst>
          </p:cNvPr>
          <p:cNvCxnSpPr>
            <a:stCxn id="12" idx="0"/>
            <a:endCxn id="11" idx="2"/>
          </p:cNvCxnSpPr>
          <p:nvPr/>
        </p:nvCxnSpPr>
        <p:spPr>
          <a:xfrm flipV="1">
            <a:off x="3011730" y="3432780"/>
            <a:ext cx="0" cy="8220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C5D7627-7928-4BF5-B122-C92FD75E3A35}"/>
              </a:ext>
            </a:extLst>
          </p:cNvPr>
          <p:cNvCxnSpPr>
            <a:stCxn id="11" idx="0"/>
            <a:endCxn id="10" idx="2"/>
          </p:cNvCxnSpPr>
          <p:nvPr/>
        </p:nvCxnSpPr>
        <p:spPr>
          <a:xfrm flipV="1">
            <a:off x="3011730" y="1810668"/>
            <a:ext cx="0" cy="8220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table">
            <a:extLst>
              <a:ext uri="{FF2B5EF4-FFF2-40B4-BE49-F238E27FC236}">
                <a16:creationId xmlns:a16="http://schemas.microsoft.com/office/drawing/2014/main" id="{E273AE4D-B9D1-469B-BC3F-6D9E047B4F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53885"/>
          <a:stretch/>
        </p:blipFill>
        <p:spPr>
          <a:xfrm>
            <a:off x="6067425" y="624686"/>
            <a:ext cx="2584450" cy="477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330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18">
            <a:extLst>
              <a:ext uri="{FF2B5EF4-FFF2-40B4-BE49-F238E27FC236}">
                <a16:creationId xmlns:a16="http://schemas.microsoft.com/office/drawing/2014/main" id="{18B3547E-D4E7-4078-912E-9D90570A7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00" y="5507915"/>
            <a:ext cx="10661650" cy="106433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2FEBAF1-5AD7-44D5-BF86-A5454D690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4900" y="2150739"/>
            <a:ext cx="2305050" cy="800100"/>
          </a:xfrm>
          <a:prstGeom prst="rect">
            <a:avLst/>
          </a:prstGeom>
          <a:solidFill>
            <a:schemeClr val="bg2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Recovery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Plan</a:t>
            </a:r>
            <a:br>
              <a:rPr lang="en-US" alt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2021/22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BD3F3EF7-40B3-46EA-A5F2-0F391DA3B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4900" y="3317255"/>
            <a:ext cx="2305050" cy="800100"/>
          </a:xfrm>
          <a:prstGeom prst="rect">
            <a:avLst/>
          </a:prstGeom>
          <a:solidFill>
            <a:schemeClr val="bg2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 Industrial Strategy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2019/20 to 2030 (not formally adopted)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CD8AA3E9-8D68-4C8B-8944-E8592D7D7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4900" y="4462810"/>
            <a:ext cx="2305050" cy="800100"/>
          </a:xfrm>
          <a:prstGeom prst="rect">
            <a:avLst/>
          </a:prstGeom>
          <a:solidFill>
            <a:schemeClr val="bg2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 Economic Plan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(Refresh 2017) to 2040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A0711686-E4DE-4CF0-AB6F-3450AFEB5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206" y="5611684"/>
            <a:ext cx="2520000" cy="860573"/>
          </a:xfrm>
          <a:prstGeom prst="rect">
            <a:avLst/>
          </a:prstGeom>
          <a:solidFill>
            <a:srgbClr val="D5DCE4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dirty="0">
                <a:latin typeface="Calibri" panose="020F0502020204030204" pitchFamily="34" charset="0"/>
                <a:cs typeface="Times New Roman" panose="02020603050405020304" pitchFamily="18" charset="0"/>
              </a:rPr>
              <a:t>Inclusive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100" dirty="0">
                <a:latin typeface="Calibri" panose="020F0502020204030204" pitchFamily="34" charset="0"/>
                <a:cs typeface="Times New Roman" panose="02020603050405020304" pitchFamily="18" charset="0"/>
              </a:rPr>
              <a:t>Growth Prospectus - 2018</a:t>
            </a:r>
          </a:p>
        </p:txBody>
      </p:sp>
      <p:sp>
        <p:nvSpPr>
          <p:cNvPr id="36" name="Rectangle 19">
            <a:extLst>
              <a:ext uri="{FF2B5EF4-FFF2-40B4-BE49-F238E27FC236}">
                <a16:creationId xmlns:a16="http://schemas.microsoft.com/office/drawing/2014/main" id="{85B0D15B-B4C9-41C3-86C6-5F8FA06C5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9812" y="5606192"/>
            <a:ext cx="2520000" cy="860573"/>
          </a:xfrm>
          <a:prstGeom prst="rect">
            <a:avLst/>
          </a:prstGeom>
          <a:solidFill>
            <a:srgbClr val="D5DCE4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LEP Delivery Plans - annual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20">
            <a:extLst>
              <a:ext uri="{FF2B5EF4-FFF2-40B4-BE49-F238E27FC236}">
                <a16:creationId xmlns:a16="http://schemas.microsoft.com/office/drawing/2014/main" id="{47C138F6-2ECE-48AF-9B8C-54FF02BE5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5678" y="5581650"/>
            <a:ext cx="2520000" cy="885115"/>
          </a:xfrm>
          <a:prstGeom prst="rect">
            <a:avLst/>
          </a:prstGeom>
          <a:solidFill>
            <a:srgbClr val="D5DCE4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altLang="en-US" sz="1100" dirty="0">
                <a:latin typeface="Calibri" panose="020F0502020204030204" pitchFamily="34" charset="0"/>
                <a:cs typeface="Times New Roman" panose="02020603050405020304" pitchFamily="18" charset="0"/>
              </a:rPr>
              <a:t>olicy/consultancy commissions e.g. Up There Everywhere Perceptions</a:t>
            </a: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100" dirty="0">
                <a:latin typeface="Calibri" panose="020F0502020204030204" pitchFamily="34" charset="0"/>
                <a:cs typeface="Times New Roman" panose="02020603050405020304" pitchFamily="18" charset="0"/>
              </a:rPr>
              <a:t>Report 2020 / Life Sciences Cluster Work 2021 / Natural Capital Audit &amp; Investment Plan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21">
            <a:extLst>
              <a:ext uri="{FF2B5EF4-FFF2-40B4-BE49-F238E27FC236}">
                <a16:creationId xmlns:a16="http://schemas.microsoft.com/office/drawing/2014/main" id="{8F426197-3D4B-4C5B-8EEF-A905321B9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4072" y="5606192"/>
            <a:ext cx="2520000" cy="860573"/>
          </a:xfrm>
          <a:prstGeom prst="rect">
            <a:avLst/>
          </a:prstGeom>
          <a:solidFill>
            <a:srgbClr val="D5DCE4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CSR Submissions - annual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0">
            <a:extLst>
              <a:ext uri="{FF2B5EF4-FFF2-40B4-BE49-F238E27FC236}">
                <a16:creationId xmlns:a16="http://schemas.microsoft.com/office/drawing/2014/main" id="{837163AD-30AD-436B-801F-D3260945D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0119" y="157436"/>
            <a:ext cx="59717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Cheshire and Warrington Economic Strategies – </a:t>
            </a:r>
            <a:r>
              <a:rPr lang="en-GB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Future</a:t>
            </a:r>
            <a:endParaRPr kumimoji="0" lang="en-GB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3ACDC4E-AEE3-4D82-B81D-5353C4BE360E}"/>
              </a:ext>
            </a:extLst>
          </p:cNvPr>
          <p:cNvCxnSpPr>
            <a:cxnSpLocks/>
            <a:stCxn id="12" idx="0"/>
          </p:cNvCxnSpPr>
          <p:nvPr/>
        </p:nvCxnSpPr>
        <p:spPr>
          <a:xfrm flipV="1">
            <a:off x="6067425" y="4170418"/>
            <a:ext cx="0" cy="2923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C5D7627-7928-4BF5-B122-C92FD75E3A35}"/>
              </a:ext>
            </a:extLst>
          </p:cNvPr>
          <p:cNvCxnSpPr>
            <a:cxnSpLocks/>
            <a:stCxn id="11" idx="0"/>
          </p:cNvCxnSpPr>
          <p:nvPr/>
        </p:nvCxnSpPr>
        <p:spPr>
          <a:xfrm flipV="1">
            <a:off x="6067425" y="2964830"/>
            <a:ext cx="0" cy="3524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ACA4C86-3F61-4E44-A04A-60233CA751D9}"/>
              </a:ext>
            </a:extLst>
          </p:cNvPr>
          <p:cNvCxnSpPr>
            <a:cxnSpLocks/>
            <a:endCxn id="20" idx="2"/>
          </p:cNvCxnSpPr>
          <p:nvPr/>
        </p:nvCxnSpPr>
        <p:spPr>
          <a:xfrm flipH="1" flipV="1">
            <a:off x="6061966" y="1905733"/>
            <a:ext cx="4994" cy="24500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5">
            <a:extLst>
              <a:ext uri="{FF2B5EF4-FFF2-40B4-BE49-F238E27FC236}">
                <a16:creationId xmlns:a16="http://schemas.microsoft.com/office/drawing/2014/main" id="{EC320DB2-56BF-46F4-AB3A-1EBC83D59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4383" y="610608"/>
            <a:ext cx="3535166" cy="1295125"/>
          </a:xfrm>
          <a:prstGeom prst="rect">
            <a:avLst/>
          </a:prstGeom>
          <a:solidFill>
            <a:srgbClr val="E2EFD9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Future C&amp;W Economic Strategy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Vision/Strategy/Plan/Evidence Annex  Timeframe TBC</a:t>
            </a:r>
          </a:p>
        </p:txBody>
      </p:sp>
      <p:sp>
        <p:nvSpPr>
          <p:cNvPr id="23" name="Rectangle 5">
            <a:extLst>
              <a:ext uri="{FF2B5EF4-FFF2-40B4-BE49-F238E27FC236}">
                <a16:creationId xmlns:a16="http://schemas.microsoft.com/office/drawing/2014/main" id="{9E1D2800-4CB6-485A-8E39-E6F9582A3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68" y="610608"/>
            <a:ext cx="1842196" cy="4797315"/>
          </a:xfrm>
          <a:prstGeom prst="rect">
            <a:avLst/>
          </a:prstGeom>
          <a:noFill/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POLICY  - existing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CSR 2021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for Growth (replaces Industrial Strategy)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 Zero Strategy &amp; Heat and Buildings Strategy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Hydrogen Strategy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Innovation Strategy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for Jobs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 Decarbonisation Plan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Energy White Paper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Life Sciences Vision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Point Plan Green Industrial Revolution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Green Jobs Taskforce report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DC88AD06-C2A6-465D-92E4-B53E95275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431" y="2333625"/>
            <a:ext cx="1387709" cy="3051788"/>
          </a:xfrm>
          <a:prstGeom prst="rect">
            <a:avLst/>
          </a:prstGeom>
          <a:noFill/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POLICY - forthcoming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LEP &amp; DMO Reviews (Nov-Dec 2021?)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Levelling Up White Paper (</a:t>
            </a:r>
            <a:r>
              <a:rPr lang="en-GB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</a:t>
            </a: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Devolution/Innovation) (Nov-Dec 2021?)</a:t>
            </a:r>
          </a:p>
        </p:txBody>
      </p:sp>
      <p:sp>
        <p:nvSpPr>
          <p:cNvPr id="40" name="Rectangle 5">
            <a:extLst>
              <a:ext uri="{FF2B5EF4-FFF2-40B4-BE49-F238E27FC236}">
                <a16:creationId xmlns:a16="http://schemas.microsoft.com/office/drawing/2014/main" id="{DB6047AA-BA06-4EA5-BCCB-4D2F1ADCC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4071" y="823627"/>
            <a:ext cx="2734179" cy="4439283"/>
          </a:xfrm>
          <a:prstGeom prst="rect">
            <a:avLst/>
          </a:prstGeom>
          <a:noFill/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 dirty="0">
                <a:latin typeface="Calibri" panose="020F0502020204030204" pitchFamily="34" charset="0"/>
                <a:cs typeface="Times New Roman" panose="02020603050405020304" pitchFamily="18" charset="0"/>
              </a:rPr>
              <a:t>Key Considerations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Currently the proposed County / Levelling Up Deal and responding to the Levelling Up agenda is of critical policy importance to the subregion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Future Economic Strategy to be re-cast to complement Levelling Up Deal proposals and to deliver new vision - inclusive, healthy, sustainable, growing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Work must take account of new economic landscape post-Brexit, post-Covid, post-COP26, post spending review and with further challenges of climate change and net zero, energy price spike, workforce trends and shortages/inflation etc.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112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1861</TotalTime>
  <Words>533</Words>
  <Application>Microsoft Office PowerPoint</Application>
  <PresentationFormat>Widescreen</PresentationFormat>
  <Paragraphs>58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Agenda Item 7 C&amp;W Future Economic Strategy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Crellin</dc:creator>
  <cp:lastModifiedBy>Melissa Crellin</cp:lastModifiedBy>
  <cp:revision>13</cp:revision>
  <dcterms:created xsi:type="dcterms:W3CDTF">2021-08-10T11:43:47Z</dcterms:created>
  <dcterms:modified xsi:type="dcterms:W3CDTF">2021-11-10T10:20:04Z</dcterms:modified>
</cp:coreProperties>
</file>