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69" r:id="rId5"/>
    <p:sldId id="870" r:id="rId6"/>
    <p:sldId id="271" r:id="rId7"/>
    <p:sldId id="272" r:id="rId8"/>
    <p:sldId id="273" r:id="rId9"/>
    <p:sldId id="258" r:id="rId10"/>
    <p:sldId id="277" r:id="rId11"/>
    <p:sldId id="260" r:id="rId12"/>
    <p:sldId id="261" r:id="rId13"/>
    <p:sldId id="274" r:id="rId14"/>
    <p:sldId id="262" r:id="rId15"/>
    <p:sldId id="270" r:id="rId16"/>
    <p:sldId id="263" r:id="rId17"/>
    <p:sldId id="264" r:id="rId18"/>
    <p:sldId id="275" r:id="rId19"/>
    <p:sldId id="276" r:id="rId20"/>
    <p:sldId id="26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BF895E-1181-431F-8A46-A9279657BE29}" v="28" dt="2020-08-24T13:22:18.5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60F16B-9999-4E40-BE05-2A38F449B829}"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8DA438-5929-4DAD-AB36-FA32A85CECC2}" type="slidenum">
              <a:rPr lang="en-GB" smtClean="0"/>
              <a:t>‹#›</a:t>
            </a:fld>
            <a:endParaRPr lang="en-GB"/>
          </a:p>
        </p:txBody>
      </p:sp>
    </p:spTree>
    <p:extLst>
      <p:ext uri="{BB962C8B-B14F-4D97-AF65-F5344CB8AC3E}">
        <p14:creationId xmlns:p14="http://schemas.microsoft.com/office/powerpoint/2010/main" val="2066043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So this is our current thinking on what that long term vision looks like tangibly – </a:t>
            </a:r>
            <a:r>
              <a:rPr lang="en-GB" dirty="0" err="1"/>
              <a:t>hwo</a:t>
            </a:r>
            <a:r>
              <a:rPr lang="en-GB" dirty="0"/>
              <a:t> we’d measure what success is. The vision is launched by leaders next week. </a:t>
            </a:r>
          </a:p>
        </p:txBody>
      </p:sp>
      <p:sp>
        <p:nvSpPr>
          <p:cNvPr id="4" name="Slide Number Placeholder 3"/>
          <p:cNvSpPr>
            <a:spLocks noGrp="1"/>
          </p:cNvSpPr>
          <p:nvPr>
            <p:ph type="sldNum" sz="quarter" idx="5"/>
          </p:nvPr>
        </p:nvSpPr>
        <p:spPr/>
        <p:txBody>
          <a:bodyPr/>
          <a:lstStyle/>
          <a:p>
            <a:fld id="{F36EFAF3-830F-4F5B-9FA8-3ED97B01B207}" type="slidenum">
              <a:rPr lang="en-GB" smtClean="0"/>
              <a:t>2</a:t>
            </a:fld>
            <a:endParaRPr lang="en-GB"/>
          </a:p>
        </p:txBody>
      </p:sp>
    </p:spTree>
    <p:extLst>
      <p:ext uri="{BB962C8B-B14F-4D97-AF65-F5344CB8AC3E}">
        <p14:creationId xmlns:p14="http://schemas.microsoft.com/office/powerpoint/2010/main" val="1159228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88FF7-FB0F-4213-A5B7-968FC0CAE4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88DD2CD-E045-45D0-A2FD-1B75FE6E49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E81B97-2796-4FF6-9441-D46EE96DF7DA}"/>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5" name="Footer Placeholder 4">
            <a:extLst>
              <a:ext uri="{FF2B5EF4-FFF2-40B4-BE49-F238E27FC236}">
                <a16:creationId xmlns:a16="http://schemas.microsoft.com/office/drawing/2014/main" id="{A3AD9DA7-0CAA-4A33-8790-CAC17D55AD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E44702-0FE3-4CFF-8759-578A2C57A1E9}"/>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2019035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C25AE-999A-4677-9CE1-8F0AC82ECFC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046C4E-015F-47CC-8552-6A40B11042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C27C65-9AF1-4E30-9765-E6EBA13B7033}"/>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5" name="Footer Placeholder 4">
            <a:extLst>
              <a:ext uri="{FF2B5EF4-FFF2-40B4-BE49-F238E27FC236}">
                <a16:creationId xmlns:a16="http://schemas.microsoft.com/office/drawing/2014/main" id="{05F4C320-F8F0-46CD-883D-70A551A7B3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46EAB1-C60A-4494-8159-5F623073E3D8}"/>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533023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BA2581-7955-4A81-A4C2-253C0513D4C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A7E158-FE32-40FA-8033-6DC1F5D3EB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150ED8-732F-47F2-923F-991970F12C30}"/>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5" name="Footer Placeholder 4">
            <a:extLst>
              <a:ext uri="{FF2B5EF4-FFF2-40B4-BE49-F238E27FC236}">
                <a16:creationId xmlns:a16="http://schemas.microsoft.com/office/drawing/2014/main" id="{A653E2F4-00FA-44A8-855F-0EA9CE1DFA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3EA9CA-57AB-4B75-B3C3-56BE05C61799}"/>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640624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5AE2-875C-4E8E-BFB0-88B7EF6456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E799E18-9649-4AED-95ED-CD3436DFA0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4F41D1-3689-4949-83EA-03113EEB92FB}"/>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5" name="Footer Placeholder 4">
            <a:extLst>
              <a:ext uri="{FF2B5EF4-FFF2-40B4-BE49-F238E27FC236}">
                <a16:creationId xmlns:a16="http://schemas.microsoft.com/office/drawing/2014/main" id="{A314DAEE-5E17-4128-8AEF-098AABC634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F4A492-19DE-4DFB-90BC-76628AFBBB82}"/>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384585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EBF1D-A79B-4B3F-A079-1594CF657E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1737606-CAF3-4E24-B08E-042F133169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C58BC8-DA38-4495-8393-1D28D4B62925}"/>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5" name="Footer Placeholder 4">
            <a:extLst>
              <a:ext uri="{FF2B5EF4-FFF2-40B4-BE49-F238E27FC236}">
                <a16:creationId xmlns:a16="http://schemas.microsoft.com/office/drawing/2014/main" id="{52A7E22B-A07A-403E-9664-E87FF476CC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CFC0CD-3DA5-4E4D-A1CE-C8CB44AA13E3}"/>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178092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07A62-D17C-47A9-92E6-60624198C6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C64701-CD1B-4CCD-8605-0F7CD81943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EA1065-37D8-464E-867E-C607BC223A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B7E30EC-E6B0-4016-9380-9524EB4CD822}"/>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6" name="Footer Placeholder 5">
            <a:extLst>
              <a:ext uri="{FF2B5EF4-FFF2-40B4-BE49-F238E27FC236}">
                <a16:creationId xmlns:a16="http://schemas.microsoft.com/office/drawing/2014/main" id="{F8CE3F57-0EE7-4B0A-9D81-F278C337C8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343ACC-029E-4E9F-9397-4F08E7082AA1}"/>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141284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8A9AD-D3A8-4900-8F80-F93877D0BF5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F6010F-B41C-4A69-A799-35CB526BE7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8677BB-D358-4359-B963-1C4CB4BCC6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8D62508-76AD-4D08-BD92-DB18AB1756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2E0915-AC26-41B9-88D5-8D900DA604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0D58E35-720F-4AC7-93EF-CB523C79B870}"/>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8" name="Footer Placeholder 7">
            <a:extLst>
              <a:ext uri="{FF2B5EF4-FFF2-40B4-BE49-F238E27FC236}">
                <a16:creationId xmlns:a16="http://schemas.microsoft.com/office/drawing/2014/main" id="{292D82A2-882B-4532-865F-557D2B5A867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63FFDB8-F5BC-4DB8-801A-AEFB172F75D8}"/>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269175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B7F74-D87C-4E24-B4AD-7DB1D0D258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5330078-2D75-4B81-8E29-6B54755E819D}"/>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4" name="Footer Placeholder 3">
            <a:extLst>
              <a:ext uri="{FF2B5EF4-FFF2-40B4-BE49-F238E27FC236}">
                <a16:creationId xmlns:a16="http://schemas.microsoft.com/office/drawing/2014/main" id="{41668100-BC7F-489F-B1E3-D04BEC1271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BB6FCF4-CD08-4424-AC51-CC1550500E40}"/>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344494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C8DD70-CA78-4DC6-8B40-3B0DCCF7BE17}"/>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3" name="Footer Placeholder 2">
            <a:extLst>
              <a:ext uri="{FF2B5EF4-FFF2-40B4-BE49-F238E27FC236}">
                <a16:creationId xmlns:a16="http://schemas.microsoft.com/office/drawing/2014/main" id="{DFFC2DF5-A637-4B97-A7DE-97344BE7841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F8AB8FD-D0E5-4997-B534-149172197CFE}"/>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328086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2FD8A-5D80-447F-AD89-DD4E6DB2B6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CFB35B-CC43-46F2-AE1E-8BE8FDC1F0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91DF385-DE42-4A7E-A425-FF0B8CCB18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409260-5276-4578-973D-4064FED86434}"/>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6" name="Footer Placeholder 5">
            <a:extLst>
              <a:ext uri="{FF2B5EF4-FFF2-40B4-BE49-F238E27FC236}">
                <a16:creationId xmlns:a16="http://schemas.microsoft.com/office/drawing/2014/main" id="{D7EFBC29-54F5-4A03-A55E-20D17DCA52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DE1D4E-DADA-4E2E-85E7-CBEFF1EC1F5F}"/>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2099483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3A447-AC75-4019-B1EF-52336AC911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DEE065B-1721-4B37-B195-CF218D8394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2D89301-BF6D-499B-A7B7-540E7579D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648471-3B2A-45E5-8AAD-9E7C60A88F64}"/>
              </a:ext>
            </a:extLst>
          </p:cNvPr>
          <p:cNvSpPr>
            <a:spLocks noGrp="1"/>
          </p:cNvSpPr>
          <p:nvPr>
            <p:ph type="dt" sz="half" idx="10"/>
          </p:nvPr>
        </p:nvSpPr>
        <p:spPr/>
        <p:txBody>
          <a:bodyPr/>
          <a:lstStyle/>
          <a:p>
            <a:fld id="{1895B5D0-D995-407F-982D-2AAC62495F0C}" type="datetimeFigureOut">
              <a:rPr lang="en-GB" smtClean="0"/>
              <a:t>25/09/2020</a:t>
            </a:fld>
            <a:endParaRPr lang="en-GB"/>
          </a:p>
        </p:txBody>
      </p:sp>
      <p:sp>
        <p:nvSpPr>
          <p:cNvPr id="6" name="Footer Placeholder 5">
            <a:extLst>
              <a:ext uri="{FF2B5EF4-FFF2-40B4-BE49-F238E27FC236}">
                <a16:creationId xmlns:a16="http://schemas.microsoft.com/office/drawing/2014/main" id="{074EFC90-BE62-4747-A935-96BA91445F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368513-2020-4623-913F-4827653223ED}"/>
              </a:ext>
            </a:extLst>
          </p:cNvPr>
          <p:cNvSpPr>
            <a:spLocks noGrp="1"/>
          </p:cNvSpPr>
          <p:nvPr>
            <p:ph type="sldNum" sz="quarter" idx="12"/>
          </p:nvPr>
        </p:nvSpPr>
        <p:spPr/>
        <p:txBody>
          <a:bodyPr/>
          <a:lstStyle/>
          <a:p>
            <a:fld id="{9DBF8D4F-9BEC-4118-924F-1021D03B0D9E}" type="slidenum">
              <a:rPr lang="en-GB" smtClean="0"/>
              <a:t>‹#›</a:t>
            </a:fld>
            <a:endParaRPr lang="en-GB"/>
          </a:p>
        </p:txBody>
      </p:sp>
    </p:spTree>
    <p:extLst>
      <p:ext uri="{BB962C8B-B14F-4D97-AF65-F5344CB8AC3E}">
        <p14:creationId xmlns:p14="http://schemas.microsoft.com/office/powerpoint/2010/main" val="3133671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7DC4E-303F-460D-BDC0-B0BFD41A3B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5AAD34D-C60F-4E26-8B42-55AED4305F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CF30AD-9099-43EC-8EAD-471D0D1CBC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5B5D0-D995-407F-982D-2AAC62495F0C}" type="datetimeFigureOut">
              <a:rPr lang="en-GB" smtClean="0"/>
              <a:t>25/09/2020</a:t>
            </a:fld>
            <a:endParaRPr lang="en-GB"/>
          </a:p>
        </p:txBody>
      </p:sp>
      <p:sp>
        <p:nvSpPr>
          <p:cNvPr id="5" name="Footer Placeholder 4">
            <a:extLst>
              <a:ext uri="{FF2B5EF4-FFF2-40B4-BE49-F238E27FC236}">
                <a16:creationId xmlns:a16="http://schemas.microsoft.com/office/drawing/2014/main" id="{B6DEDB84-9959-4FC3-9C95-B84F56133C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C62C993-DD72-4A9C-9DD3-9BE41E865F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F8D4F-9BEC-4118-924F-1021D03B0D9E}" type="slidenum">
              <a:rPr lang="en-GB" smtClean="0"/>
              <a:t>‹#›</a:t>
            </a:fld>
            <a:endParaRPr lang="en-GB"/>
          </a:p>
        </p:txBody>
      </p:sp>
    </p:spTree>
    <p:extLst>
      <p:ext uri="{BB962C8B-B14F-4D97-AF65-F5344CB8AC3E}">
        <p14:creationId xmlns:p14="http://schemas.microsoft.com/office/powerpoint/2010/main" val="2525770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D4EF7-F723-4414-BAA8-276555E87AAA}"/>
              </a:ext>
            </a:extLst>
          </p:cNvPr>
          <p:cNvSpPr>
            <a:spLocks noGrp="1"/>
          </p:cNvSpPr>
          <p:nvPr>
            <p:ph type="title"/>
          </p:nvPr>
        </p:nvSpPr>
        <p:spPr/>
        <p:txBody>
          <a:bodyPr/>
          <a:lstStyle/>
          <a:p>
            <a:r>
              <a:rPr lang="en-GB" dirty="0"/>
              <a:t>Action Plan for Recovery and Growth</a:t>
            </a:r>
          </a:p>
        </p:txBody>
      </p:sp>
      <p:sp>
        <p:nvSpPr>
          <p:cNvPr id="3" name="Content Placeholder 2">
            <a:extLst>
              <a:ext uri="{FF2B5EF4-FFF2-40B4-BE49-F238E27FC236}">
                <a16:creationId xmlns:a16="http://schemas.microsoft.com/office/drawing/2014/main" id="{E3B75CA9-07D2-4A98-BA9D-64A6655620C7}"/>
              </a:ext>
            </a:extLst>
          </p:cNvPr>
          <p:cNvSpPr>
            <a:spLocks noGrp="1"/>
          </p:cNvSpPr>
          <p:nvPr>
            <p:ph idx="1"/>
          </p:nvPr>
        </p:nvSpPr>
        <p:spPr>
          <a:xfrm>
            <a:off x="838200" y="1644429"/>
            <a:ext cx="10515600" cy="4351338"/>
          </a:xfrm>
        </p:spPr>
        <p:txBody>
          <a:bodyPr vert="horz" lIns="91440" tIns="45720" rIns="91440" bIns="45720" rtlCol="0" anchor="t">
            <a:normAutofit lnSpcReduction="10000"/>
          </a:bodyPr>
          <a:lstStyle/>
          <a:p>
            <a:pPr marL="0" indent="0">
              <a:lnSpc>
                <a:spcPct val="150000"/>
              </a:lnSpc>
              <a:buNone/>
            </a:pPr>
            <a:r>
              <a:rPr lang="en-GB" sz="1600" b="1" dirty="0"/>
              <a:t>Purpose</a:t>
            </a:r>
          </a:p>
          <a:p>
            <a:pPr marL="0" indent="0">
              <a:lnSpc>
                <a:spcPct val="150000"/>
              </a:lnSpc>
              <a:buNone/>
            </a:pPr>
            <a:r>
              <a:rPr lang="en-GB" sz="1600" dirty="0"/>
              <a:t>The purpose of this action plan is to set out at high level the priority short term actions for the LEP for the period to January 2021. It is a pragmatic approach that aims to make early progress on delivering the </a:t>
            </a:r>
            <a:r>
              <a:rPr lang="en-GB" sz="1600" b="1" dirty="0"/>
              <a:t>vision to make Cheshire and Warrington the UK’s ‘most healthy, sustainable, inclusive and growing economy’. </a:t>
            </a:r>
            <a:r>
              <a:rPr lang="en-GB" sz="1600" dirty="0"/>
              <a:t>These short term actions will also form part of the wider Plan for Recovery and Growth which is currently being </a:t>
            </a:r>
            <a:r>
              <a:rPr lang="en-GB" sz="1600"/>
              <a:t>developed covering </a:t>
            </a:r>
            <a:r>
              <a:rPr lang="en-GB" sz="1600" dirty="0"/>
              <a:t>the </a:t>
            </a:r>
            <a:r>
              <a:rPr lang="en-GB" sz="1600"/>
              <a:t>medium-long term.  </a:t>
            </a:r>
            <a:endParaRPr lang="en-GB" sz="1600" dirty="0"/>
          </a:p>
          <a:p>
            <a:pPr marL="0" indent="0">
              <a:lnSpc>
                <a:spcPct val="150000"/>
              </a:lnSpc>
              <a:buNone/>
            </a:pPr>
            <a:r>
              <a:rPr lang="en-GB" sz="1600" b="1" dirty="0"/>
              <a:t>Objectives</a:t>
            </a:r>
          </a:p>
          <a:p>
            <a:pPr>
              <a:lnSpc>
                <a:spcPct val="150000"/>
              </a:lnSpc>
            </a:pPr>
            <a:r>
              <a:rPr lang="en-GB" sz="1600" dirty="0"/>
              <a:t>Over the </a:t>
            </a:r>
            <a:r>
              <a:rPr lang="en-GB" sz="1600" b="1" dirty="0"/>
              <a:t>short term </a:t>
            </a:r>
            <a:r>
              <a:rPr lang="en-GB" sz="1600" dirty="0"/>
              <a:t>(12months): to achieve a reduction from the peak levels of unemployment resulting from the Coronavirus pandemic; ensure key decisions taken that advance our strategic priorities</a:t>
            </a:r>
          </a:p>
          <a:p>
            <a:pPr>
              <a:lnSpc>
                <a:spcPct val="150000"/>
              </a:lnSpc>
            </a:pPr>
            <a:r>
              <a:rPr lang="en-GB" sz="1600" dirty="0"/>
              <a:t>Over the </a:t>
            </a:r>
            <a:r>
              <a:rPr lang="en-GB" sz="1600" b="1" dirty="0"/>
              <a:t>medium term </a:t>
            </a:r>
            <a:r>
              <a:rPr lang="en-GB" sz="1600" dirty="0"/>
              <a:t>(to 2023/24): to achieve a significant recovery in the employment market (comparable to pre-Covid levels) and demonstrable progress being made on the ground on key projects in the recovery action plan and wider plan for recovery, productivity, and growth. </a:t>
            </a:r>
          </a:p>
        </p:txBody>
      </p:sp>
      <p:grpSp>
        <p:nvGrpSpPr>
          <p:cNvPr id="4" name="Group 3">
            <a:extLst>
              <a:ext uri="{FF2B5EF4-FFF2-40B4-BE49-F238E27FC236}">
                <a16:creationId xmlns:a16="http://schemas.microsoft.com/office/drawing/2014/main" id="{607F9593-E015-403D-8BE8-66C581F2122E}"/>
              </a:ext>
            </a:extLst>
          </p:cNvPr>
          <p:cNvGrpSpPr/>
          <p:nvPr/>
        </p:nvGrpSpPr>
        <p:grpSpPr>
          <a:xfrm>
            <a:off x="0" y="6424246"/>
            <a:ext cx="12192000" cy="433754"/>
            <a:chOff x="0" y="6424246"/>
            <a:chExt cx="12192000" cy="433754"/>
          </a:xfrm>
        </p:grpSpPr>
        <p:pic>
          <p:nvPicPr>
            <p:cNvPr id="5" name="Picture 4" descr="871 PPT Footer.jpg">
              <a:extLst>
                <a:ext uri="{FF2B5EF4-FFF2-40B4-BE49-F238E27FC236}">
                  <a16:creationId xmlns:a16="http://schemas.microsoft.com/office/drawing/2014/main" id="{39C0B5DD-4526-4B12-A5DD-8A7F8B9D59C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t="19384" b="22130"/>
            <a:stretch/>
          </p:blipFill>
          <p:spPr>
            <a:xfrm>
              <a:off x="0" y="6424246"/>
              <a:ext cx="9144000" cy="433754"/>
            </a:xfrm>
            <a:prstGeom prst="rect">
              <a:avLst/>
            </a:prstGeom>
          </p:spPr>
        </p:pic>
        <p:sp>
          <p:nvSpPr>
            <p:cNvPr id="6" name="Rectangle 5">
              <a:extLst>
                <a:ext uri="{FF2B5EF4-FFF2-40B4-BE49-F238E27FC236}">
                  <a16:creationId xmlns:a16="http://schemas.microsoft.com/office/drawing/2014/main" id="{9F9B4799-669B-4F62-B79A-851BF0460A35}"/>
                </a:ext>
              </a:extLst>
            </p:cNvPr>
            <p:cNvSpPr/>
            <p:nvPr/>
          </p:nvSpPr>
          <p:spPr>
            <a:xfrm>
              <a:off x="8417169" y="6424246"/>
              <a:ext cx="3774831" cy="4337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8" name="Picture 7">
            <a:extLst>
              <a:ext uri="{FF2B5EF4-FFF2-40B4-BE49-F238E27FC236}">
                <a16:creationId xmlns:a16="http://schemas.microsoft.com/office/drawing/2014/main" id="{505E2B3F-90AC-41F1-B8CA-68648E5CB5A9}"/>
              </a:ext>
            </a:extLst>
          </p:cNvPr>
          <p:cNvPicPr/>
          <p:nvPr/>
        </p:nvPicPr>
        <p:blipFill>
          <a:blip r:embed="rId3"/>
          <a:srcRect/>
          <a:stretch>
            <a:fillRect/>
          </a:stretch>
        </p:blipFill>
        <p:spPr bwMode="auto">
          <a:xfrm>
            <a:off x="10906298" y="230188"/>
            <a:ext cx="1006301" cy="1032021"/>
          </a:xfrm>
          <a:prstGeom prst="rect">
            <a:avLst/>
          </a:prstGeom>
          <a:noFill/>
          <a:ln w="9525">
            <a:noFill/>
            <a:miter lim="800000"/>
            <a:headEnd/>
            <a:tailEnd/>
          </a:ln>
        </p:spPr>
      </p:pic>
    </p:spTree>
    <p:extLst>
      <p:ext uri="{BB962C8B-B14F-4D97-AF65-F5344CB8AC3E}">
        <p14:creationId xmlns:p14="http://schemas.microsoft.com/office/powerpoint/2010/main" val="2438875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3683657831"/>
              </p:ext>
            </p:extLst>
          </p:nvPr>
        </p:nvGraphicFramePr>
        <p:xfrm>
          <a:off x="838200" y="1093810"/>
          <a:ext cx="10455964" cy="4323080"/>
        </p:xfrm>
        <a:graphic>
          <a:graphicData uri="http://schemas.openxmlformats.org/drawingml/2006/table">
            <a:tbl>
              <a:tblPr firstRow="1" bandRow="1">
                <a:tableStyleId>{5C22544A-7EE6-4342-B048-85BDC9FD1C3A}</a:tableStyleId>
              </a:tblPr>
              <a:tblGrid>
                <a:gridCol w="2613991">
                  <a:extLst>
                    <a:ext uri="{9D8B030D-6E8A-4147-A177-3AD203B41FA5}">
                      <a16:colId xmlns:a16="http://schemas.microsoft.com/office/drawing/2014/main" val="142884088"/>
                    </a:ext>
                  </a:extLst>
                </a:gridCol>
                <a:gridCol w="3828932">
                  <a:extLst>
                    <a:ext uri="{9D8B030D-6E8A-4147-A177-3AD203B41FA5}">
                      <a16:colId xmlns:a16="http://schemas.microsoft.com/office/drawing/2014/main" val="2635960750"/>
                    </a:ext>
                  </a:extLst>
                </a:gridCol>
                <a:gridCol w="1399050">
                  <a:extLst>
                    <a:ext uri="{9D8B030D-6E8A-4147-A177-3AD203B41FA5}">
                      <a16:colId xmlns:a16="http://schemas.microsoft.com/office/drawing/2014/main" val="3603063063"/>
                    </a:ext>
                  </a:extLst>
                </a:gridCol>
                <a:gridCol w="2613991">
                  <a:extLst>
                    <a:ext uri="{9D8B030D-6E8A-4147-A177-3AD203B41FA5}">
                      <a16:colId xmlns:a16="http://schemas.microsoft.com/office/drawing/2014/main" val="3366279783"/>
                    </a:ext>
                  </a:extLst>
                </a:gridCol>
              </a:tblGrid>
              <a:tr h="370840">
                <a:tc>
                  <a:txBody>
                    <a:bodyPr/>
                    <a:lstStyle/>
                    <a:p>
                      <a:r>
                        <a:rPr lang="en-GB" sz="1400" dirty="0"/>
                        <a:t>Item</a:t>
                      </a:r>
                    </a:p>
                  </a:txBody>
                  <a:tcPr/>
                </a:tc>
                <a:tc>
                  <a:txBody>
                    <a:bodyPr/>
                    <a:lstStyle/>
                    <a:p>
                      <a:r>
                        <a:rPr lang="en-GB" sz="1400" dirty="0"/>
                        <a:t>Description / 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370840">
                <a:tc>
                  <a:txBody>
                    <a:bodyPr/>
                    <a:lstStyle/>
                    <a:p>
                      <a:r>
                        <a:rPr lang="en-GB" sz="1200" dirty="0"/>
                        <a:t>Launch “September Guarantee” for Year 13 students in Chester and Ellesmere Port</a:t>
                      </a:r>
                    </a:p>
                  </a:txBody>
                  <a:tcPr/>
                </a:tc>
                <a:tc>
                  <a:txBody>
                    <a:bodyPr/>
                    <a:lstStyle/>
                    <a:p>
                      <a:r>
                        <a:rPr lang="en-GB" sz="1200" dirty="0">
                          <a:effectLst/>
                          <a:latin typeface="Calibri" panose="020F0502020204030204" pitchFamily="34" charset="0"/>
                          <a:ea typeface="Calibri" panose="020F0502020204030204" pitchFamily="34" charset="0"/>
                        </a:rPr>
                        <a:t>Local programme part-funded by the Westminster Foundation. </a:t>
                      </a:r>
                      <a:r>
                        <a:rPr lang="en-GB" sz="1200" dirty="0" err="1">
                          <a:effectLst/>
                          <a:latin typeface="Calibri" panose="020F0502020204030204" pitchFamily="34" charset="0"/>
                          <a:ea typeface="Calibri" panose="020F0502020204030204" pitchFamily="34" charset="0"/>
                        </a:rPr>
                        <a:t>Actitivty</a:t>
                      </a:r>
                      <a:r>
                        <a:rPr lang="en-GB" sz="1200" dirty="0">
                          <a:effectLst/>
                          <a:latin typeface="Calibri" panose="020F0502020204030204" pitchFamily="34" charset="0"/>
                          <a:ea typeface="Calibri" panose="020F0502020204030204" pitchFamily="34" charset="0"/>
                        </a:rPr>
                        <a:t> led by Youth Federation and supported by the Pledge.</a:t>
                      </a:r>
                    </a:p>
                    <a:p>
                      <a:endParaRPr lang="en-GB" sz="1200" dirty="0"/>
                    </a:p>
                  </a:txBody>
                  <a:tcPr/>
                </a:tc>
                <a:tc>
                  <a:txBody>
                    <a:bodyPr/>
                    <a:lstStyle/>
                    <a:p>
                      <a:r>
                        <a:rPr lang="en-GB" sz="1200" i="0" dirty="0"/>
                        <a:t>Youth Federation / The Pledge</a:t>
                      </a:r>
                    </a:p>
                  </a:txBody>
                  <a:tcPr/>
                </a:tc>
                <a:tc>
                  <a:txBody>
                    <a:bodyPr/>
                    <a:lstStyle/>
                    <a:p>
                      <a:r>
                        <a:rPr lang="en-GB" sz="1200" dirty="0"/>
                        <a:t>Youth Fed currently working on bid to other national funding pots to develop a sub-region-wide offer</a:t>
                      </a:r>
                    </a:p>
                  </a:txBody>
                  <a:tcPr/>
                </a:tc>
                <a:extLst>
                  <a:ext uri="{0D108BD9-81ED-4DB2-BD59-A6C34878D82A}">
                    <a16:rowId xmlns:a16="http://schemas.microsoft.com/office/drawing/2014/main" val="3812382234"/>
                  </a:ext>
                </a:extLst>
              </a:tr>
              <a:tr h="370840">
                <a:tc>
                  <a:txBody>
                    <a:bodyPr/>
                    <a:lstStyle/>
                    <a:p>
                      <a:r>
                        <a:rPr lang="en-GB" sz="1200" dirty="0"/>
                        <a:t>Finalise and submit a response to the call for representations on the Comprehensive Spending Review (24/9)</a:t>
                      </a:r>
                    </a:p>
                  </a:txBody>
                  <a:tcPr/>
                </a:tc>
                <a:tc>
                  <a:txBody>
                    <a:bodyPr/>
                    <a:lstStyle/>
                    <a:p>
                      <a:r>
                        <a:rPr lang="en-GB" sz="1200" dirty="0"/>
                        <a:t>Draft response to be prepared for discussion by early September. Aligning submission with sub-regional priorities including activities and projects identified in the recovery plan. </a:t>
                      </a:r>
                    </a:p>
                  </a:txBody>
                  <a:tcPr/>
                </a:tc>
                <a:tc>
                  <a:txBody>
                    <a:bodyPr/>
                    <a:lstStyle/>
                    <a:p>
                      <a:r>
                        <a:rPr lang="en-GB" sz="1200" dirty="0"/>
                        <a:t>CWLEP / Local Authorities (?)</a:t>
                      </a:r>
                    </a:p>
                  </a:txBody>
                  <a:tcPr/>
                </a:tc>
                <a:tc>
                  <a:txBody>
                    <a:bodyPr/>
                    <a:lstStyle/>
                    <a:p>
                      <a:r>
                        <a:rPr lang="en-GB" sz="1200" dirty="0"/>
                        <a:t>Need to confirm if this is a joint response or if LAs plan to submit individual responses.</a:t>
                      </a:r>
                    </a:p>
                  </a:txBody>
                  <a:tcPr/>
                </a:tc>
                <a:extLst>
                  <a:ext uri="{0D108BD9-81ED-4DB2-BD59-A6C34878D82A}">
                    <a16:rowId xmlns:a16="http://schemas.microsoft.com/office/drawing/2014/main" val="13813910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Identification of potential short term growth / job creation opportunities.</a:t>
                      </a:r>
                    </a:p>
                    <a:p>
                      <a:endParaRPr lang="en-GB" sz="1200" dirty="0">
                        <a:highlight>
                          <a:srgbClr val="FFFF00"/>
                        </a:highlight>
                      </a:endParaRPr>
                    </a:p>
                  </a:txBody>
                  <a:tcPr/>
                </a:tc>
                <a:tc>
                  <a:txBody>
                    <a:bodyPr/>
                    <a:lstStyle/>
                    <a:p>
                      <a:r>
                        <a:rPr lang="en-GB" sz="1200" dirty="0"/>
                        <a:t>Work with Local Authorities to identify companies in the existing business base that are looking to expand / bring forwards investment plans, with a view to stimulating job creation.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CWLEP / Local Authorities</a:t>
                      </a:r>
                    </a:p>
                    <a:p>
                      <a:endParaRPr lang="en-GB" sz="1200" i="0" dirty="0">
                        <a:highlight>
                          <a:srgbClr val="FFFF00"/>
                        </a:highlight>
                      </a:endParaRPr>
                    </a:p>
                  </a:txBody>
                  <a:tcPr/>
                </a:tc>
                <a:tc>
                  <a:txBody>
                    <a:bodyPr/>
                    <a:lstStyle/>
                    <a:p>
                      <a:endParaRPr lang="en-GB" sz="1200" dirty="0">
                        <a:highlight>
                          <a:srgbClr val="FFFF00"/>
                        </a:highlight>
                      </a:endParaRPr>
                    </a:p>
                  </a:txBody>
                  <a:tcPr/>
                </a:tc>
                <a:extLst>
                  <a:ext uri="{0D108BD9-81ED-4DB2-BD59-A6C34878D82A}">
                    <a16:rowId xmlns:a16="http://schemas.microsoft.com/office/drawing/2014/main" val="2775673314"/>
                  </a:ext>
                </a:extLst>
              </a:tr>
              <a:tr h="370840">
                <a:tc>
                  <a:txBody>
                    <a:bodyPr/>
                    <a:lstStyle/>
                    <a:p>
                      <a:endParaRPr lang="en-GB" sz="1200" dirty="0"/>
                    </a:p>
                  </a:txBody>
                  <a:tcPr/>
                </a:tc>
                <a:tc>
                  <a:txBody>
                    <a:bodyPr/>
                    <a:lstStyle/>
                    <a:p>
                      <a:endParaRPr lang="en-GB" sz="1200" dirty="0"/>
                    </a:p>
                  </a:txBody>
                  <a:tcPr/>
                </a:tc>
                <a:tc>
                  <a:txBody>
                    <a:bodyPr/>
                    <a:lstStyle/>
                    <a:p>
                      <a:endParaRPr lang="en-GB" sz="1200" i="0" dirty="0"/>
                    </a:p>
                  </a:txBody>
                  <a:tcPr/>
                </a:tc>
                <a:tc>
                  <a:txBody>
                    <a:bodyPr/>
                    <a:lstStyle/>
                    <a:p>
                      <a:endParaRPr lang="en-GB" sz="1200" dirty="0"/>
                    </a:p>
                  </a:txBody>
                  <a:tcPr/>
                </a:tc>
                <a:extLst>
                  <a:ext uri="{0D108BD9-81ED-4DB2-BD59-A6C34878D82A}">
                    <a16:rowId xmlns:a16="http://schemas.microsoft.com/office/drawing/2014/main" val="4038968512"/>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8180866"/>
                  </a:ext>
                </a:extLst>
              </a:tr>
              <a:tr h="370840">
                <a:tc>
                  <a:txBody>
                    <a:bodyPr/>
                    <a:lstStyle/>
                    <a:p>
                      <a:endParaRPr lang="en-GB" sz="1200" dirty="0"/>
                    </a:p>
                  </a:txBody>
                  <a:tcPr/>
                </a:tc>
                <a:tc>
                  <a:txBody>
                    <a:bodyPr/>
                    <a:lstStyle/>
                    <a:p>
                      <a:endParaRPr lang="en-GB" sz="1200" dirty="0"/>
                    </a:p>
                  </a:txBody>
                  <a:tcPr/>
                </a:tc>
                <a:tc>
                  <a:txBody>
                    <a:bodyPr/>
                    <a:lstStyle/>
                    <a:p>
                      <a:endParaRPr lang="en-GB" sz="1200" i="0" dirty="0"/>
                    </a:p>
                  </a:txBody>
                  <a:tcPr/>
                </a:tc>
                <a:tc>
                  <a:txBody>
                    <a:bodyPr/>
                    <a:lstStyle/>
                    <a:p>
                      <a:endParaRPr lang="en-GB" sz="1200" dirty="0"/>
                    </a:p>
                  </a:txBody>
                  <a:tcPr/>
                </a:tc>
                <a:extLst>
                  <a:ext uri="{0D108BD9-81ED-4DB2-BD59-A6C34878D82A}">
                    <a16:rowId xmlns:a16="http://schemas.microsoft.com/office/drawing/2014/main" val="3177273699"/>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345206918"/>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728684"/>
          </a:xfrm>
        </p:spPr>
        <p:txBody>
          <a:bodyPr>
            <a:normAutofit/>
          </a:bodyPr>
          <a:lstStyle/>
          <a:p>
            <a:r>
              <a:rPr lang="en-GB" sz="3600" dirty="0"/>
              <a:t>September</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575952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3689411053"/>
              </p:ext>
            </p:extLst>
          </p:nvPr>
        </p:nvGraphicFramePr>
        <p:xfrm>
          <a:off x="838200" y="1093810"/>
          <a:ext cx="10455964" cy="4028440"/>
        </p:xfrm>
        <a:graphic>
          <a:graphicData uri="http://schemas.openxmlformats.org/drawingml/2006/table">
            <a:tbl>
              <a:tblPr firstRow="1" bandRow="1">
                <a:tableStyleId>{5C22544A-7EE6-4342-B048-85BDC9FD1C3A}</a:tableStyleId>
              </a:tblPr>
              <a:tblGrid>
                <a:gridCol w="2613991">
                  <a:extLst>
                    <a:ext uri="{9D8B030D-6E8A-4147-A177-3AD203B41FA5}">
                      <a16:colId xmlns:a16="http://schemas.microsoft.com/office/drawing/2014/main" val="142884088"/>
                    </a:ext>
                  </a:extLst>
                </a:gridCol>
                <a:gridCol w="3828932">
                  <a:extLst>
                    <a:ext uri="{9D8B030D-6E8A-4147-A177-3AD203B41FA5}">
                      <a16:colId xmlns:a16="http://schemas.microsoft.com/office/drawing/2014/main" val="2635960750"/>
                    </a:ext>
                  </a:extLst>
                </a:gridCol>
                <a:gridCol w="1399050">
                  <a:extLst>
                    <a:ext uri="{9D8B030D-6E8A-4147-A177-3AD203B41FA5}">
                      <a16:colId xmlns:a16="http://schemas.microsoft.com/office/drawing/2014/main" val="3603063063"/>
                    </a:ext>
                  </a:extLst>
                </a:gridCol>
                <a:gridCol w="2613991">
                  <a:extLst>
                    <a:ext uri="{9D8B030D-6E8A-4147-A177-3AD203B41FA5}">
                      <a16:colId xmlns:a16="http://schemas.microsoft.com/office/drawing/2014/main" val="3366279783"/>
                    </a:ext>
                  </a:extLst>
                </a:gridCol>
              </a:tblGrid>
              <a:tr h="370840">
                <a:tc>
                  <a:txBody>
                    <a:bodyPr/>
                    <a:lstStyle/>
                    <a:p>
                      <a:r>
                        <a:rPr lang="en-GB" sz="1400" dirty="0"/>
                        <a:t>Item</a:t>
                      </a:r>
                    </a:p>
                  </a:txBody>
                  <a:tcPr/>
                </a:tc>
                <a:tc>
                  <a:txBody>
                    <a:bodyPr/>
                    <a:lstStyle/>
                    <a:p>
                      <a:r>
                        <a:rPr lang="en-GB" sz="1400" dirty="0"/>
                        <a:t>Description / 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Establish options in response to Recovery and Devolution White Paper</a:t>
                      </a:r>
                    </a:p>
                  </a:txBody>
                  <a:tcPr/>
                </a:tc>
                <a:tc>
                  <a:txBody>
                    <a:bodyPr/>
                    <a:lstStyle/>
                    <a:p>
                      <a:r>
                        <a:rPr lang="en-GB" sz="1200" dirty="0"/>
                        <a:t>White Paper and supporting consultation on Recovery and Devolution is expected to be published in the early autumn (date still tbc). LEP to support and engage in discussions at a sub-regional level to establish options in terms of response. To be scoped following further discussion with SRMB / SRLB</a:t>
                      </a:r>
                    </a:p>
                  </a:txBody>
                  <a:tcPr/>
                </a:tc>
                <a:tc>
                  <a:txBody>
                    <a:bodyPr/>
                    <a:lstStyle/>
                    <a:p>
                      <a:r>
                        <a:rPr lang="en-GB" sz="1200" i="0" dirty="0"/>
                        <a:t>LEP </a:t>
                      </a:r>
                    </a:p>
                    <a:p>
                      <a:r>
                        <a:rPr lang="en-GB" sz="1200" i="1" dirty="0"/>
                        <a:t>(Philip Cox)</a:t>
                      </a:r>
                    </a:p>
                  </a:txBody>
                  <a:tcPr/>
                </a:tc>
                <a:tc>
                  <a:txBody>
                    <a:bodyPr/>
                    <a:lstStyle/>
                    <a:p>
                      <a:r>
                        <a:rPr lang="en-GB" sz="1200" dirty="0"/>
                        <a:t>Note – lack of certainty on date for publication and scope of the White Paper.</a:t>
                      </a:r>
                    </a:p>
                  </a:txBody>
                  <a:tcPr/>
                </a:tc>
                <a:extLst>
                  <a:ext uri="{0D108BD9-81ED-4DB2-BD59-A6C34878D82A}">
                    <a16:rowId xmlns:a16="http://schemas.microsoft.com/office/drawing/2014/main" val="3812382234"/>
                  </a:ext>
                </a:extLst>
              </a:tr>
              <a:tr h="370840">
                <a:tc>
                  <a:txBody>
                    <a:bodyPr/>
                    <a:lstStyle/>
                    <a:p>
                      <a:r>
                        <a:rPr lang="en-GB" sz="1200" dirty="0"/>
                        <a:t>Develop agreed position / proposition for a Freeport, potentially as a joint proposal with LCR and GMCA, in preparation for launch of a Freeports competition</a:t>
                      </a:r>
                    </a:p>
                  </a:txBody>
                  <a:tcPr/>
                </a:tc>
                <a:tc>
                  <a:txBody>
                    <a:bodyPr/>
                    <a:lstStyle/>
                    <a:p>
                      <a:r>
                        <a:rPr lang="en-GB" sz="1200" dirty="0"/>
                        <a:t>Discussions initially to identify appetite for joint proposal anchored around the Port of Liverpool but incorporating a number of manufacturing-related sites in C&amp;W, principally along the Manchester Ship Canal. </a:t>
                      </a:r>
                    </a:p>
                  </a:txBody>
                  <a:tcPr/>
                </a:tc>
                <a:tc>
                  <a:txBody>
                    <a:bodyPr/>
                    <a:lstStyle/>
                    <a:p>
                      <a:endParaRPr lang="en-GB" sz="1200" i="0" dirty="0"/>
                    </a:p>
                  </a:txBody>
                  <a:tcPr/>
                </a:tc>
                <a:tc>
                  <a:txBody>
                    <a:bodyPr/>
                    <a:lstStyle/>
                    <a:p>
                      <a:r>
                        <a:rPr lang="en-GB" sz="1200" dirty="0"/>
                        <a:t>Conversations with LCR and GM on a joint proposal currently being supported by NWBLT. </a:t>
                      </a:r>
                    </a:p>
                  </a:txBody>
                  <a:tcPr/>
                </a:tc>
                <a:extLst>
                  <a:ext uri="{0D108BD9-81ED-4DB2-BD59-A6C34878D82A}">
                    <a16:rowId xmlns:a16="http://schemas.microsoft.com/office/drawing/2014/main" val="2775673314"/>
                  </a:ext>
                </a:extLst>
              </a:tr>
              <a:tr h="370840">
                <a:tc>
                  <a:txBody>
                    <a:bodyPr/>
                    <a:lstStyle/>
                    <a:p>
                      <a:r>
                        <a:rPr lang="en-GB" sz="1200" dirty="0"/>
                        <a:t>Complete work to develop a costed Digital Infrastructure Plan for Cheshire and Warrington</a:t>
                      </a:r>
                    </a:p>
                  </a:txBody>
                  <a:tcPr/>
                </a:tc>
                <a:tc>
                  <a:txBody>
                    <a:bodyPr/>
                    <a:lstStyle/>
                    <a:p>
                      <a:r>
                        <a:rPr lang="en-GB" sz="1200" dirty="0"/>
                        <a:t>Consultants appointed and currently on track to finalise report and recommendations in late September / early October. </a:t>
                      </a:r>
                    </a:p>
                  </a:txBody>
                  <a:tcPr/>
                </a:tc>
                <a:tc>
                  <a:txBody>
                    <a:bodyPr/>
                    <a:lstStyle/>
                    <a:p>
                      <a:r>
                        <a:rPr lang="en-GB" sz="1200" i="0" dirty="0"/>
                        <a:t>CWLEP</a:t>
                      </a:r>
                    </a:p>
                  </a:txBody>
                  <a:tcPr/>
                </a:tc>
                <a:tc>
                  <a:txBody>
                    <a:bodyPr/>
                    <a:lstStyle/>
                    <a:p>
                      <a:endParaRPr lang="en-GB" sz="1200" dirty="0"/>
                    </a:p>
                  </a:txBody>
                  <a:tcPr/>
                </a:tc>
                <a:extLst>
                  <a:ext uri="{0D108BD9-81ED-4DB2-BD59-A6C34878D82A}">
                    <a16:rowId xmlns:a16="http://schemas.microsoft.com/office/drawing/2014/main" val="38180866"/>
                  </a:ext>
                </a:extLst>
              </a:tr>
              <a:tr h="370840">
                <a:tc>
                  <a:txBody>
                    <a:bodyPr/>
                    <a:lstStyle/>
                    <a:p>
                      <a:r>
                        <a:rPr lang="en-GB" sz="1200" dirty="0"/>
                        <a:t>Support and input to the LEP Network activity to develop proposals for an extension to the Enterprise Zone programme</a:t>
                      </a:r>
                    </a:p>
                  </a:txBody>
                  <a:tcPr/>
                </a:tc>
                <a:tc>
                  <a:txBody>
                    <a:bodyPr/>
                    <a:lstStyle/>
                    <a:p>
                      <a:endParaRPr lang="en-GB" sz="1200" dirty="0"/>
                    </a:p>
                  </a:txBody>
                  <a:tcPr/>
                </a:tc>
                <a:tc>
                  <a:txBody>
                    <a:bodyPr/>
                    <a:lstStyle/>
                    <a:p>
                      <a:r>
                        <a:rPr lang="en-GB" sz="1200" i="0" dirty="0"/>
                        <a:t>CWLEP</a:t>
                      </a:r>
                    </a:p>
                    <a:p>
                      <a:r>
                        <a:rPr lang="en-GB" sz="1200" i="0" dirty="0"/>
                        <a:t>(</a:t>
                      </a:r>
                      <a:r>
                        <a:rPr lang="en-GB" sz="1200" i="1" dirty="0"/>
                        <a:t>John Adlen / Ian Brooks)</a:t>
                      </a:r>
                      <a:endParaRPr lang="en-GB" sz="1200" i="0" dirty="0"/>
                    </a:p>
                  </a:txBody>
                  <a:tcPr/>
                </a:tc>
                <a:tc>
                  <a:txBody>
                    <a:bodyPr/>
                    <a:lstStyle/>
                    <a:p>
                      <a:r>
                        <a:rPr lang="en-GB" sz="1200" dirty="0"/>
                        <a:t>Potential for separate activity to develop proposal to extend life of CSC EZ</a:t>
                      </a:r>
                    </a:p>
                  </a:txBody>
                  <a:tcPr/>
                </a:tc>
                <a:extLst>
                  <a:ext uri="{0D108BD9-81ED-4DB2-BD59-A6C34878D82A}">
                    <a16:rowId xmlns:a16="http://schemas.microsoft.com/office/drawing/2014/main" val="3177273699"/>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728684"/>
          </a:xfrm>
        </p:spPr>
        <p:txBody>
          <a:bodyPr>
            <a:normAutofit/>
          </a:bodyPr>
          <a:lstStyle/>
          <a:p>
            <a:r>
              <a:rPr lang="en-GB" sz="3600" dirty="0"/>
              <a:t>October</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66203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2093201619"/>
              </p:ext>
            </p:extLst>
          </p:nvPr>
        </p:nvGraphicFramePr>
        <p:xfrm>
          <a:off x="838200" y="1093810"/>
          <a:ext cx="10455964" cy="4673600"/>
        </p:xfrm>
        <a:graphic>
          <a:graphicData uri="http://schemas.openxmlformats.org/drawingml/2006/table">
            <a:tbl>
              <a:tblPr firstRow="1" bandRow="1">
                <a:tableStyleId>{5C22544A-7EE6-4342-B048-85BDC9FD1C3A}</a:tableStyleId>
              </a:tblPr>
              <a:tblGrid>
                <a:gridCol w="2613991">
                  <a:extLst>
                    <a:ext uri="{9D8B030D-6E8A-4147-A177-3AD203B41FA5}">
                      <a16:colId xmlns:a16="http://schemas.microsoft.com/office/drawing/2014/main" val="142884088"/>
                    </a:ext>
                  </a:extLst>
                </a:gridCol>
                <a:gridCol w="3828932">
                  <a:extLst>
                    <a:ext uri="{9D8B030D-6E8A-4147-A177-3AD203B41FA5}">
                      <a16:colId xmlns:a16="http://schemas.microsoft.com/office/drawing/2014/main" val="2635960750"/>
                    </a:ext>
                  </a:extLst>
                </a:gridCol>
                <a:gridCol w="1399050">
                  <a:extLst>
                    <a:ext uri="{9D8B030D-6E8A-4147-A177-3AD203B41FA5}">
                      <a16:colId xmlns:a16="http://schemas.microsoft.com/office/drawing/2014/main" val="3603063063"/>
                    </a:ext>
                  </a:extLst>
                </a:gridCol>
                <a:gridCol w="2613991">
                  <a:extLst>
                    <a:ext uri="{9D8B030D-6E8A-4147-A177-3AD203B41FA5}">
                      <a16:colId xmlns:a16="http://schemas.microsoft.com/office/drawing/2014/main" val="3366279783"/>
                    </a:ext>
                  </a:extLst>
                </a:gridCol>
              </a:tblGrid>
              <a:tr h="370840">
                <a:tc>
                  <a:txBody>
                    <a:bodyPr/>
                    <a:lstStyle/>
                    <a:p>
                      <a:r>
                        <a:rPr lang="en-GB" sz="1400" dirty="0"/>
                        <a:t>Item</a:t>
                      </a:r>
                    </a:p>
                  </a:txBody>
                  <a:tcPr/>
                </a:tc>
                <a:tc>
                  <a:txBody>
                    <a:bodyPr/>
                    <a:lstStyle/>
                    <a:p>
                      <a:r>
                        <a:rPr lang="en-GB" sz="1400" dirty="0"/>
                        <a:t>Description / 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370840">
                <a:tc>
                  <a:txBody>
                    <a:bodyPr/>
                    <a:lstStyle/>
                    <a:p>
                      <a:r>
                        <a:rPr lang="en-GB" sz="1200" dirty="0"/>
                        <a:t>Finalise details for GM and Cheshire Life Sciences Fund II</a:t>
                      </a:r>
                    </a:p>
                  </a:txBody>
                  <a:tcPr/>
                </a:tc>
                <a:tc>
                  <a:txBody>
                    <a:bodyPr/>
                    <a:lstStyle/>
                    <a:p>
                      <a:r>
                        <a:rPr lang="en-GB" sz="1200" dirty="0"/>
                        <a:t>Complete outline business case for CWLEP LGF application</a:t>
                      </a:r>
                    </a:p>
                  </a:txBody>
                  <a:tcPr/>
                </a:tc>
                <a:tc>
                  <a:txBody>
                    <a:bodyPr/>
                    <a:lstStyle/>
                    <a:p>
                      <a:r>
                        <a:rPr lang="en-GB" sz="1200" i="0" dirty="0"/>
                        <a:t>CWLEP / GM / </a:t>
                      </a:r>
                      <a:r>
                        <a:rPr lang="en-GB" sz="1200" i="0" dirty="0" err="1"/>
                        <a:t>Bruntwood</a:t>
                      </a:r>
                      <a:endParaRPr lang="en-GB" sz="1200" i="0" dirty="0"/>
                    </a:p>
                  </a:txBody>
                  <a:tcPr/>
                </a:tc>
                <a:tc>
                  <a:txBody>
                    <a:bodyPr/>
                    <a:lstStyle/>
                    <a:p>
                      <a:endParaRPr lang="en-GB" sz="1200" dirty="0"/>
                    </a:p>
                  </a:txBody>
                  <a:tcPr/>
                </a:tc>
                <a:extLst>
                  <a:ext uri="{0D108BD9-81ED-4DB2-BD59-A6C34878D82A}">
                    <a16:rowId xmlns:a16="http://schemas.microsoft.com/office/drawing/2014/main" val="2775673314"/>
                  </a:ext>
                </a:extLst>
              </a:tr>
              <a:tr h="370840">
                <a:tc>
                  <a:txBody>
                    <a:bodyPr/>
                    <a:lstStyle/>
                    <a:p>
                      <a:r>
                        <a:rPr lang="en-GB" sz="1200" dirty="0"/>
                        <a:t>Finalise approvals for projects being funded through the Getting Building Fund</a:t>
                      </a:r>
                    </a:p>
                  </a:txBody>
                  <a:tcPr/>
                </a:tc>
                <a:tc>
                  <a:txBody>
                    <a:bodyPr/>
                    <a:lstStyle/>
                    <a:p>
                      <a:r>
                        <a:rPr lang="en-GB" sz="1200" dirty="0"/>
                        <a:t>Ensure business cases are available for approval by the LEP’s Performance and Investment Committee so that Offer Letters can be issued and funding confirmed.</a:t>
                      </a:r>
                    </a:p>
                  </a:txBody>
                  <a:tcPr/>
                </a:tc>
                <a:tc>
                  <a:txBody>
                    <a:bodyPr/>
                    <a:lstStyle/>
                    <a:p>
                      <a:r>
                        <a:rPr lang="en-GB" sz="1200" i="0" dirty="0"/>
                        <a:t>CWLEP</a:t>
                      </a:r>
                    </a:p>
                  </a:txBody>
                  <a:tcPr/>
                </a:tc>
                <a:tc>
                  <a:txBody>
                    <a:bodyPr/>
                    <a:lstStyle/>
                    <a:p>
                      <a:endParaRPr lang="en-GB" sz="1200" dirty="0"/>
                    </a:p>
                  </a:txBody>
                  <a:tcPr/>
                </a:tc>
                <a:extLst>
                  <a:ext uri="{0D108BD9-81ED-4DB2-BD59-A6C34878D82A}">
                    <a16:rowId xmlns:a16="http://schemas.microsoft.com/office/drawing/2014/main" val="4038968512"/>
                  </a:ext>
                </a:extLst>
              </a:tr>
              <a:tr h="370840">
                <a:tc>
                  <a:txBody>
                    <a:bodyPr/>
                    <a:lstStyle/>
                    <a:p>
                      <a:r>
                        <a:rPr lang="en-GB" sz="1200" dirty="0"/>
                        <a:t>Develop framework for sector recovery and preparation plans </a:t>
                      </a:r>
                      <a:r>
                        <a:rPr lang="en-GB" sz="1200" i="1" dirty="0"/>
                        <a:t>[and launch of Peer-2-Peer support programme??]</a:t>
                      </a:r>
                    </a:p>
                  </a:txBody>
                  <a:tcPr/>
                </a:tc>
                <a:tc>
                  <a:txBody>
                    <a:bodyPr/>
                    <a:lstStyle/>
                    <a:p>
                      <a:r>
                        <a:rPr lang="en-GB" sz="1200" dirty="0"/>
                        <a:t>Developing details for working with businesses and business representative organisations across our key sectors (including key enabling sectors) to create high level of action to support recovery, growth and also prepare for the UK’s new trading arrangements post-Transition period. Links to Peer-2-Peer support programme</a:t>
                      </a:r>
                    </a:p>
                  </a:txBody>
                  <a:tcPr/>
                </a:tc>
                <a:tc>
                  <a:txBody>
                    <a:bodyPr/>
                    <a:lstStyle/>
                    <a:p>
                      <a:r>
                        <a:rPr lang="en-GB" sz="1200" i="0" dirty="0"/>
                        <a:t>CWLEP / Growth Hub</a:t>
                      </a:r>
                    </a:p>
                  </a:txBody>
                  <a:tcPr/>
                </a:tc>
                <a:tc>
                  <a:txBody>
                    <a:bodyPr/>
                    <a:lstStyle/>
                    <a:p>
                      <a:pPr marL="171450" indent="-171450">
                        <a:buFont typeface="Arial" panose="020B0604020202020204" pitchFamily="34" charset="0"/>
                        <a:buChar char="•"/>
                      </a:pPr>
                      <a:r>
                        <a:rPr lang="en-GB" sz="1200" dirty="0"/>
                        <a:t>Life Science</a:t>
                      </a:r>
                    </a:p>
                    <a:p>
                      <a:pPr marL="171450" indent="-171450">
                        <a:buFont typeface="Arial" panose="020B0604020202020204" pitchFamily="34" charset="0"/>
                        <a:buChar char="•"/>
                      </a:pPr>
                      <a:r>
                        <a:rPr lang="en-GB" sz="1200" dirty="0"/>
                        <a:t>Manufacturing</a:t>
                      </a:r>
                    </a:p>
                    <a:p>
                      <a:pPr marL="171450" indent="-171450">
                        <a:buFont typeface="Arial" panose="020B0604020202020204" pitchFamily="34" charset="0"/>
                        <a:buChar char="•"/>
                      </a:pPr>
                      <a:r>
                        <a:rPr lang="en-GB" sz="1200" dirty="0"/>
                        <a:t>Logistics</a:t>
                      </a:r>
                    </a:p>
                    <a:p>
                      <a:pPr marL="171450" indent="-171450">
                        <a:buFont typeface="Arial" panose="020B0604020202020204" pitchFamily="34" charset="0"/>
                        <a:buChar char="•"/>
                      </a:pPr>
                      <a:r>
                        <a:rPr lang="en-GB" sz="1200" dirty="0"/>
                        <a:t>Energy &amp; Clean Growth</a:t>
                      </a:r>
                    </a:p>
                    <a:p>
                      <a:pPr marL="171450" indent="-171450">
                        <a:buFont typeface="Arial" panose="020B0604020202020204" pitchFamily="34" charset="0"/>
                        <a:buChar char="•"/>
                      </a:pPr>
                      <a:r>
                        <a:rPr lang="en-GB" sz="1200" dirty="0"/>
                        <a:t>Chemicals</a:t>
                      </a:r>
                    </a:p>
                    <a:p>
                      <a:pPr marL="171450" indent="-171450">
                        <a:buFont typeface="Arial" panose="020B0604020202020204" pitchFamily="34" charset="0"/>
                        <a:buChar char="•"/>
                      </a:pPr>
                      <a:r>
                        <a:rPr lang="en-GB" sz="1200" dirty="0"/>
                        <a:t>Agriculture, Food and Beverage</a:t>
                      </a:r>
                    </a:p>
                    <a:p>
                      <a:pPr marL="171450" indent="-171450">
                        <a:buFont typeface="Arial" panose="020B0604020202020204" pitchFamily="34" charset="0"/>
                        <a:buChar char="•"/>
                      </a:pPr>
                      <a:r>
                        <a:rPr lang="en-GB" sz="1200" dirty="0"/>
                        <a:t>Finance &amp; Business Services</a:t>
                      </a:r>
                    </a:p>
                    <a:p>
                      <a:pPr marL="171450" indent="-171450">
                        <a:buFont typeface="Arial" panose="020B0604020202020204" pitchFamily="34" charset="0"/>
                        <a:buChar char="•"/>
                      </a:pPr>
                      <a:r>
                        <a:rPr lang="en-GB" sz="1200" dirty="0"/>
                        <a:t>Culture &amp; Creative</a:t>
                      </a:r>
                    </a:p>
                  </a:txBody>
                  <a:tcPr/>
                </a:tc>
                <a:extLst>
                  <a:ext uri="{0D108BD9-81ED-4DB2-BD59-A6C34878D82A}">
                    <a16:rowId xmlns:a16="http://schemas.microsoft.com/office/drawing/2014/main" val="38180866"/>
                  </a:ext>
                </a:extLst>
              </a:tr>
              <a:tr h="370840">
                <a:tc>
                  <a:txBody>
                    <a:bodyPr/>
                    <a:lstStyle/>
                    <a:p>
                      <a:r>
                        <a:rPr lang="en-GB" sz="1200" dirty="0"/>
                        <a:t>Develop an Export Strategy</a:t>
                      </a:r>
                    </a:p>
                  </a:txBody>
                  <a:tcPr/>
                </a:tc>
                <a:tc>
                  <a:txBody>
                    <a:bodyPr/>
                    <a:lstStyle/>
                    <a:p>
                      <a:r>
                        <a:rPr lang="en-GB" sz="1200" dirty="0"/>
                        <a:t>Funding secured from DIT to develop a Cheshire and Warrington Export Strategy. Work to be commissioned for completion by March 2021. </a:t>
                      </a:r>
                    </a:p>
                  </a:txBody>
                  <a:tcPr/>
                </a:tc>
                <a:tc>
                  <a:txBody>
                    <a:bodyPr/>
                    <a:lstStyle/>
                    <a:p>
                      <a:r>
                        <a:rPr lang="en-GB" sz="1200" i="0" dirty="0"/>
                        <a:t>CWLEP / Growth Hub</a:t>
                      </a:r>
                    </a:p>
                  </a:txBody>
                  <a:tcPr/>
                </a:tc>
                <a:tc>
                  <a:txBody>
                    <a:bodyPr/>
                    <a:lstStyle/>
                    <a:p>
                      <a:endParaRPr lang="en-GB" sz="1200" dirty="0"/>
                    </a:p>
                  </a:txBody>
                  <a:tcPr/>
                </a:tc>
                <a:extLst>
                  <a:ext uri="{0D108BD9-81ED-4DB2-BD59-A6C34878D82A}">
                    <a16:rowId xmlns:a16="http://schemas.microsoft.com/office/drawing/2014/main" val="3177273699"/>
                  </a:ext>
                </a:extLst>
              </a:tr>
              <a:tr h="370840">
                <a:tc>
                  <a:txBody>
                    <a:bodyPr/>
                    <a:lstStyle/>
                    <a:p>
                      <a:r>
                        <a:rPr lang="en-GB" sz="1200" dirty="0"/>
                        <a:t>Review support for start ups</a:t>
                      </a:r>
                    </a:p>
                  </a:txBody>
                  <a:tcPr/>
                </a:tc>
                <a:tc>
                  <a:txBody>
                    <a:bodyPr/>
                    <a:lstStyle/>
                    <a:p>
                      <a:r>
                        <a:rPr lang="en-GB" sz="1200" dirty="0"/>
                        <a:t>Review and where possible refocus existing Growth Hub provision to offer more targeted support and mentoring for high potential start ups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dirty="0"/>
                        <a:t>CWLEP / Growth Hub</a:t>
                      </a:r>
                    </a:p>
                    <a:p>
                      <a:endParaRPr lang="en-GB" sz="1200" i="0" dirty="0"/>
                    </a:p>
                  </a:txBody>
                  <a:tcPr/>
                </a:tc>
                <a:tc>
                  <a:txBody>
                    <a:bodyPr/>
                    <a:lstStyle/>
                    <a:p>
                      <a:endParaRPr lang="en-GB" sz="1200" dirty="0"/>
                    </a:p>
                  </a:txBody>
                  <a:tcPr/>
                </a:tc>
                <a:extLst>
                  <a:ext uri="{0D108BD9-81ED-4DB2-BD59-A6C34878D82A}">
                    <a16:rowId xmlns:a16="http://schemas.microsoft.com/office/drawing/2014/main" val="3345206918"/>
                  </a:ext>
                </a:extLst>
              </a:tr>
              <a:tr h="370840">
                <a:tc>
                  <a:txBody>
                    <a:bodyPr/>
                    <a:lstStyle/>
                    <a:p>
                      <a:endParaRPr lang="en-GB" sz="1200" dirty="0"/>
                    </a:p>
                  </a:txBody>
                  <a:tcPr/>
                </a:tc>
                <a:tc>
                  <a:txBody>
                    <a:bodyPr/>
                    <a:lstStyle/>
                    <a:p>
                      <a:endParaRPr lang="en-GB" sz="1200" dirty="0"/>
                    </a:p>
                  </a:txBody>
                  <a:tcPr/>
                </a:tc>
                <a:tc>
                  <a:txBody>
                    <a:bodyPr/>
                    <a:lstStyle/>
                    <a:p>
                      <a:endParaRPr lang="en-GB" sz="1200" i="0" dirty="0"/>
                    </a:p>
                  </a:txBody>
                  <a:tcPr/>
                </a:tc>
                <a:tc>
                  <a:txBody>
                    <a:bodyPr/>
                    <a:lstStyle/>
                    <a:p>
                      <a:endParaRPr lang="en-GB" sz="1200" dirty="0"/>
                    </a:p>
                  </a:txBody>
                  <a:tcPr/>
                </a:tc>
                <a:extLst>
                  <a:ext uri="{0D108BD9-81ED-4DB2-BD59-A6C34878D82A}">
                    <a16:rowId xmlns:a16="http://schemas.microsoft.com/office/drawing/2014/main" val="3393044896"/>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728684"/>
          </a:xfrm>
        </p:spPr>
        <p:txBody>
          <a:bodyPr>
            <a:normAutofit/>
          </a:bodyPr>
          <a:lstStyle/>
          <a:p>
            <a:r>
              <a:rPr lang="en-GB" sz="3600" dirty="0"/>
              <a:t>October</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2772957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854466898"/>
              </p:ext>
            </p:extLst>
          </p:nvPr>
        </p:nvGraphicFramePr>
        <p:xfrm>
          <a:off x="838200" y="1022520"/>
          <a:ext cx="10455964" cy="5405120"/>
        </p:xfrm>
        <a:graphic>
          <a:graphicData uri="http://schemas.openxmlformats.org/drawingml/2006/table">
            <a:tbl>
              <a:tblPr firstRow="1" bandRow="1">
                <a:tableStyleId>{5C22544A-7EE6-4342-B048-85BDC9FD1C3A}</a:tableStyleId>
              </a:tblPr>
              <a:tblGrid>
                <a:gridCol w="2613991">
                  <a:extLst>
                    <a:ext uri="{9D8B030D-6E8A-4147-A177-3AD203B41FA5}">
                      <a16:colId xmlns:a16="http://schemas.microsoft.com/office/drawing/2014/main" val="142884088"/>
                    </a:ext>
                  </a:extLst>
                </a:gridCol>
                <a:gridCol w="3828932">
                  <a:extLst>
                    <a:ext uri="{9D8B030D-6E8A-4147-A177-3AD203B41FA5}">
                      <a16:colId xmlns:a16="http://schemas.microsoft.com/office/drawing/2014/main" val="2635960750"/>
                    </a:ext>
                  </a:extLst>
                </a:gridCol>
                <a:gridCol w="1399050">
                  <a:extLst>
                    <a:ext uri="{9D8B030D-6E8A-4147-A177-3AD203B41FA5}">
                      <a16:colId xmlns:a16="http://schemas.microsoft.com/office/drawing/2014/main" val="3603063063"/>
                    </a:ext>
                  </a:extLst>
                </a:gridCol>
                <a:gridCol w="2613991">
                  <a:extLst>
                    <a:ext uri="{9D8B030D-6E8A-4147-A177-3AD203B41FA5}">
                      <a16:colId xmlns:a16="http://schemas.microsoft.com/office/drawing/2014/main" val="3366279783"/>
                    </a:ext>
                  </a:extLst>
                </a:gridCol>
              </a:tblGrid>
              <a:tr h="370840">
                <a:tc>
                  <a:txBody>
                    <a:bodyPr/>
                    <a:lstStyle/>
                    <a:p>
                      <a:r>
                        <a:rPr lang="en-GB" sz="1400" dirty="0"/>
                        <a:t>Item</a:t>
                      </a:r>
                    </a:p>
                  </a:txBody>
                  <a:tcPr/>
                </a:tc>
                <a:tc>
                  <a:txBody>
                    <a:bodyPr/>
                    <a:lstStyle/>
                    <a:p>
                      <a:r>
                        <a:rPr lang="en-GB" sz="1400" dirty="0"/>
                        <a:t>Description / 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370840">
                <a:tc>
                  <a:txBody>
                    <a:bodyPr/>
                    <a:lstStyle/>
                    <a:p>
                      <a:r>
                        <a:rPr lang="en-GB" sz="1200" dirty="0"/>
                        <a:t>Work with NP11 and others to develop appropriate responses to the Energy White Paper (assuming this is launched in October 2020). </a:t>
                      </a:r>
                    </a:p>
                  </a:txBody>
                  <a:tcPr/>
                </a:tc>
                <a:tc>
                  <a:txBody>
                    <a:bodyPr/>
                    <a:lstStyle/>
                    <a:p>
                      <a:r>
                        <a:rPr lang="en-GB" sz="1200" dirty="0"/>
                        <a:t>Working assumption that the NP11 Low Carbon Group will develop and submit a response to the Energy White paper. CWLEP to input to ensure that the particular strengths of Cheshire and Warrington are reflected as part of the wider northern offer </a:t>
                      </a:r>
                    </a:p>
                  </a:txBody>
                  <a:tcPr/>
                </a:tc>
                <a:tc>
                  <a:txBody>
                    <a:bodyPr/>
                    <a:lstStyle/>
                    <a:p>
                      <a:r>
                        <a:rPr lang="en-GB" sz="1200" i="0" dirty="0"/>
                        <a:t>CWLEP</a:t>
                      </a:r>
                    </a:p>
                  </a:txBody>
                  <a:tcPr/>
                </a:tc>
                <a:tc>
                  <a:txBody>
                    <a:bodyPr/>
                    <a:lstStyle/>
                    <a:p>
                      <a:r>
                        <a:rPr lang="en-GB" sz="1200" dirty="0"/>
                        <a:t>Potentially separate C&amp;W response also. </a:t>
                      </a:r>
                    </a:p>
                  </a:txBody>
                  <a:tcPr/>
                </a:tc>
                <a:extLst>
                  <a:ext uri="{0D108BD9-81ED-4DB2-BD59-A6C34878D82A}">
                    <a16:rowId xmlns:a16="http://schemas.microsoft.com/office/drawing/2014/main" val="3812382234"/>
                  </a:ext>
                </a:extLst>
              </a:tr>
              <a:tr h="370840">
                <a:tc>
                  <a:txBody>
                    <a:bodyPr/>
                    <a:lstStyle/>
                    <a:p>
                      <a:r>
                        <a:rPr lang="en-GB" sz="1200" dirty="0"/>
                        <a:t>Develop local proposals for creation of a Hydrogen Catalyst </a:t>
                      </a:r>
                    </a:p>
                  </a:txBody>
                  <a:tcPr/>
                </a:tc>
                <a:tc>
                  <a:txBody>
                    <a:bodyPr/>
                    <a:lstStyle/>
                    <a:p>
                      <a:r>
                        <a:rPr lang="en-GB" sz="1200" dirty="0"/>
                        <a:t>TBA</a:t>
                      </a:r>
                    </a:p>
                  </a:txBody>
                  <a:tcPr/>
                </a:tc>
                <a:tc>
                  <a:txBody>
                    <a:bodyPr/>
                    <a:lstStyle/>
                    <a:p>
                      <a:r>
                        <a:rPr lang="en-GB" sz="1200" i="0" dirty="0"/>
                        <a:t>CWLEP / Net Zero North West / University of Chester?</a:t>
                      </a:r>
                    </a:p>
                  </a:txBody>
                  <a:tcPr/>
                </a:tc>
                <a:tc>
                  <a:txBody>
                    <a:bodyPr/>
                    <a:lstStyle/>
                    <a:p>
                      <a:endParaRPr lang="en-GB" sz="1200" dirty="0"/>
                    </a:p>
                  </a:txBody>
                  <a:tcPr/>
                </a:tc>
                <a:extLst>
                  <a:ext uri="{0D108BD9-81ED-4DB2-BD59-A6C34878D82A}">
                    <a16:rowId xmlns:a16="http://schemas.microsoft.com/office/drawing/2014/main" val="2775673314"/>
                  </a:ext>
                </a:extLst>
              </a:tr>
              <a:tr h="370840">
                <a:tc>
                  <a:txBody>
                    <a:bodyPr/>
                    <a:lstStyle/>
                    <a:p>
                      <a:r>
                        <a:rPr lang="en-GB" sz="1200" dirty="0"/>
                        <a:t>Launch programme </a:t>
                      </a:r>
                      <a:r>
                        <a:rPr kumimoji="0" lang="en-GB" sz="1200" b="0" i="0" u="none" strike="noStrike" kern="1200" cap="none" spc="0" normalizeH="0" baseline="0" noProof="0" dirty="0">
                          <a:ln>
                            <a:noFill/>
                          </a:ln>
                          <a:solidFill>
                            <a:prstClr val="black"/>
                          </a:solidFill>
                          <a:effectLst/>
                          <a:uLnTx/>
                          <a:uFillTx/>
                          <a:latin typeface="+mn-lt"/>
                          <a:ea typeface="+mn-ea"/>
                          <a:cs typeface="+mn-cs"/>
                        </a:rPr>
                        <a:t>to develop key sector recovery and preparation plans. </a:t>
                      </a:r>
                      <a:r>
                        <a:rPr lang="en-GB" sz="1200" dirty="0"/>
                        <a:t> </a:t>
                      </a:r>
                    </a:p>
                  </a:txBody>
                  <a:tcPr/>
                </a:tc>
                <a:tc>
                  <a:txBody>
                    <a:bodyPr/>
                    <a:lstStyle/>
                    <a:p>
                      <a:r>
                        <a:rPr lang="en-GB" sz="1200" dirty="0"/>
                        <a:t>Work with sector representative organisations (e.g. Northern Automotive Alliance, Chemicals North West, Make UK, </a:t>
                      </a:r>
                      <a:r>
                        <a:rPr lang="en-GB" sz="1200" dirty="0" err="1"/>
                        <a:t>BioNow</a:t>
                      </a:r>
                      <a:r>
                        <a:rPr lang="en-GB" sz="1200" dirty="0"/>
                        <a:t>) and businesses in our key and supporting sectors to develop practical plans for how they will continue to recover post-Covid-19, growth and also prepare for the new trading relationships with the world post-31</a:t>
                      </a:r>
                      <a:r>
                        <a:rPr lang="en-GB" sz="1200" baseline="30000" dirty="0"/>
                        <a:t>st</a:t>
                      </a:r>
                      <a:r>
                        <a:rPr lang="en-GB" sz="1200" dirty="0"/>
                        <a:t> December 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dirty="0"/>
                        <a:t>CWLEP / Growth Hub / Marketing Cheshire</a:t>
                      </a:r>
                    </a:p>
                  </a:txBody>
                  <a:tcPr/>
                </a:tc>
                <a:tc>
                  <a:txBody>
                    <a:bodyPr/>
                    <a:lstStyle/>
                    <a:p>
                      <a:r>
                        <a:rPr lang="en-GB" sz="1200" dirty="0"/>
                        <a:t>QUESTION – This feels like it might be too late in the programme – October might be better in terms of launch?</a:t>
                      </a:r>
                    </a:p>
                  </a:txBody>
                  <a:tcPr/>
                </a:tc>
                <a:extLst>
                  <a:ext uri="{0D108BD9-81ED-4DB2-BD59-A6C34878D82A}">
                    <a16:rowId xmlns:a16="http://schemas.microsoft.com/office/drawing/2014/main" val="40389685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Agree proposals with DIT and GM for Life Sciences HPO centred on Alderley Park / GM Health Cluster</a:t>
                      </a:r>
                    </a:p>
                  </a:txBody>
                  <a:tcPr/>
                </a:tc>
                <a:tc>
                  <a:txBody>
                    <a:bodyPr/>
                    <a:lstStyle/>
                    <a:p>
                      <a:r>
                        <a:rPr lang="en-GB" sz="1200" dirty="0"/>
                        <a:t>Follow up on current conversations with </a:t>
                      </a:r>
                      <a:r>
                        <a:rPr lang="en-GB" sz="1200" dirty="0" err="1"/>
                        <a:t>Alderely</a:t>
                      </a:r>
                      <a:r>
                        <a:rPr lang="en-GB" sz="1200" dirty="0"/>
                        <a:t> Park and GM to respond to DIT invitation to develop a HPO for Life Sciences focussed on that geography.</a:t>
                      </a:r>
                    </a:p>
                  </a:txBody>
                  <a:tcPr/>
                </a:tc>
                <a:tc>
                  <a:txBody>
                    <a:bodyPr/>
                    <a:lstStyle/>
                    <a:p>
                      <a:r>
                        <a:rPr lang="en-GB" sz="1200" dirty="0"/>
                        <a:t>CWLEP / GM / DIT / Alderley Park Ltd</a:t>
                      </a:r>
                    </a:p>
                  </a:txBody>
                  <a:tcPr/>
                </a:tc>
                <a:tc>
                  <a:txBody>
                    <a:bodyPr/>
                    <a:lstStyle/>
                    <a:p>
                      <a:endParaRPr lang="en-GB" sz="1200" dirty="0"/>
                    </a:p>
                  </a:txBody>
                  <a:tcPr/>
                </a:tc>
                <a:extLst>
                  <a:ext uri="{0D108BD9-81ED-4DB2-BD59-A6C34878D82A}">
                    <a16:rowId xmlns:a16="http://schemas.microsoft.com/office/drawing/2014/main" val="3818086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Launch of enhanced account management programme for high growth companies</a:t>
                      </a:r>
                    </a:p>
                    <a:p>
                      <a:endParaRPr lang="en-GB" sz="1200" dirty="0"/>
                    </a:p>
                  </a:txBody>
                  <a:tcPr/>
                </a:tc>
                <a:tc>
                  <a:txBody>
                    <a:bodyPr/>
                    <a:lstStyle/>
                    <a:p>
                      <a:r>
                        <a:rPr lang="en-GB" sz="1200" dirty="0"/>
                        <a:t>Enhanced account management programme for an identified cohort of higher growth businesses focussed on key sectors. Will include peer-2-peer support and link to the sector recovery and preparation plans</a:t>
                      </a:r>
                    </a:p>
                  </a:txBody>
                  <a:tcPr/>
                </a:tc>
                <a:tc>
                  <a:txBody>
                    <a:bodyPr/>
                    <a:lstStyle/>
                    <a:p>
                      <a:r>
                        <a:rPr lang="en-GB" sz="1200" i="0" dirty="0"/>
                        <a:t>CWLEP / Growth Hub </a:t>
                      </a:r>
                      <a:r>
                        <a:rPr lang="en-GB" sz="1200" i="1" dirty="0"/>
                        <a:t>(Andy Devaney)</a:t>
                      </a:r>
                    </a:p>
                  </a:txBody>
                  <a:tcPr/>
                </a:tc>
                <a:tc>
                  <a:txBody>
                    <a:bodyPr/>
                    <a:lstStyle/>
                    <a:p>
                      <a:endParaRPr lang="en-GB" sz="1200" dirty="0"/>
                    </a:p>
                  </a:txBody>
                  <a:tcPr/>
                </a:tc>
                <a:extLst>
                  <a:ext uri="{0D108BD9-81ED-4DB2-BD59-A6C34878D82A}">
                    <a16:rowId xmlns:a16="http://schemas.microsoft.com/office/drawing/2014/main" val="3177273699"/>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345206918"/>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728684"/>
          </a:xfrm>
        </p:spPr>
        <p:txBody>
          <a:bodyPr>
            <a:normAutofit/>
          </a:bodyPr>
          <a:lstStyle/>
          <a:p>
            <a:r>
              <a:rPr lang="en-GB" sz="3600" dirty="0"/>
              <a:t>November</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2294381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2702634511"/>
              </p:ext>
            </p:extLst>
          </p:nvPr>
        </p:nvGraphicFramePr>
        <p:xfrm>
          <a:off x="838200" y="1175031"/>
          <a:ext cx="10455964" cy="3784600"/>
        </p:xfrm>
        <a:graphic>
          <a:graphicData uri="http://schemas.openxmlformats.org/drawingml/2006/table">
            <a:tbl>
              <a:tblPr firstRow="1" bandRow="1">
                <a:tableStyleId>{5C22544A-7EE6-4342-B048-85BDC9FD1C3A}</a:tableStyleId>
              </a:tblPr>
              <a:tblGrid>
                <a:gridCol w="2613991">
                  <a:extLst>
                    <a:ext uri="{9D8B030D-6E8A-4147-A177-3AD203B41FA5}">
                      <a16:colId xmlns:a16="http://schemas.microsoft.com/office/drawing/2014/main" val="142884088"/>
                    </a:ext>
                  </a:extLst>
                </a:gridCol>
                <a:gridCol w="3828932">
                  <a:extLst>
                    <a:ext uri="{9D8B030D-6E8A-4147-A177-3AD203B41FA5}">
                      <a16:colId xmlns:a16="http://schemas.microsoft.com/office/drawing/2014/main" val="2635960750"/>
                    </a:ext>
                  </a:extLst>
                </a:gridCol>
                <a:gridCol w="1399050">
                  <a:extLst>
                    <a:ext uri="{9D8B030D-6E8A-4147-A177-3AD203B41FA5}">
                      <a16:colId xmlns:a16="http://schemas.microsoft.com/office/drawing/2014/main" val="3603063063"/>
                    </a:ext>
                  </a:extLst>
                </a:gridCol>
                <a:gridCol w="2613991">
                  <a:extLst>
                    <a:ext uri="{9D8B030D-6E8A-4147-A177-3AD203B41FA5}">
                      <a16:colId xmlns:a16="http://schemas.microsoft.com/office/drawing/2014/main" val="3366279783"/>
                    </a:ext>
                  </a:extLst>
                </a:gridCol>
              </a:tblGrid>
              <a:tr h="370840">
                <a:tc>
                  <a:txBody>
                    <a:bodyPr/>
                    <a:lstStyle/>
                    <a:p>
                      <a:r>
                        <a:rPr lang="en-GB" sz="1400" dirty="0"/>
                        <a:t>Item</a:t>
                      </a:r>
                    </a:p>
                  </a:txBody>
                  <a:tcPr/>
                </a:tc>
                <a:tc>
                  <a:txBody>
                    <a:bodyPr/>
                    <a:lstStyle/>
                    <a:p>
                      <a:r>
                        <a:rPr lang="en-GB" sz="1400" dirty="0"/>
                        <a:t>Description / 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370840">
                <a:tc>
                  <a:txBody>
                    <a:bodyPr/>
                    <a:lstStyle/>
                    <a:p>
                      <a:r>
                        <a:rPr lang="en-GB" sz="1200" dirty="0"/>
                        <a:t>Complete first phase development of Cheshire and Warrington Place Marketing Strategy</a:t>
                      </a:r>
                    </a:p>
                  </a:txBody>
                  <a:tcPr/>
                </a:tc>
                <a:tc>
                  <a:txBody>
                    <a:bodyPr/>
                    <a:lstStyle/>
                    <a:p>
                      <a:r>
                        <a:rPr lang="en-GB" sz="1200" dirty="0"/>
                        <a:t>Build on work undertaken with </a:t>
                      </a:r>
                      <a:r>
                        <a:rPr lang="en-GB" sz="1200" dirty="0" err="1"/>
                        <a:t>Regeneris</a:t>
                      </a:r>
                      <a:r>
                        <a:rPr lang="en-GB" sz="1200" dirty="0"/>
                        <a:t> and </a:t>
                      </a:r>
                      <a:r>
                        <a:rPr lang="en-GB" sz="1200" dirty="0" err="1"/>
                        <a:t>UpThereEverywhere</a:t>
                      </a:r>
                      <a:r>
                        <a:rPr lang="en-GB" sz="1200" dirty="0"/>
                        <a:t> to develop a place identity and marketing strategy for Cheshire and Warrington. Clarify any further work that needs to be commissioned and proposals for further stakeholder engagement in  2021 ahead of launching strategy.</a:t>
                      </a:r>
                    </a:p>
                  </a:txBody>
                  <a:tcPr/>
                </a:tc>
                <a:tc>
                  <a:txBody>
                    <a:bodyPr/>
                    <a:lstStyle/>
                    <a:p>
                      <a:r>
                        <a:rPr lang="en-GB" sz="1200" i="0" dirty="0"/>
                        <a:t>CWLEP / Marketing Cheshire</a:t>
                      </a:r>
                    </a:p>
                  </a:txBody>
                  <a:tcPr/>
                </a:tc>
                <a:tc>
                  <a:txBody>
                    <a:bodyPr/>
                    <a:lstStyle/>
                    <a:p>
                      <a:endParaRPr lang="en-GB" sz="1200" dirty="0"/>
                    </a:p>
                  </a:txBody>
                  <a:tcPr/>
                </a:tc>
                <a:extLst>
                  <a:ext uri="{0D108BD9-81ED-4DB2-BD59-A6C34878D82A}">
                    <a16:rowId xmlns:a16="http://schemas.microsoft.com/office/drawing/2014/main" val="3812382234"/>
                  </a:ext>
                </a:extLst>
              </a:tr>
              <a:tr h="370840">
                <a:tc>
                  <a:txBody>
                    <a:bodyPr/>
                    <a:lstStyle/>
                    <a:p>
                      <a:endParaRPr lang="en-GB" sz="1200" dirty="0"/>
                    </a:p>
                  </a:txBody>
                  <a:tcPr/>
                </a:tc>
                <a:tc>
                  <a:txBody>
                    <a:bodyPr/>
                    <a:lstStyle/>
                    <a:p>
                      <a:endParaRPr lang="en-GB" sz="1200" dirty="0"/>
                    </a:p>
                  </a:txBody>
                  <a:tcPr/>
                </a:tc>
                <a:tc>
                  <a:txBody>
                    <a:bodyPr/>
                    <a:lstStyle/>
                    <a:p>
                      <a:endParaRPr lang="en-GB" sz="1200" i="1" dirty="0"/>
                    </a:p>
                  </a:txBody>
                  <a:tcPr/>
                </a:tc>
                <a:tc>
                  <a:txBody>
                    <a:bodyPr/>
                    <a:lstStyle/>
                    <a:p>
                      <a:endParaRPr lang="en-GB" sz="1200" dirty="0"/>
                    </a:p>
                  </a:txBody>
                  <a:tcPr/>
                </a:tc>
                <a:extLst>
                  <a:ext uri="{0D108BD9-81ED-4DB2-BD59-A6C34878D82A}">
                    <a16:rowId xmlns:a16="http://schemas.microsoft.com/office/drawing/2014/main" val="2775673314"/>
                  </a:ext>
                </a:extLst>
              </a:tr>
              <a:tr h="370840">
                <a:tc>
                  <a:txBody>
                    <a:bodyPr/>
                    <a:lstStyle/>
                    <a:p>
                      <a:endParaRPr lang="en-GB" sz="1200" dirty="0"/>
                    </a:p>
                  </a:txBody>
                  <a:tcPr/>
                </a:tc>
                <a:tc>
                  <a:txBody>
                    <a:bodyPr/>
                    <a:lstStyle/>
                    <a:p>
                      <a:endParaRPr lang="en-GB" sz="1200" dirty="0"/>
                    </a:p>
                  </a:txBody>
                  <a:tcPr/>
                </a:tc>
                <a:tc>
                  <a:txBody>
                    <a:bodyPr/>
                    <a:lstStyle/>
                    <a:p>
                      <a:endParaRPr lang="en-GB" sz="1200" i="0" dirty="0"/>
                    </a:p>
                  </a:txBody>
                  <a:tcPr/>
                </a:tc>
                <a:tc>
                  <a:txBody>
                    <a:bodyPr/>
                    <a:lstStyle/>
                    <a:p>
                      <a:endParaRPr lang="en-GB" sz="1200" dirty="0"/>
                    </a:p>
                  </a:txBody>
                  <a:tcPr/>
                </a:tc>
                <a:extLst>
                  <a:ext uri="{0D108BD9-81ED-4DB2-BD59-A6C34878D82A}">
                    <a16:rowId xmlns:a16="http://schemas.microsoft.com/office/drawing/2014/main" val="4038968512"/>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8180866"/>
                  </a:ext>
                </a:extLst>
              </a:tr>
              <a:tr h="370840">
                <a:tc>
                  <a:txBody>
                    <a:bodyPr/>
                    <a:lstStyle/>
                    <a:p>
                      <a:endParaRPr lang="en-GB" sz="1200" dirty="0"/>
                    </a:p>
                  </a:txBody>
                  <a:tcPr/>
                </a:tc>
                <a:tc>
                  <a:txBody>
                    <a:bodyPr/>
                    <a:lstStyle/>
                    <a:p>
                      <a:endParaRPr lang="en-GB" sz="1200" dirty="0"/>
                    </a:p>
                  </a:txBody>
                  <a:tcPr/>
                </a:tc>
                <a:tc>
                  <a:txBody>
                    <a:bodyPr/>
                    <a:lstStyle/>
                    <a:p>
                      <a:endParaRPr lang="en-GB" sz="1200" i="0" dirty="0"/>
                    </a:p>
                  </a:txBody>
                  <a:tcPr/>
                </a:tc>
                <a:tc>
                  <a:txBody>
                    <a:bodyPr/>
                    <a:lstStyle/>
                    <a:p>
                      <a:endParaRPr lang="en-GB" sz="1200" dirty="0"/>
                    </a:p>
                  </a:txBody>
                  <a:tcPr/>
                </a:tc>
                <a:extLst>
                  <a:ext uri="{0D108BD9-81ED-4DB2-BD59-A6C34878D82A}">
                    <a16:rowId xmlns:a16="http://schemas.microsoft.com/office/drawing/2014/main" val="3177273699"/>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345206918"/>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393044896"/>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728684"/>
          </a:xfrm>
        </p:spPr>
        <p:txBody>
          <a:bodyPr>
            <a:normAutofit/>
          </a:bodyPr>
          <a:lstStyle/>
          <a:p>
            <a:r>
              <a:rPr lang="en-GB" sz="3600" dirty="0"/>
              <a:t>December</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4116759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A208630-CDD7-4712-BCB3-72AC7E0AF8AC}"/>
              </a:ext>
            </a:extLst>
          </p:cNvPr>
          <p:cNvGraphicFramePr>
            <a:graphicFrameLocks noGrp="1"/>
          </p:cNvGraphicFramePr>
          <p:nvPr>
            <p:ph idx="1"/>
            <p:extLst>
              <p:ext uri="{D42A27DB-BD31-4B8C-83A1-F6EECF244321}">
                <p14:modId xmlns:p14="http://schemas.microsoft.com/office/powerpoint/2010/main" val="3129957479"/>
              </p:ext>
            </p:extLst>
          </p:nvPr>
        </p:nvGraphicFramePr>
        <p:xfrm>
          <a:off x="363489" y="1922740"/>
          <a:ext cx="11154543" cy="3208692"/>
        </p:xfrm>
        <a:graphic>
          <a:graphicData uri="http://schemas.openxmlformats.org/drawingml/2006/table">
            <a:tbl>
              <a:tblPr firstRow="1" bandRow="1">
                <a:tableStyleId>{5940675A-B579-460E-94D1-54222C63F5DA}</a:tableStyleId>
              </a:tblPr>
              <a:tblGrid>
                <a:gridCol w="576839">
                  <a:extLst>
                    <a:ext uri="{9D8B030D-6E8A-4147-A177-3AD203B41FA5}">
                      <a16:colId xmlns:a16="http://schemas.microsoft.com/office/drawing/2014/main" val="3602143511"/>
                    </a:ext>
                  </a:extLst>
                </a:gridCol>
                <a:gridCol w="2644426">
                  <a:extLst>
                    <a:ext uri="{9D8B030D-6E8A-4147-A177-3AD203B41FA5}">
                      <a16:colId xmlns:a16="http://schemas.microsoft.com/office/drawing/2014/main" val="3143942469"/>
                    </a:ext>
                  </a:extLst>
                </a:gridCol>
                <a:gridCol w="2644426">
                  <a:extLst>
                    <a:ext uri="{9D8B030D-6E8A-4147-A177-3AD203B41FA5}">
                      <a16:colId xmlns:a16="http://schemas.microsoft.com/office/drawing/2014/main" val="1760549866"/>
                    </a:ext>
                  </a:extLst>
                </a:gridCol>
                <a:gridCol w="2644426">
                  <a:extLst>
                    <a:ext uri="{9D8B030D-6E8A-4147-A177-3AD203B41FA5}">
                      <a16:colId xmlns:a16="http://schemas.microsoft.com/office/drawing/2014/main" val="1740811334"/>
                    </a:ext>
                  </a:extLst>
                </a:gridCol>
                <a:gridCol w="2644426">
                  <a:extLst>
                    <a:ext uri="{9D8B030D-6E8A-4147-A177-3AD203B41FA5}">
                      <a16:colId xmlns:a16="http://schemas.microsoft.com/office/drawing/2014/main" val="1964380452"/>
                    </a:ext>
                  </a:extLst>
                </a:gridCol>
              </a:tblGrid>
              <a:tr h="596433">
                <a:tc rowSpan="5">
                  <a:txBody>
                    <a:bodyPr/>
                    <a:lstStyle/>
                    <a:p>
                      <a:pPr algn="ctr"/>
                      <a:r>
                        <a:rPr lang="en-GB" sz="1600" b="1" dirty="0"/>
                        <a:t>PRIORITY ACTIONS</a:t>
                      </a:r>
                    </a:p>
                  </a:txBody>
                  <a:tcPr vert="vert270">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Jan</a:t>
                      </a:r>
                      <a:r>
                        <a:rPr lang="en-GB" sz="1200" dirty="0">
                          <a:solidFill>
                            <a:schemeClr val="tx1"/>
                          </a:solidFill>
                        </a:rPr>
                        <a:t> - Implement programme of support for business if required following the end of the EU-Exit Transition Period</a:t>
                      </a:r>
                    </a:p>
                    <a:p>
                      <a:endParaRPr lang="en-GB" sz="1200" dirty="0"/>
                    </a:p>
                  </a:txBody>
                  <a:tcPr/>
                </a:tc>
                <a:tc>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tx1"/>
                        </a:solidFill>
                      </a:endParaRPr>
                    </a:p>
                  </a:txBody>
                  <a:tcPr/>
                </a:tc>
                <a:extLst>
                  <a:ext uri="{0D108BD9-81ED-4DB2-BD59-A6C34878D82A}">
                    <a16:rowId xmlns:a16="http://schemas.microsoft.com/office/drawing/2014/main" val="816710346"/>
                  </a:ext>
                </a:extLst>
              </a:tr>
              <a:tr h="596433">
                <a:tc vMerge="1">
                  <a:txBody>
                    <a:bodyPr/>
                    <a:lstStyle/>
                    <a:p>
                      <a:endParaRPr lang="en-GB" sz="1200"/>
                    </a:p>
                  </a:txBody>
                  <a:tcPr/>
                </a:tc>
                <a:tc>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tx1"/>
                        </a:solidFill>
                      </a:endParaRP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1957799418"/>
                  </a:ext>
                </a:extLst>
              </a:tr>
              <a:tr h="596433">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cs typeface="Calibri"/>
                      </a:endParaRPr>
                    </a:p>
                  </a:txBody>
                  <a:tcPr/>
                </a:tc>
                <a:tc>
                  <a:txBody>
                    <a:bodyPr/>
                    <a:lstStyle/>
                    <a:p>
                      <a:endParaRPr lang="en-GB" sz="1200" dirty="0"/>
                    </a:p>
                  </a:txBody>
                  <a:tcPr/>
                </a:tc>
                <a:tc>
                  <a:txBody>
                    <a:bodyPr/>
                    <a:lstStyle/>
                    <a:p>
                      <a:endParaRPr lang="en-GB" sz="1200" dirty="0">
                        <a:highlight>
                          <a:srgbClr val="FFFF00"/>
                        </a:highlight>
                      </a:endParaRPr>
                    </a:p>
                  </a:txBody>
                  <a:tcPr/>
                </a:tc>
                <a:extLst>
                  <a:ext uri="{0D108BD9-81ED-4DB2-BD59-A6C34878D82A}">
                    <a16:rowId xmlns:a16="http://schemas.microsoft.com/office/drawing/2014/main" val="822848670"/>
                  </a:ext>
                </a:extLst>
              </a:tr>
              <a:tr h="596433">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cs typeface="Calibri"/>
                      </a:endParaRPr>
                    </a:p>
                  </a:txBody>
                  <a:tcPr/>
                </a:tc>
                <a:tc>
                  <a:txBody>
                    <a:bodyPr/>
                    <a:lstStyle/>
                    <a:p>
                      <a:endParaRPr lang="en-GB" sz="1200" dirty="0"/>
                    </a:p>
                  </a:txBody>
                  <a:tcPr/>
                </a:tc>
                <a:tc>
                  <a:txBody>
                    <a:bodyPr/>
                    <a:lstStyle/>
                    <a:p>
                      <a:endParaRPr lang="en-GB" sz="1200" dirty="0"/>
                    </a:p>
                  </a:txBody>
                  <a:tcPr/>
                </a:tc>
                <a:tc>
                  <a:txBody>
                    <a:bodyPr/>
                    <a:lstStyle/>
                    <a:p>
                      <a:endParaRPr lang="en-GB" sz="1200" dirty="0">
                        <a:highlight>
                          <a:srgbClr val="FFFF00"/>
                        </a:highlight>
                      </a:endParaRPr>
                    </a:p>
                  </a:txBody>
                  <a:tcPr/>
                </a:tc>
                <a:extLst>
                  <a:ext uri="{0D108BD9-81ED-4DB2-BD59-A6C34878D82A}">
                    <a16:rowId xmlns:a16="http://schemas.microsoft.com/office/drawing/2014/main" val="382873703"/>
                  </a:ext>
                </a:extLst>
              </a:tr>
              <a:tr h="596433">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cs typeface="Calibri"/>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a:tc>
                <a:tc>
                  <a:txBody>
                    <a:bodyPr/>
                    <a:lstStyle/>
                    <a:p>
                      <a:endParaRPr lang="en-GB" sz="1200" b="1" dirty="0"/>
                    </a:p>
                  </a:txBody>
                  <a:tcPr/>
                </a:tc>
                <a:tc>
                  <a:txBody>
                    <a:bodyPr/>
                    <a:lstStyle/>
                    <a:p>
                      <a:endParaRPr lang="en-GB" sz="1200" dirty="0">
                        <a:highlight>
                          <a:srgbClr val="FFFF00"/>
                        </a:highlight>
                      </a:endParaRPr>
                    </a:p>
                  </a:txBody>
                  <a:tcPr/>
                </a:tc>
                <a:extLst>
                  <a:ext uri="{0D108BD9-81ED-4DB2-BD59-A6C34878D82A}">
                    <a16:rowId xmlns:a16="http://schemas.microsoft.com/office/drawing/2014/main" val="4093145702"/>
                  </a:ext>
                </a:extLst>
              </a:tr>
            </a:tbl>
          </a:graphicData>
        </a:graphic>
      </p:graphicFrame>
      <p:graphicFrame>
        <p:nvGraphicFramePr>
          <p:cNvPr id="5" name="Table 4">
            <a:extLst>
              <a:ext uri="{FF2B5EF4-FFF2-40B4-BE49-F238E27FC236}">
                <a16:creationId xmlns:a16="http://schemas.microsoft.com/office/drawing/2014/main" id="{35DC708B-7802-429B-AA55-A682320A5252}"/>
              </a:ext>
            </a:extLst>
          </p:cNvPr>
          <p:cNvGraphicFramePr>
            <a:graphicFrameLocks/>
          </p:cNvGraphicFramePr>
          <p:nvPr>
            <p:extLst>
              <p:ext uri="{D42A27DB-BD31-4B8C-83A1-F6EECF244321}">
                <p14:modId xmlns:p14="http://schemas.microsoft.com/office/powerpoint/2010/main" val="694101537"/>
              </p:ext>
            </p:extLst>
          </p:nvPr>
        </p:nvGraphicFramePr>
        <p:xfrm>
          <a:off x="363489" y="433202"/>
          <a:ext cx="11165903" cy="1384240"/>
        </p:xfrm>
        <a:graphic>
          <a:graphicData uri="http://schemas.openxmlformats.org/drawingml/2006/table">
            <a:tbl>
              <a:tblPr firstRow="1" bandRow="1">
                <a:tableStyleId>{5940675A-B579-460E-94D1-54222C63F5DA}</a:tableStyleId>
              </a:tblPr>
              <a:tblGrid>
                <a:gridCol w="576839">
                  <a:extLst>
                    <a:ext uri="{9D8B030D-6E8A-4147-A177-3AD203B41FA5}">
                      <a16:colId xmlns:a16="http://schemas.microsoft.com/office/drawing/2014/main" val="3602143511"/>
                    </a:ext>
                  </a:extLst>
                </a:gridCol>
                <a:gridCol w="2647266">
                  <a:extLst>
                    <a:ext uri="{9D8B030D-6E8A-4147-A177-3AD203B41FA5}">
                      <a16:colId xmlns:a16="http://schemas.microsoft.com/office/drawing/2014/main" val="3143942469"/>
                    </a:ext>
                  </a:extLst>
                </a:gridCol>
                <a:gridCol w="2647266">
                  <a:extLst>
                    <a:ext uri="{9D8B030D-6E8A-4147-A177-3AD203B41FA5}">
                      <a16:colId xmlns:a16="http://schemas.microsoft.com/office/drawing/2014/main" val="1760549866"/>
                    </a:ext>
                  </a:extLst>
                </a:gridCol>
                <a:gridCol w="2647266">
                  <a:extLst>
                    <a:ext uri="{9D8B030D-6E8A-4147-A177-3AD203B41FA5}">
                      <a16:colId xmlns:a16="http://schemas.microsoft.com/office/drawing/2014/main" val="1740811334"/>
                    </a:ext>
                  </a:extLst>
                </a:gridCol>
                <a:gridCol w="2647266">
                  <a:extLst>
                    <a:ext uri="{9D8B030D-6E8A-4147-A177-3AD203B41FA5}">
                      <a16:colId xmlns:a16="http://schemas.microsoft.com/office/drawing/2014/main" val="1964380452"/>
                    </a:ext>
                  </a:extLst>
                </a:gridCol>
              </a:tblGrid>
              <a:tr h="370840">
                <a:tc rowSpan="2">
                  <a:txBody>
                    <a:bodyPr/>
                    <a:lstStyle/>
                    <a:p>
                      <a:pPr algn="ctr"/>
                      <a:r>
                        <a:rPr lang="en-GB" sz="1600" b="1" dirty="0"/>
                        <a:t>DIARY MARKERS</a:t>
                      </a:r>
                      <a:endParaRPr lang="en-GB" b="1" dirty="0"/>
                    </a:p>
                  </a:txBody>
                  <a:tcPr vert="vert270">
                    <a:solidFill>
                      <a:schemeClr val="accent1">
                        <a:lumMod val="40000"/>
                        <a:lumOff val="60000"/>
                      </a:schemeClr>
                    </a:solidFill>
                  </a:tcPr>
                </a:tc>
                <a:tc>
                  <a:txBody>
                    <a:bodyPr/>
                    <a:lstStyle/>
                    <a:p>
                      <a:pPr algn="ctr"/>
                      <a:r>
                        <a:rPr lang="en-GB" sz="1600" b="1" dirty="0"/>
                        <a:t>Q1 2021 (Jan – Mar)</a:t>
                      </a:r>
                    </a:p>
                  </a:txBody>
                  <a:tcPr>
                    <a:solidFill>
                      <a:schemeClr val="accent1">
                        <a:lumMod val="40000"/>
                        <a:lumOff val="60000"/>
                      </a:schemeClr>
                    </a:solidFill>
                  </a:tcPr>
                </a:tc>
                <a:tc>
                  <a:txBody>
                    <a:bodyPr/>
                    <a:lstStyle/>
                    <a:p>
                      <a:pPr algn="ctr"/>
                      <a:r>
                        <a:rPr lang="en-GB" sz="1600" b="1" dirty="0"/>
                        <a:t>Q2 2021 (Apr – Jun)</a:t>
                      </a:r>
                    </a:p>
                  </a:txBody>
                  <a:tcPr>
                    <a:solidFill>
                      <a:schemeClr val="accent1">
                        <a:lumMod val="40000"/>
                        <a:lumOff val="60000"/>
                      </a:schemeClr>
                    </a:solidFill>
                  </a:tcPr>
                </a:tc>
                <a:tc>
                  <a:txBody>
                    <a:bodyPr/>
                    <a:lstStyle/>
                    <a:p>
                      <a:pPr algn="ctr"/>
                      <a:r>
                        <a:rPr lang="en-GB" sz="1600" b="1" dirty="0"/>
                        <a:t>Q3 2021 (Jul – Sep)</a:t>
                      </a:r>
                    </a:p>
                  </a:txBody>
                  <a:tcPr>
                    <a:solidFill>
                      <a:schemeClr val="accent1">
                        <a:lumMod val="40000"/>
                        <a:lumOff val="60000"/>
                      </a:schemeClr>
                    </a:solidFill>
                  </a:tcPr>
                </a:tc>
                <a:tc>
                  <a:txBody>
                    <a:bodyPr/>
                    <a:lstStyle/>
                    <a:p>
                      <a:pPr algn="ctr"/>
                      <a:r>
                        <a:rPr lang="en-GB" sz="1600" b="1" dirty="0"/>
                        <a:t>Q4 2021 (Oct – Dec)</a:t>
                      </a:r>
                    </a:p>
                  </a:txBody>
                  <a:tcPr>
                    <a:solidFill>
                      <a:schemeClr val="accent1">
                        <a:lumMod val="40000"/>
                        <a:lumOff val="60000"/>
                      </a:schemeClr>
                    </a:solidFill>
                  </a:tcPr>
                </a:tc>
                <a:extLst>
                  <a:ext uri="{0D108BD9-81ED-4DB2-BD59-A6C34878D82A}">
                    <a16:rowId xmlns:a16="http://schemas.microsoft.com/office/drawing/2014/main" val="816710346"/>
                  </a:ext>
                </a:extLst>
              </a:tr>
              <a:tr h="1013400">
                <a:tc vMerge="1">
                  <a:txBody>
                    <a:bodyPr/>
                    <a:lstStyle/>
                    <a:p>
                      <a:endParaRPr lang="en-GB" dirty="0"/>
                    </a:p>
                  </a:txBody>
                  <a:tcPr/>
                </a:tc>
                <a:tc>
                  <a:txBody>
                    <a:bodyPr/>
                    <a:lstStyle/>
                    <a:p>
                      <a:r>
                        <a:rPr lang="en-GB" sz="1200" dirty="0"/>
                        <a:t>Start of new trading relationships post EU Exit (1/1/21)</a:t>
                      </a:r>
                    </a:p>
                  </a:txBody>
                  <a:tcPr>
                    <a:solidFill>
                      <a:schemeClr val="accent1">
                        <a:lumMod val="20000"/>
                        <a:lumOff val="80000"/>
                      </a:schemeClr>
                    </a:solidFill>
                  </a:tcPr>
                </a:tc>
                <a:tc>
                  <a:txBody>
                    <a:bodyPr/>
                    <a:lstStyle/>
                    <a:p>
                      <a:endParaRPr lang="en-GB" sz="1200" dirty="0"/>
                    </a:p>
                  </a:txBody>
                  <a:tcPr>
                    <a:solidFill>
                      <a:schemeClr val="accent1">
                        <a:lumMod val="20000"/>
                        <a:lumOff val="80000"/>
                      </a:schemeClr>
                    </a:solidFill>
                  </a:tcPr>
                </a:tc>
                <a:tc>
                  <a:txBody>
                    <a:bodyPr/>
                    <a:lstStyle/>
                    <a:p>
                      <a:pPr marL="0" indent="0" algn="l">
                        <a:buFont typeface="Arial" panose="020B0604020202020204" pitchFamily="34" charset="0"/>
                        <a:buNone/>
                      </a:pPr>
                      <a:endParaRPr lang="en-GB" sz="1200" dirty="0"/>
                    </a:p>
                  </a:txBody>
                  <a:tcPr>
                    <a:solidFill>
                      <a:schemeClr val="accent1">
                        <a:lumMod val="20000"/>
                        <a:lumOff val="80000"/>
                      </a:schemeClr>
                    </a:solidFill>
                  </a:tcPr>
                </a:tc>
                <a:tc>
                  <a:txBody>
                    <a:bodyPr/>
                    <a:lstStyle/>
                    <a:p>
                      <a:endParaRPr lang="en-GB" sz="1200" dirty="0"/>
                    </a:p>
                  </a:txBody>
                  <a:tcPr>
                    <a:solidFill>
                      <a:schemeClr val="accent1">
                        <a:lumMod val="20000"/>
                        <a:lumOff val="80000"/>
                      </a:schemeClr>
                    </a:solidFill>
                  </a:tcPr>
                </a:tc>
                <a:extLst>
                  <a:ext uri="{0D108BD9-81ED-4DB2-BD59-A6C34878D82A}">
                    <a16:rowId xmlns:a16="http://schemas.microsoft.com/office/drawing/2014/main" val="1957799418"/>
                  </a:ext>
                </a:extLst>
              </a:tr>
            </a:tbl>
          </a:graphicData>
        </a:graphic>
      </p:graphicFrame>
    </p:spTree>
    <p:extLst>
      <p:ext uri="{BB962C8B-B14F-4D97-AF65-F5344CB8AC3E}">
        <p14:creationId xmlns:p14="http://schemas.microsoft.com/office/powerpoint/2010/main" val="24533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A208630-CDD7-4712-BCB3-72AC7E0AF8AC}"/>
              </a:ext>
            </a:extLst>
          </p:cNvPr>
          <p:cNvGraphicFramePr>
            <a:graphicFrameLocks noGrp="1"/>
          </p:cNvGraphicFramePr>
          <p:nvPr>
            <p:ph idx="1"/>
            <p:extLst>
              <p:ext uri="{D42A27DB-BD31-4B8C-83A1-F6EECF244321}">
                <p14:modId xmlns:p14="http://schemas.microsoft.com/office/powerpoint/2010/main" val="2194257034"/>
              </p:ext>
            </p:extLst>
          </p:nvPr>
        </p:nvGraphicFramePr>
        <p:xfrm>
          <a:off x="363489" y="2022617"/>
          <a:ext cx="11154543" cy="3208692"/>
        </p:xfrm>
        <a:graphic>
          <a:graphicData uri="http://schemas.openxmlformats.org/drawingml/2006/table">
            <a:tbl>
              <a:tblPr firstRow="1" bandRow="1">
                <a:tableStyleId>{5940675A-B579-460E-94D1-54222C63F5DA}</a:tableStyleId>
              </a:tblPr>
              <a:tblGrid>
                <a:gridCol w="576839">
                  <a:extLst>
                    <a:ext uri="{9D8B030D-6E8A-4147-A177-3AD203B41FA5}">
                      <a16:colId xmlns:a16="http://schemas.microsoft.com/office/drawing/2014/main" val="3602143511"/>
                    </a:ext>
                  </a:extLst>
                </a:gridCol>
                <a:gridCol w="2644426">
                  <a:extLst>
                    <a:ext uri="{9D8B030D-6E8A-4147-A177-3AD203B41FA5}">
                      <a16:colId xmlns:a16="http://schemas.microsoft.com/office/drawing/2014/main" val="3143942469"/>
                    </a:ext>
                  </a:extLst>
                </a:gridCol>
                <a:gridCol w="2644426">
                  <a:extLst>
                    <a:ext uri="{9D8B030D-6E8A-4147-A177-3AD203B41FA5}">
                      <a16:colId xmlns:a16="http://schemas.microsoft.com/office/drawing/2014/main" val="1760549866"/>
                    </a:ext>
                  </a:extLst>
                </a:gridCol>
                <a:gridCol w="2644426">
                  <a:extLst>
                    <a:ext uri="{9D8B030D-6E8A-4147-A177-3AD203B41FA5}">
                      <a16:colId xmlns:a16="http://schemas.microsoft.com/office/drawing/2014/main" val="1740811334"/>
                    </a:ext>
                  </a:extLst>
                </a:gridCol>
                <a:gridCol w="2644426">
                  <a:extLst>
                    <a:ext uri="{9D8B030D-6E8A-4147-A177-3AD203B41FA5}">
                      <a16:colId xmlns:a16="http://schemas.microsoft.com/office/drawing/2014/main" val="1964380452"/>
                    </a:ext>
                  </a:extLst>
                </a:gridCol>
              </a:tblGrid>
              <a:tr h="596433">
                <a:tc rowSpan="5">
                  <a:txBody>
                    <a:bodyPr/>
                    <a:lstStyle/>
                    <a:p>
                      <a:pPr algn="ctr"/>
                      <a:r>
                        <a:rPr lang="en-GB" sz="1600" b="1" dirty="0"/>
                        <a:t>PRIORITY MESSAGES</a:t>
                      </a:r>
                    </a:p>
                  </a:txBody>
                  <a:tcPr vert="vert270">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Jan</a:t>
                      </a:r>
                      <a:r>
                        <a:rPr lang="en-GB" sz="1200" dirty="0">
                          <a:solidFill>
                            <a:schemeClr val="tx1"/>
                          </a:solidFill>
                        </a:rPr>
                        <a:t> - </a:t>
                      </a:r>
                      <a:r>
                        <a:rPr lang="en-GB" sz="1200" dirty="0">
                          <a:solidFill>
                            <a:schemeClr val="tx1"/>
                          </a:solidFill>
                          <a:cs typeface="Calibri"/>
                        </a:rPr>
                        <a:t>Cheshire and Warrington on global stage – launch of inward investment programme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txBody>
                  <a:tcPr/>
                </a:tc>
                <a:tc>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tx1"/>
                        </a:solidFill>
                      </a:endParaRPr>
                    </a:p>
                  </a:txBody>
                  <a:tcPr/>
                </a:tc>
                <a:extLst>
                  <a:ext uri="{0D108BD9-81ED-4DB2-BD59-A6C34878D82A}">
                    <a16:rowId xmlns:a16="http://schemas.microsoft.com/office/drawing/2014/main" val="816710346"/>
                  </a:ext>
                </a:extLst>
              </a:tr>
              <a:tr h="596433">
                <a:tc vMerge="1">
                  <a:txBody>
                    <a:bodyPr/>
                    <a:lstStyle/>
                    <a:p>
                      <a:endParaRPr lang="en-GB" sz="1200"/>
                    </a:p>
                  </a:txBody>
                  <a:tcPr/>
                </a:tc>
                <a:tc>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tx1"/>
                        </a:solidFill>
                      </a:endParaRP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1957799418"/>
                  </a:ext>
                </a:extLst>
              </a:tr>
              <a:tr h="596433">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cs typeface="Calibri"/>
                      </a:endParaRPr>
                    </a:p>
                  </a:txBody>
                  <a:tcPr/>
                </a:tc>
                <a:tc>
                  <a:txBody>
                    <a:bodyPr/>
                    <a:lstStyle/>
                    <a:p>
                      <a:endParaRPr lang="en-GB" sz="1200" dirty="0"/>
                    </a:p>
                  </a:txBody>
                  <a:tcPr/>
                </a:tc>
                <a:tc>
                  <a:txBody>
                    <a:bodyPr/>
                    <a:lstStyle/>
                    <a:p>
                      <a:endParaRPr lang="en-GB" sz="1200" dirty="0">
                        <a:highlight>
                          <a:srgbClr val="FFFF00"/>
                        </a:highlight>
                      </a:endParaRPr>
                    </a:p>
                  </a:txBody>
                  <a:tcPr/>
                </a:tc>
                <a:extLst>
                  <a:ext uri="{0D108BD9-81ED-4DB2-BD59-A6C34878D82A}">
                    <a16:rowId xmlns:a16="http://schemas.microsoft.com/office/drawing/2014/main" val="822848670"/>
                  </a:ext>
                </a:extLst>
              </a:tr>
              <a:tr h="596433">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cs typeface="Calibri"/>
                      </a:endParaRPr>
                    </a:p>
                  </a:txBody>
                  <a:tcPr/>
                </a:tc>
                <a:tc>
                  <a:txBody>
                    <a:bodyPr/>
                    <a:lstStyle/>
                    <a:p>
                      <a:endParaRPr lang="en-GB" sz="1200" dirty="0"/>
                    </a:p>
                  </a:txBody>
                  <a:tcPr/>
                </a:tc>
                <a:tc>
                  <a:txBody>
                    <a:bodyPr/>
                    <a:lstStyle/>
                    <a:p>
                      <a:endParaRPr lang="en-GB" sz="1200" dirty="0"/>
                    </a:p>
                  </a:txBody>
                  <a:tcPr/>
                </a:tc>
                <a:tc>
                  <a:txBody>
                    <a:bodyPr/>
                    <a:lstStyle/>
                    <a:p>
                      <a:endParaRPr lang="en-GB" sz="1200" dirty="0">
                        <a:highlight>
                          <a:srgbClr val="FFFF00"/>
                        </a:highlight>
                      </a:endParaRPr>
                    </a:p>
                  </a:txBody>
                  <a:tcPr/>
                </a:tc>
                <a:extLst>
                  <a:ext uri="{0D108BD9-81ED-4DB2-BD59-A6C34878D82A}">
                    <a16:rowId xmlns:a16="http://schemas.microsoft.com/office/drawing/2014/main" val="382873703"/>
                  </a:ext>
                </a:extLst>
              </a:tr>
              <a:tr h="596433">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cs typeface="Calibri"/>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a:tc>
                <a:tc>
                  <a:txBody>
                    <a:bodyPr/>
                    <a:lstStyle/>
                    <a:p>
                      <a:endParaRPr lang="en-GB" sz="1200" b="1" dirty="0"/>
                    </a:p>
                  </a:txBody>
                  <a:tcPr/>
                </a:tc>
                <a:tc>
                  <a:txBody>
                    <a:bodyPr/>
                    <a:lstStyle/>
                    <a:p>
                      <a:endParaRPr lang="en-GB" sz="1200" dirty="0">
                        <a:highlight>
                          <a:srgbClr val="FFFF00"/>
                        </a:highlight>
                      </a:endParaRPr>
                    </a:p>
                  </a:txBody>
                  <a:tcPr/>
                </a:tc>
                <a:extLst>
                  <a:ext uri="{0D108BD9-81ED-4DB2-BD59-A6C34878D82A}">
                    <a16:rowId xmlns:a16="http://schemas.microsoft.com/office/drawing/2014/main" val="4093145702"/>
                  </a:ext>
                </a:extLst>
              </a:tr>
            </a:tbl>
          </a:graphicData>
        </a:graphic>
      </p:graphicFrame>
      <p:graphicFrame>
        <p:nvGraphicFramePr>
          <p:cNvPr id="5" name="Table 4">
            <a:extLst>
              <a:ext uri="{FF2B5EF4-FFF2-40B4-BE49-F238E27FC236}">
                <a16:creationId xmlns:a16="http://schemas.microsoft.com/office/drawing/2014/main" id="{35DC708B-7802-429B-AA55-A682320A5252}"/>
              </a:ext>
            </a:extLst>
          </p:cNvPr>
          <p:cNvGraphicFramePr>
            <a:graphicFrameLocks/>
          </p:cNvGraphicFramePr>
          <p:nvPr>
            <p:extLst>
              <p:ext uri="{D42A27DB-BD31-4B8C-83A1-F6EECF244321}">
                <p14:modId xmlns:p14="http://schemas.microsoft.com/office/powerpoint/2010/main" val="3029563310"/>
              </p:ext>
            </p:extLst>
          </p:nvPr>
        </p:nvGraphicFramePr>
        <p:xfrm>
          <a:off x="363489" y="501356"/>
          <a:ext cx="11165903" cy="1384240"/>
        </p:xfrm>
        <a:graphic>
          <a:graphicData uri="http://schemas.openxmlformats.org/drawingml/2006/table">
            <a:tbl>
              <a:tblPr firstRow="1" bandRow="1">
                <a:tableStyleId>{5940675A-B579-460E-94D1-54222C63F5DA}</a:tableStyleId>
              </a:tblPr>
              <a:tblGrid>
                <a:gridCol w="576839">
                  <a:extLst>
                    <a:ext uri="{9D8B030D-6E8A-4147-A177-3AD203B41FA5}">
                      <a16:colId xmlns:a16="http://schemas.microsoft.com/office/drawing/2014/main" val="3602143511"/>
                    </a:ext>
                  </a:extLst>
                </a:gridCol>
                <a:gridCol w="2647266">
                  <a:extLst>
                    <a:ext uri="{9D8B030D-6E8A-4147-A177-3AD203B41FA5}">
                      <a16:colId xmlns:a16="http://schemas.microsoft.com/office/drawing/2014/main" val="3143942469"/>
                    </a:ext>
                  </a:extLst>
                </a:gridCol>
                <a:gridCol w="2647266">
                  <a:extLst>
                    <a:ext uri="{9D8B030D-6E8A-4147-A177-3AD203B41FA5}">
                      <a16:colId xmlns:a16="http://schemas.microsoft.com/office/drawing/2014/main" val="1760549866"/>
                    </a:ext>
                  </a:extLst>
                </a:gridCol>
                <a:gridCol w="2647266">
                  <a:extLst>
                    <a:ext uri="{9D8B030D-6E8A-4147-A177-3AD203B41FA5}">
                      <a16:colId xmlns:a16="http://schemas.microsoft.com/office/drawing/2014/main" val="1740811334"/>
                    </a:ext>
                  </a:extLst>
                </a:gridCol>
                <a:gridCol w="2647266">
                  <a:extLst>
                    <a:ext uri="{9D8B030D-6E8A-4147-A177-3AD203B41FA5}">
                      <a16:colId xmlns:a16="http://schemas.microsoft.com/office/drawing/2014/main" val="1964380452"/>
                    </a:ext>
                  </a:extLst>
                </a:gridCol>
              </a:tblGrid>
              <a:tr h="370840">
                <a:tc rowSpan="2">
                  <a:txBody>
                    <a:bodyPr/>
                    <a:lstStyle/>
                    <a:p>
                      <a:pPr algn="ctr"/>
                      <a:r>
                        <a:rPr lang="en-GB" sz="1600" b="1" dirty="0"/>
                        <a:t>POLICY MARKERS</a:t>
                      </a:r>
                      <a:endParaRPr lang="en-GB" b="1" dirty="0"/>
                    </a:p>
                  </a:txBody>
                  <a:tcPr vert="vert270">
                    <a:solidFill>
                      <a:schemeClr val="accent1">
                        <a:lumMod val="40000"/>
                        <a:lumOff val="60000"/>
                      </a:schemeClr>
                    </a:solidFill>
                  </a:tcPr>
                </a:tc>
                <a:tc>
                  <a:txBody>
                    <a:bodyPr/>
                    <a:lstStyle/>
                    <a:p>
                      <a:pPr algn="ctr"/>
                      <a:r>
                        <a:rPr lang="en-GB" sz="1600" b="1" dirty="0"/>
                        <a:t>Q1 2021 (Jan – Mar)</a:t>
                      </a:r>
                    </a:p>
                  </a:txBody>
                  <a:tcPr>
                    <a:solidFill>
                      <a:schemeClr val="accent1">
                        <a:lumMod val="40000"/>
                        <a:lumOff val="60000"/>
                      </a:schemeClr>
                    </a:solidFill>
                  </a:tcPr>
                </a:tc>
                <a:tc>
                  <a:txBody>
                    <a:bodyPr/>
                    <a:lstStyle/>
                    <a:p>
                      <a:pPr algn="ctr"/>
                      <a:r>
                        <a:rPr lang="en-GB" sz="1600" b="1" dirty="0"/>
                        <a:t>Q2 2021 (Apr – Jun)</a:t>
                      </a:r>
                    </a:p>
                  </a:txBody>
                  <a:tcPr>
                    <a:solidFill>
                      <a:schemeClr val="accent1">
                        <a:lumMod val="40000"/>
                        <a:lumOff val="60000"/>
                      </a:schemeClr>
                    </a:solidFill>
                  </a:tcPr>
                </a:tc>
                <a:tc>
                  <a:txBody>
                    <a:bodyPr/>
                    <a:lstStyle/>
                    <a:p>
                      <a:pPr algn="ctr"/>
                      <a:r>
                        <a:rPr lang="en-GB" sz="1600" b="1" dirty="0"/>
                        <a:t>Q3 2021 (Jul – Sep)</a:t>
                      </a:r>
                    </a:p>
                  </a:txBody>
                  <a:tcPr>
                    <a:solidFill>
                      <a:schemeClr val="accent1">
                        <a:lumMod val="40000"/>
                        <a:lumOff val="60000"/>
                      </a:schemeClr>
                    </a:solidFill>
                  </a:tcPr>
                </a:tc>
                <a:tc>
                  <a:txBody>
                    <a:bodyPr/>
                    <a:lstStyle/>
                    <a:p>
                      <a:pPr algn="ctr"/>
                      <a:r>
                        <a:rPr lang="en-GB" sz="1600" b="1" dirty="0"/>
                        <a:t>Q4 2021 (Oct – Dec)</a:t>
                      </a:r>
                    </a:p>
                  </a:txBody>
                  <a:tcPr>
                    <a:solidFill>
                      <a:schemeClr val="accent1">
                        <a:lumMod val="40000"/>
                        <a:lumOff val="60000"/>
                      </a:schemeClr>
                    </a:solidFill>
                  </a:tcPr>
                </a:tc>
                <a:extLst>
                  <a:ext uri="{0D108BD9-81ED-4DB2-BD59-A6C34878D82A}">
                    <a16:rowId xmlns:a16="http://schemas.microsoft.com/office/drawing/2014/main" val="816710346"/>
                  </a:ext>
                </a:extLst>
              </a:tr>
              <a:tr h="1013400">
                <a:tc vMerge="1">
                  <a:txBody>
                    <a:bodyPr/>
                    <a:lstStyle/>
                    <a:p>
                      <a:endParaRPr lang="en-GB" dirty="0"/>
                    </a:p>
                  </a:txBody>
                  <a:tcPr/>
                </a:tc>
                <a:tc>
                  <a:txBody>
                    <a:bodyPr/>
                    <a:lstStyle/>
                    <a:p>
                      <a:r>
                        <a:rPr lang="en-GB" sz="1200" dirty="0"/>
                        <a:t>Start of new trading relationships post EU Exit (1/1/21)</a:t>
                      </a:r>
                    </a:p>
                  </a:txBody>
                  <a:tcPr>
                    <a:solidFill>
                      <a:schemeClr val="accent1">
                        <a:lumMod val="20000"/>
                        <a:lumOff val="80000"/>
                      </a:schemeClr>
                    </a:solidFill>
                  </a:tcPr>
                </a:tc>
                <a:tc>
                  <a:txBody>
                    <a:bodyPr/>
                    <a:lstStyle/>
                    <a:p>
                      <a:endParaRPr lang="en-GB" sz="1200" dirty="0"/>
                    </a:p>
                  </a:txBody>
                  <a:tcPr>
                    <a:solidFill>
                      <a:schemeClr val="accent1">
                        <a:lumMod val="20000"/>
                        <a:lumOff val="80000"/>
                      </a:schemeClr>
                    </a:solidFill>
                  </a:tcPr>
                </a:tc>
                <a:tc>
                  <a:txBody>
                    <a:bodyPr/>
                    <a:lstStyle/>
                    <a:p>
                      <a:pPr marL="0" indent="0" algn="l">
                        <a:buFont typeface="Arial" panose="020B0604020202020204" pitchFamily="34" charset="0"/>
                        <a:buNone/>
                      </a:pPr>
                      <a:endParaRPr lang="en-GB" sz="1200" dirty="0"/>
                    </a:p>
                  </a:txBody>
                  <a:tcPr>
                    <a:solidFill>
                      <a:schemeClr val="accent1">
                        <a:lumMod val="20000"/>
                        <a:lumOff val="80000"/>
                      </a:schemeClr>
                    </a:solidFill>
                  </a:tcPr>
                </a:tc>
                <a:tc>
                  <a:txBody>
                    <a:bodyPr/>
                    <a:lstStyle/>
                    <a:p>
                      <a:endParaRPr lang="en-GB" sz="1200" dirty="0"/>
                    </a:p>
                  </a:txBody>
                  <a:tcPr>
                    <a:solidFill>
                      <a:schemeClr val="accent1">
                        <a:lumMod val="20000"/>
                        <a:lumOff val="80000"/>
                      </a:schemeClr>
                    </a:solidFill>
                  </a:tcPr>
                </a:tc>
                <a:extLst>
                  <a:ext uri="{0D108BD9-81ED-4DB2-BD59-A6C34878D82A}">
                    <a16:rowId xmlns:a16="http://schemas.microsoft.com/office/drawing/2014/main" val="1957799418"/>
                  </a:ext>
                </a:extLst>
              </a:tr>
            </a:tbl>
          </a:graphicData>
        </a:graphic>
      </p:graphicFrame>
    </p:spTree>
    <p:extLst>
      <p:ext uri="{BB962C8B-B14F-4D97-AF65-F5344CB8AC3E}">
        <p14:creationId xmlns:p14="http://schemas.microsoft.com/office/powerpoint/2010/main" val="1663385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540364456"/>
              </p:ext>
            </p:extLst>
          </p:nvPr>
        </p:nvGraphicFramePr>
        <p:xfrm>
          <a:off x="838200" y="1175031"/>
          <a:ext cx="10455964" cy="3601720"/>
        </p:xfrm>
        <a:graphic>
          <a:graphicData uri="http://schemas.openxmlformats.org/drawingml/2006/table">
            <a:tbl>
              <a:tblPr firstRow="1" bandRow="1">
                <a:tableStyleId>{5C22544A-7EE6-4342-B048-85BDC9FD1C3A}</a:tableStyleId>
              </a:tblPr>
              <a:tblGrid>
                <a:gridCol w="2613991">
                  <a:extLst>
                    <a:ext uri="{9D8B030D-6E8A-4147-A177-3AD203B41FA5}">
                      <a16:colId xmlns:a16="http://schemas.microsoft.com/office/drawing/2014/main" val="142884088"/>
                    </a:ext>
                  </a:extLst>
                </a:gridCol>
                <a:gridCol w="3828932">
                  <a:extLst>
                    <a:ext uri="{9D8B030D-6E8A-4147-A177-3AD203B41FA5}">
                      <a16:colId xmlns:a16="http://schemas.microsoft.com/office/drawing/2014/main" val="2635960750"/>
                    </a:ext>
                  </a:extLst>
                </a:gridCol>
                <a:gridCol w="1399050">
                  <a:extLst>
                    <a:ext uri="{9D8B030D-6E8A-4147-A177-3AD203B41FA5}">
                      <a16:colId xmlns:a16="http://schemas.microsoft.com/office/drawing/2014/main" val="3603063063"/>
                    </a:ext>
                  </a:extLst>
                </a:gridCol>
                <a:gridCol w="2613991">
                  <a:extLst>
                    <a:ext uri="{9D8B030D-6E8A-4147-A177-3AD203B41FA5}">
                      <a16:colId xmlns:a16="http://schemas.microsoft.com/office/drawing/2014/main" val="3366279783"/>
                    </a:ext>
                  </a:extLst>
                </a:gridCol>
              </a:tblGrid>
              <a:tr h="370840">
                <a:tc>
                  <a:txBody>
                    <a:bodyPr/>
                    <a:lstStyle/>
                    <a:p>
                      <a:r>
                        <a:rPr lang="en-GB" sz="1400" dirty="0" err="1"/>
                        <a:t>IItem</a:t>
                      </a:r>
                      <a:endParaRPr lang="en-GB" sz="1400" dirty="0"/>
                    </a:p>
                  </a:txBody>
                  <a:tcPr/>
                </a:tc>
                <a:tc>
                  <a:txBody>
                    <a:bodyPr/>
                    <a:lstStyle/>
                    <a:p>
                      <a:r>
                        <a:rPr lang="en-GB" sz="1400" dirty="0"/>
                        <a:t>Description / 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370840">
                <a:tc>
                  <a:txBody>
                    <a:bodyPr/>
                    <a:lstStyle/>
                    <a:p>
                      <a:r>
                        <a:rPr lang="en-GB" sz="1200" dirty="0"/>
                        <a:t>Roll out of programme of support (if required) following end of EU-Exit Transition Period</a:t>
                      </a:r>
                    </a:p>
                  </a:txBody>
                  <a:tcPr/>
                </a:tc>
                <a:tc>
                  <a:txBody>
                    <a:bodyPr/>
                    <a:lstStyle/>
                    <a:p>
                      <a:r>
                        <a:rPr lang="en-GB" sz="1200" dirty="0"/>
                        <a:t>Potential support to be identified in advance of 1</a:t>
                      </a:r>
                      <a:r>
                        <a:rPr lang="en-GB" sz="1200" baseline="30000" dirty="0"/>
                        <a:t>st</a:t>
                      </a:r>
                      <a:r>
                        <a:rPr lang="en-GB" sz="1200" dirty="0"/>
                        <a:t> January 2021 in the event that the Transition Period ends without appropriate trade agreements in place to minimise disruption to business and markets. </a:t>
                      </a:r>
                    </a:p>
                  </a:txBody>
                  <a:tcPr/>
                </a:tc>
                <a:tc>
                  <a:txBody>
                    <a:bodyPr/>
                    <a:lstStyle/>
                    <a:p>
                      <a:r>
                        <a:rPr lang="en-GB" sz="1200" i="0" dirty="0"/>
                        <a:t>CWLEP / Growth Hub</a:t>
                      </a:r>
                    </a:p>
                  </a:txBody>
                  <a:tcPr/>
                </a:tc>
                <a:tc>
                  <a:txBody>
                    <a:bodyPr/>
                    <a:lstStyle/>
                    <a:p>
                      <a:r>
                        <a:rPr lang="en-GB" sz="1200" dirty="0"/>
                        <a:t>Programme of support may be required in any event in order to help business understand and navigate new trading arrangements with the EU and other countries from 1</a:t>
                      </a:r>
                      <a:r>
                        <a:rPr lang="en-GB" sz="1200" baseline="30000" dirty="0"/>
                        <a:t>st</a:t>
                      </a:r>
                      <a:r>
                        <a:rPr lang="en-GB" sz="1200" dirty="0"/>
                        <a:t> January 2021.</a:t>
                      </a:r>
                    </a:p>
                  </a:txBody>
                  <a:tcPr/>
                </a:tc>
                <a:extLst>
                  <a:ext uri="{0D108BD9-81ED-4DB2-BD59-A6C34878D82A}">
                    <a16:rowId xmlns:a16="http://schemas.microsoft.com/office/drawing/2014/main" val="3812382234"/>
                  </a:ext>
                </a:extLst>
              </a:tr>
              <a:tr h="370840">
                <a:tc>
                  <a:txBody>
                    <a:bodyPr/>
                    <a:lstStyle/>
                    <a:p>
                      <a:endParaRPr lang="en-GB" sz="1200" dirty="0"/>
                    </a:p>
                  </a:txBody>
                  <a:tcPr/>
                </a:tc>
                <a:tc>
                  <a:txBody>
                    <a:bodyPr/>
                    <a:lstStyle/>
                    <a:p>
                      <a:endParaRPr lang="en-GB" sz="1200" dirty="0"/>
                    </a:p>
                  </a:txBody>
                  <a:tcPr/>
                </a:tc>
                <a:tc>
                  <a:txBody>
                    <a:bodyPr/>
                    <a:lstStyle/>
                    <a:p>
                      <a:endParaRPr lang="en-GB" sz="1200" i="1" dirty="0"/>
                    </a:p>
                  </a:txBody>
                  <a:tcPr/>
                </a:tc>
                <a:tc>
                  <a:txBody>
                    <a:bodyPr/>
                    <a:lstStyle/>
                    <a:p>
                      <a:endParaRPr lang="en-GB" sz="1200" dirty="0"/>
                    </a:p>
                  </a:txBody>
                  <a:tcPr/>
                </a:tc>
                <a:extLst>
                  <a:ext uri="{0D108BD9-81ED-4DB2-BD59-A6C34878D82A}">
                    <a16:rowId xmlns:a16="http://schemas.microsoft.com/office/drawing/2014/main" val="2775673314"/>
                  </a:ext>
                </a:extLst>
              </a:tr>
              <a:tr h="370840">
                <a:tc>
                  <a:txBody>
                    <a:bodyPr/>
                    <a:lstStyle/>
                    <a:p>
                      <a:endParaRPr lang="en-GB" sz="1200" dirty="0"/>
                    </a:p>
                  </a:txBody>
                  <a:tcPr/>
                </a:tc>
                <a:tc>
                  <a:txBody>
                    <a:bodyPr/>
                    <a:lstStyle/>
                    <a:p>
                      <a:endParaRPr lang="en-GB" sz="1200" dirty="0"/>
                    </a:p>
                  </a:txBody>
                  <a:tcPr/>
                </a:tc>
                <a:tc>
                  <a:txBody>
                    <a:bodyPr/>
                    <a:lstStyle/>
                    <a:p>
                      <a:endParaRPr lang="en-GB" sz="1200" i="0" dirty="0"/>
                    </a:p>
                  </a:txBody>
                  <a:tcPr/>
                </a:tc>
                <a:tc>
                  <a:txBody>
                    <a:bodyPr/>
                    <a:lstStyle/>
                    <a:p>
                      <a:endParaRPr lang="en-GB" sz="1200" dirty="0"/>
                    </a:p>
                  </a:txBody>
                  <a:tcPr/>
                </a:tc>
                <a:extLst>
                  <a:ext uri="{0D108BD9-81ED-4DB2-BD59-A6C34878D82A}">
                    <a16:rowId xmlns:a16="http://schemas.microsoft.com/office/drawing/2014/main" val="4038968512"/>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8180866"/>
                  </a:ext>
                </a:extLst>
              </a:tr>
              <a:tr h="370840">
                <a:tc>
                  <a:txBody>
                    <a:bodyPr/>
                    <a:lstStyle/>
                    <a:p>
                      <a:endParaRPr lang="en-GB" sz="1200" dirty="0"/>
                    </a:p>
                  </a:txBody>
                  <a:tcPr/>
                </a:tc>
                <a:tc>
                  <a:txBody>
                    <a:bodyPr/>
                    <a:lstStyle/>
                    <a:p>
                      <a:endParaRPr lang="en-GB" sz="1200" dirty="0"/>
                    </a:p>
                  </a:txBody>
                  <a:tcPr/>
                </a:tc>
                <a:tc>
                  <a:txBody>
                    <a:bodyPr/>
                    <a:lstStyle/>
                    <a:p>
                      <a:endParaRPr lang="en-GB" sz="1200" i="0" dirty="0"/>
                    </a:p>
                  </a:txBody>
                  <a:tcPr/>
                </a:tc>
                <a:tc>
                  <a:txBody>
                    <a:bodyPr/>
                    <a:lstStyle/>
                    <a:p>
                      <a:endParaRPr lang="en-GB" sz="1200" dirty="0"/>
                    </a:p>
                  </a:txBody>
                  <a:tcPr/>
                </a:tc>
                <a:extLst>
                  <a:ext uri="{0D108BD9-81ED-4DB2-BD59-A6C34878D82A}">
                    <a16:rowId xmlns:a16="http://schemas.microsoft.com/office/drawing/2014/main" val="3177273699"/>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345206918"/>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393044896"/>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728684"/>
          </a:xfrm>
        </p:spPr>
        <p:txBody>
          <a:bodyPr>
            <a:normAutofit/>
          </a:bodyPr>
          <a:lstStyle/>
          <a:p>
            <a:r>
              <a:rPr lang="en-GB" sz="3600" dirty="0"/>
              <a:t>January 2021</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2639595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A36A7-D4F8-410F-B8AB-417D7C181EFF}"/>
              </a:ext>
            </a:extLst>
          </p:cNvPr>
          <p:cNvSpPr>
            <a:spLocks noGrp="1"/>
          </p:cNvSpPr>
          <p:nvPr>
            <p:ph type="title"/>
          </p:nvPr>
        </p:nvSpPr>
        <p:spPr/>
        <p:txBody>
          <a:bodyPr>
            <a:normAutofit/>
          </a:bodyPr>
          <a:lstStyle/>
          <a:p>
            <a:r>
              <a:rPr lang="en-GB" sz="3600" dirty="0"/>
              <a:t>Powerful Partnerships to Build a Better Future</a:t>
            </a:r>
            <a:br>
              <a:rPr lang="en-GB" sz="3600" b="1" dirty="0"/>
            </a:br>
            <a:r>
              <a:rPr lang="en-GB" sz="1800" b="1" i="1" dirty="0"/>
              <a:t>Making Cheshire and Warrington the UK’s Healthiest, Most Sustainable, Inclusive and Growing Economy</a:t>
            </a:r>
            <a:endParaRPr lang="en-GB" sz="3600" i="1" dirty="0"/>
          </a:p>
        </p:txBody>
      </p:sp>
      <p:pic>
        <p:nvPicPr>
          <p:cNvPr id="5" name="Picture 4">
            <a:extLst>
              <a:ext uri="{FF2B5EF4-FFF2-40B4-BE49-F238E27FC236}">
                <a16:creationId xmlns:a16="http://schemas.microsoft.com/office/drawing/2014/main" id="{67626FDE-F63C-47B8-A043-8D754FEBAB46}"/>
              </a:ext>
            </a:extLst>
          </p:cNvPr>
          <p:cNvPicPr/>
          <p:nvPr/>
        </p:nvPicPr>
        <p:blipFill>
          <a:blip r:embed="rId3"/>
          <a:srcRect/>
          <a:stretch>
            <a:fillRect/>
          </a:stretch>
        </p:blipFill>
        <p:spPr bwMode="auto">
          <a:xfrm>
            <a:off x="10853530" y="230188"/>
            <a:ext cx="999187" cy="1043240"/>
          </a:xfrm>
          <a:prstGeom prst="rect">
            <a:avLst/>
          </a:prstGeom>
          <a:noFill/>
          <a:ln w="9525">
            <a:noFill/>
            <a:miter lim="800000"/>
            <a:headEnd/>
            <a:tailEnd/>
          </a:ln>
        </p:spPr>
      </p:pic>
      <p:grpSp>
        <p:nvGrpSpPr>
          <p:cNvPr id="6" name="Group 5">
            <a:extLst>
              <a:ext uri="{FF2B5EF4-FFF2-40B4-BE49-F238E27FC236}">
                <a16:creationId xmlns:a16="http://schemas.microsoft.com/office/drawing/2014/main" id="{5D028296-0DE0-4E30-B26C-0AFD916649A1}"/>
              </a:ext>
            </a:extLst>
          </p:cNvPr>
          <p:cNvGrpSpPr/>
          <p:nvPr/>
        </p:nvGrpSpPr>
        <p:grpSpPr>
          <a:xfrm>
            <a:off x="0" y="6424246"/>
            <a:ext cx="12192000" cy="433754"/>
            <a:chOff x="0" y="6424246"/>
            <a:chExt cx="12192000" cy="433754"/>
          </a:xfrm>
        </p:grpSpPr>
        <p:pic>
          <p:nvPicPr>
            <p:cNvPr id="7" name="Picture 6" descr="871 PPT Footer.jpg">
              <a:extLst>
                <a:ext uri="{FF2B5EF4-FFF2-40B4-BE49-F238E27FC236}">
                  <a16:creationId xmlns:a16="http://schemas.microsoft.com/office/drawing/2014/main" id="{FD00FC2D-4B4B-4334-A1FA-A82C173FBD7C}"/>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t="19384" b="22130"/>
            <a:stretch/>
          </p:blipFill>
          <p:spPr>
            <a:xfrm>
              <a:off x="0" y="6424246"/>
              <a:ext cx="9144000" cy="433754"/>
            </a:xfrm>
            <a:prstGeom prst="rect">
              <a:avLst/>
            </a:prstGeom>
          </p:spPr>
        </p:pic>
        <p:sp>
          <p:nvSpPr>
            <p:cNvPr id="8" name="Rectangle 7">
              <a:extLst>
                <a:ext uri="{FF2B5EF4-FFF2-40B4-BE49-F238E27FC236}">
                  <a16:creationId xmlns:a16="http://schemas.microsoft.com/office/drawing/2014/main" id="{54CD2CEA-4C04-48AD-9A47-CC839C942BA0}"/>
                </a:ext>
              </a:extLst>
            </p:cNvPr>
            <p:cNvSpPr/>
            <p:nvPr/>
          </p:nvSpPr>
          <p:spPr>
            <a:xfrm>
              <a:off x="8417169" y="6424246"/>
              <a:ext cx="3774831" cy="4337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13" name="Table 13">
            <a:extLst>
              <a:ext uri="{FF2B5EF4-FFF2-40B4-BE49-F238E27FC236}">
                <a16:creationId xmlns:a16="http://schemas.microsoft.com/office/drawing/2014/main" id="{48508C1F-6F58-4EA5-B5A0-5ED3B394F804}"/>
              </a:ext>
            </a:extLst>
          </p:cNvPr>
          <p:cNvGraphicFramePr>
            <a:graphicFrameLocks noGrp="1"/>
          </p:cNvGraphicFramePr>
          <p:nvPr>
            <p:ph idx="1"/>
            <p:extLst>
              <p:ext uri="{D42A27DB-BD31-4B8C-83A1-F6EECF244321}">
                <p14:modId xmlns:p14="http://schemas.microsoft.com/office/powerpoint/2010/main" val="3646015171"/>
              </p:ext>
            </p:extLst>
          </p:nvPr>
        </p:nvGraphicFramePr>
        <p:xfrm>
          <a:off x="626226" y="1528323"/>
          <a:ext cx="10939548" cy="4783709"/>
        </p:xfrm>
        <a:graphic>
          <a:graphicData uri="http://schemas.openxmlformats.org/drawingml/2006/table">
            <a:tbl>
              <a:tblPr firstRow="1" bandRow="1">
                <a:tableStyleId>{5C22544A-7EE6-4342-B048-85BDC9FD1C3A}</a:tableStyleId>
              </a:tblPr>
              <a:tblGrid>
                <a:gridCol w="2734887">
                  <a:extLst>
                    <a:ext uri="{9D8B030D-6E8A-4147-A177-3AD203B41FA5}">
                      <a16:colId xmlns:a16="http://schemas.microsoft.com/office/drawing/2014/main" val="1131576656"/>
                    </a:ext>
                  </a:extLst>
                </a:gridCol>
                <a:gridCol w="2734887">
                  <a:extLst>
                    <a:ext uri="{9D8B030D-6E8A-4147-A177-3AD203B41FA5}">
                      <a16:colId xmlns:a16="http://schemas.microsoft.com/office/drawing/2014/main" val="1789913715"/>
                    </a:ext>
                  </a:extLst>
                </a:gridCol>
                <a:gridCol w="2734887">
                  <a:extLst>
                    <a:ext uri="{9D8B030D-6E8A-4147-A177-3AD203B41FA5}">
                      <a16:colId xmlns:a16="http://schemas.microsoft.com/office/drawing/2014/main" val="2735505064"/>
                    </a:ext>
                  </a:extLst>
                </a:gridCol>
                <a:gridCol w="2734887">
                  <a:extLst>
                    <a:ext uri="{9D8B030D-6E8A-4147-A177-3AD203B41FA5}">
                      <a16:colId xmlns:a16="http://schemas.microsoft.com/office/drawing/2014/main" val="3851534169"/>
                    </a:ext>
                  </a:extLst>
                </a:gridCol>
              </a:tblGrid>
              <a:tr h="359332">
                <a:tc>
                  <a:txBody>
                    <a:bodyPr/>
                    <a:lstStyle/>
                    <a:p>
                      <a:pPr algn="ctr"/>
                      <a:r>
                        <a:rPr lang="en-GB" sz="1800" b="1" kern="1200" dirty="0">
                          <a:solidFill>
                            <a:schemeClr val="lt1"/>
                          </a:solidFill>
                          <a:effectLst/>
                          <a:latin typeface="+mn-lt"/>
                          <a:ea typeface="+mn-ea"/>
                          <a:cs typeface="+mn-cs"/>
                        </a:rPr>
                        <a:t>Healthy (H)</a:t>
                      </a:r>
                      <a:endParaRPr lang="en-GB" dirty="0"/>
                    </a:p>
                  </a:txBody>
                  <a:tcPr/>
                </a:tc>
                <a:tc>
                  <a:txBody>
                    <a:bodyPr/>
                    <a:lstStyle/>
                    <a:p>
                      <a:pPr algn="ctr"/>
                      <a:r>
                        <a:rPr lang="en-GB" dirty="0"/>
                        <a:t>Sustainable (S)</a:t>
                      </a:r>
                    </a:p>
                  </a:txBody>
                  <a:tcPr/>
                </a:tc>
                <a:tc>
                  <a:txBody>
                    <a:bodyPr/>
                    <a:lstStyle/>
                    <a:p>
                      <a:pPr algn="ctr"/>
                      <a:r>
                        <a:rPr lang="en-GB" dirty="0"/>
                        <a:t>Inclusive (I)</a:t>
                      </a:r>
                    </a:p>
                  </a:txBody>
                  <a:tcPr/>
                </a:tc>
                <a:tc>
                  <a:txBody>
                    <a:bodyPr/>
                    <a:lstStyle/>
                    <a:p>
                      <a:pPr algn="ctr"/>
                      <a:r>
                        <a:rPr lang="en-GB" dirty="0"/>
                        <a:t>Growing (G)</a:t>
                      </a:r>
                    </a:p>
                  </a:txBody>
                  <a:tcPr/>
                </a:tc>
                <a:extLst>
                  <a:ext uri="{0D108BD9-81ED-4DB2-BD59-A6C34878D82A}">
                    <a16:rowId xmlns:a16="http://schemas.microsoft.com/office/drawing/2014/main" val="477906466"/>
                  </a:ext>
                </a:extLst>
              </a:tr>
              <a:tr h="1329037">
                <a:tc>
                  <a:txBody>
                    <a:bodyPr/>
                    <a:lstStyle/>
                    <a:p>
                      <a:r>
                        <a:rPr lang="en-GB" sz="1200" b="1" kern="1200" dirty="0">
                          <a:solidFill>
                            <a:schemeClr val="dk1"/>
                          </a:solidFill>
                          <a:effectLst/>
                          <a:latin typeface="+mn-lt"/>
                          <a:ea typeface="+mn-ea"/>
                          <a:cs typeface="+mn-cs"/>
                        </a:rPr>
                        <a:t>We will deliver locally on the government’s healthy ageing mission to </a:t>
                      </a:r>
                      <a:r>
                        <a:rPr lang="en-GB" sz="1200" b="1" i="1" kern="1200" dirty="0">
                          <a:solidFill>
                            <a:schemeClr val="dk1"/>
                          </a:solidFill>
                          <a:effectLst/>
                          <a:latin typeface="+mn-lt"/>
                          <a:ea typeface="+mn-ea"/>
                          <a:cs typeface="+mn-cs"/>
                        </a:rPr>
                        <a:t>‘achieve an additional five years of healthy, independent life by 2035, while narrowing the gap between the experience of the richest and poorest’</a:t>
                      </a:r>
                      <a:endParaRPr lang="en-GB" sz="1200" dirty="0"/>
                    </a:p>
                  </a:txBody>
                  <a:tcPr/>
                </a:tc>
                <a:tc>
                  <a:txBody>
                    <a:bodyPr/>
                    <a:lstStyle/>
                    <a:p>
                      <a:r>
                        <a:rPr lang="en-GB" sz="1200" b="1" i="1" kern="1200" dirty="0">
                          <a:solidFill>
                            <a:schemeClr val="dk1"/>
                          </a:solidFill>
                          <a:effectLst/>
                          <a:latin typeface="+mn-lt"/>
                          <a:ea typeface="+mn-ea"/>
                          <a:cs typeface="+mn-cs"/>
                        </a:rPr>
                        <a:t>We will demonstrate leadership on sustainable growth. We recognise the value of our natural environment and will work to ensure that whilst securing sustained growth the environmental benefits of our activities outweigh the costs.</a:t>
                      </a:r>
                      <a:endParaRPr lang="en-GB" sz="1200" dirty="0"/>
                    </a:p>
                  </a:txBody>
                  <a:tcPr/>
                </a:tc>
                <a:tc>
                  <a:txBody>
                    <a:bodyPr/>
                    <a:lstStyle/>
                    <a:p>
                      <a:r>
                        <a:rPr lang="en-GB" sz="1200" b="1" i="1" kern="1200" dirty="0">
                          <a:solidFill>
                            <a:schemeClr val="dk1"/>
                          </a:solidFill>
                          <a:effectLst/>
                          <a:latin typeface="+mn-lt"/>
                          <a:ea typeface="+mn-ea"/>
                          <a:cs typeface="+mn-cs"/>
                        </a:rPr>
                        <a:t>Cheshire and Warrington will be a place where people, regardless of their background or circumstances, are helped to ‘live their best lives’</a:t>
                      </a:r>
                      <a:endParaRPr lang="en-GB" sz="1200" dirty="0"/>
                    </a:p>
                  </a:txBody>
                  <a:tcPr/>
                </a:tc>
                <a:tc>
                  <a:txBody>
                    <a:bodyPr/>
                    <a:lstStyle/>
                    <a:p>
                      <a:r>
                        <a:rPr lang="en-GB" sz="1200" b="1" i="1" kern="1200" dirty="0">
                          <a:solidFill>
                            <a:schemeClr val="dk1"/>
                          </a:solidFill>
                          <a:effectLst/>
                          <a:latin typeface="+mn-lt"/>
                          <a:ea typeface="+mn-ea"/>
                          <a:cs typeface="+mn-cs"/>
                        </a:rPr>
                        <a:t>We will be the UK’s fastest growing economy, making the most of new opportunities </a:t>
                      </a:r>
                      <a:r>
                        <a:rPr lang="en-GB" sz="1200" b="1" i="1" kern="1200">
                          <a:solidFill>
                            <a:schemeClr val="dk1"/>
                          </a:solidFill>
                          <a:effectLst/>
                          <a:latin typeface="+mn-lt"/>
                          <a:ea typeface="+mn-ea"/>
                          <a:cs typeface="+mn-cs"/>
                        </a:rPr>
                        <a:t>inside and outside </a:t>
                      </a:r>
                      <a:r>
                        <a:rPr lang="en-GB" sz="1200" b="1" i="1" kern="1200" dirty="0">
                          <a:solidFill>
                            <a:schemeClr val="dk1"/>
                          </a:solidFill>
                          <a:effectLst/>
                          <a:latin typeface="+mn-lt"/>
                          <a:ea typeface="+mn-ea"/>
                          <a:cs typeface="+mn-cs"/>
                        </a:rPr>
                        <a:t>of the EU, driven by innovation and a top location for people and business to live, work, invest and relax</a:t>
                      </a:r>
                      <a:endParaRPr lang="en-GB" sz="1200" dirty="0"/>
                    </a:p>
                  </a:txBody>
                  <a:tcPr/>
                </a:tc>
                <a:extLst>
                  <a:ext uri="{0D108BD9-81ED-4DB2-BD59-A6C34878D82A}">
                    <a16:rowId xmlns:a16="http://schemas.microsoft.com/office/drawing/2014/main" val="2102235641"/>
                  </a:ext>
                </a:extLst>
              </a:tr>
              <a:tr h="2982950">
                <a:tc>
                  <a:txBody>
                    <a:bodyPr/>
                    <a:lstStyle/>
                    <a:p>
                      <a:pPr marL="171450" lvl="0" indent="-171450">
                        <a:buFont typeface="Arial" panose="020B0604020202020204" pitchFamily="34" charset="0"/>
                        <a:buChar char="•"/>
                      </a:pPr>
                      <a:r>
                        <a:rPr lang="en-GB" sz="1200" kern="1200" dirty="0">
                          <a:solidFill>
                            <a:schemeClr val="dk1"/>
                          </a:solidFill>
                          <a:effectLst/>
                          <a:latin typeface="+mn-lt"/>
                          <a:ea typeface="+mn-ea"/>
                          <a:cs typeface="+mn-cs"/>
                        </a:rPr>
                        <a:t>Halve levels of inactivity by 2030</a:t>
                      </a:r>
                    </a:p>
                    <a:p>
                      <a:pPr marL="171450" indent="-171450">
                        <a:buFont typeface="Arial" panose="020B0604020202020204" pitchFamily="34" charset="0"/>
                        <a:buChar char="•"/>
                      </a:pPr>
                      <a:endParaRPr lang="en-GB" sz="1200" kern="1200" dirty="0">
                        <a:solidFill>
                          <a:schemeClr val="dk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dk1"/>
                          </a:solidFill>
                          <a:effectLst/>
                          <a:latin typeface="+mn-lt"/>
                          <a:ea typeface="+mn-ea"/>
                          <a:cs typeface="+mn-cs"/>
                        </a:rPr>
                        <a:t>Achieve scores of &gt;8 and increasing on the ONS Population Survey Personal Wellbeing measure of Life Satisfaction</a:t>
                      </a:r>
                    </a:p>
                    <a:p>
                      <a:pPr marL="171450" lvl="0" indent="-171450">
                        <a:buFont typeface="Arial" panose="020B0604020202020204" pitchFamily="34" charset="0"/>
                        <a:buChar char="•"/>
                      </a:pPr>
                      <a:endParaRPr lang="en-GB" sz="1200" kern="1200" dirty="0">
                        <a:solidFill>
                          <a:schemeClr val="dk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dk1"/>
                          </a:solidFill>
                          <a:effectLst/>
                          <a:latin typeface="+mn-lt"/>
                          <a:ea typeface="+mn-ea"/>
                          <a:cs typeface="+mn-cs"/>
                        </a:rPr>
                        <a:t>Achieve scores below the England Mean (12.51%) for estimated prevalence of mental heath disorders</a:t>
                      </a:r>
                    </a:p>
                    <a:p>
                      <a:pPr marL="171450" indent="-171450">
                        <a:buFont typeface="Arial" panose="020B0604020202020204" pitchFamily="34" charset="0"/>
                        <a:buChar char="•"/>
                      </a:pPr>
                      <a:endParaRPr lang="en-GB" sz="1200" kern="1200" dirty="0">
                        <a:solidFill>
                          <a:schemeClr val="dk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dk1"/>
                          </a:solidFill>
                          <a:effectLst/>
                          <a:latin typeface="+mn-lt"/>
                          <a:ea typeface="+mn-ea"/>
                          <a:cs typeface="+mn-cs"/>
                        </a:rPr>
                        <a:t>Reduce the difference in life expectancy at birth between most and least deprived by 50% by 2035</a:t>
                      </a:r>
                    </a:p>
                  </a:txBody>
                  <a:tcPr/>
                </a:tc>
                <a:tc>
                  <a:txBody>
                    <a:bodyPr/>
                    <a:lstStyle/>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Reduce our Carbon Footprint by at least 2.5MtCO</a:t>
                      </a:r>
                      <a:r>
                        <a:rPr lang="en-GB" sz="12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GB" sz="1200" dirty="0">
                          <a:effectLst/>
                          <a:latin typeface="Calibri" panose="020F0502020204030204" pitchFamily="34" charset="0"/>
                          <a:ea typeface="Calibri" panose="020F0502020204030204" pitchFamily="34" charset="0"/>
                          <a:cs typeface="Times New Roman" panose="02020603050405020304" pitchFamily="18" charset="0"/>
                        </a:rPr>
                        <a:t> per year through development of a Net Zero industrial cluster in Ellesmere Port by 2030</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Net Zero economy by 2050</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Sustainability Commission established in 2020</a:t>
                      </a: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Double use of sustainable transport and walking by 2025</a:t>
                      </a:r>
                    </a:p>
                    <a:p>
                      <a:pPr marL="171450" indent="-171450">
                        <a:buFont typeface="Arial" panose="020B0604020202020204" pitchFamily="34" charset="0"/>
                        <a:buChar cha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200" i="1" dirty="0">
                          <a:effectLst/>
                          <a:latin typeface="Calibri" panose="020F0502020204030204" pitchFamily="34" charset="0"/>
                          <a:cs typeface="Times New Roman" panose="02020603050405020304" pitchFamily="18" charset="0"/>
                        </a:rPr>
                        <a:t>[Measure linked to increasing bio-diversity and reducing resource use – awaiting baseline from Natural Capital Audit]</a:t>
                      </a:r>
                      <a:endParaRPr lang="en-GB" sz="1200" i="1" dirty="0"/>
                    </a:p>
                  </a:txBody>
                  <a:tcPr/>
                </a:tc>
                <a:tc>
                  <a:txBody>
                    <a:bodyPr/>
                    <a:lstStyle/>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Eliminate in work poverty by 2030</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Halve the number earning below the real living wage by 2025</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Calibri" panose="020F0502020204030204" pitchFamily="34" charset="0"/>
                        </a:rPr>
                        <a:t>↑</a:t>
                      </a:r>
                      <a:r>
                        <a:rPr lang="en-GB" sz="1200" dirty="0">
                          <a:effectLst/>
                          <a:latin typeface="Calibri" panose="020F0502020204030204" pitchFamily="34" charset="0"/>
                          <a:ea typeface="Calibri" panose="020F0502020204030204" pitchFamily="34" charset="0"/>
                          <a:cs typeface="Times New Roman" panose="02020603050405020304" pitchFamily="18" charset="0"/>
                        </a:rPr>
                        <a:t> % workers and residents engaged in learning</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 % residents experiencing digital exclusion</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Strengthen our talent pipeline to ensure equality of opportunity for women and girls and our BAME and LBGTQ+ communities</a:t>
                      </a:r>
                    </a:p>
                    <a:p>
                      <a:endParaRPr lang="en-GB" sz="1200" dirty="0"/>
                    </a:p>
                  </a:txBody>
                  <a:tcPr/>
                </a:tc>
                <a:tc>
                  <a:txBody>
                    <a:bodyPr/>
                    <a:lstStyle/>
                    <a:p>
                      <a:pPr marL="171450" lvl="0" indent="-171450">
                        <a:lnSpc>
                          <a:spcPct val="107000"/>
                        </a:lnSpc>
                        <a:spcAft>
                          <a:spcPts val="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Double size of economy by 2040</a:t>
                      </a:r>
                    </a:p>
                    <a:p>
                      <a:pPr marL="228600" indent="0">
                        <a:lnSpc>
                          <a:spcPct val="107000"/>
                        </a:lnSpc>
                        <a:spcAft>
                          <a:spcPts val="0"/>
                        </a:spcAft>
                        <a:buFont typeface="Arial" panose="020B0604020202020204" pitchFamily="34" charset="0"/>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spcAft>
                          <a:spcPts val="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Employment and economic activity levels above 2019 rates by 2025</a:t>
                      </a:r>
                    </a:p>
                    <a:p>
                      <a:pPr marL="400050" indent="-171450">
                        <a:lnSpc>
                          <a:spcPct val="107000"/>
                        </a:lnSpc>
                        <a:spcAft>
                          <a:spcPts val="0"/>
                        </a:spcAft>
                        <a:buFont typeface="Arial" panose="020B0604020202020204" pitchFamily="34" charset="0"/>
                        <a:buChar cha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spcAft>
                          <a:spcPts val="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GDP per hr growing c.f. rest of UK</a:t>
                      </a:r>
                    </a:p>
                    <a:p>
                      <a:pPr marL="228600" indent="0">
                        <a:lnSpc>
                          <a:spcPct val="107000"/>
                        </a:lnSpc>
                        <a:spcAft>
                          <a:spcPts val="800"/>
                        </a:spcAft>
                        <a:buFont typeface="Arial" panose="020B0604020202020204" pitchFamily="34" charset="0"/>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Combination of public and private sector R&amp;D spend &gt;3% of our GDP, with Cheshire and Warrington participating fully in relevant national programmes. </a:t>
                      </a:r>
                      <a:endParaRPr lang="en-GB" sz="1200" dirty="0"/>
                    </a:p>
                  </a:txBody>
                  <a:tcPr/>
                </a:tc>
                <a:extLst>
                  <a:ext uri="{0D108BD9-81ED-4DB2-BD59-A6C34878D82A}">
                    <a16:rowId xmlns:a16="http://schemas.microsoft.com/office/drawing/2014/main" val="3239945893"/>
                  </a:ext>
                </a:extLst>
              </a:tr>
            </a:tbl>
          </a:graphicData>
        </a:graphic>
      </p:graphicFrame>
    </p:spTree>
    <p:extLst>
      <p:ext uri="{BB962C8B-B14F-4D97-AF65-F5344CB8AC3E}">
        <p14:creationId xmlns:p14="http://schemas.microsoft.com/office/powerpoint/2010/main" val="53903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A208630-CDD7-4712-BCB3-72AC7E0AF8AC}"/>
              </a:ext>
            </a:extLst>
          </p:cNvPr>
          <p:cNvGraphicFramePr>
            <a:graphicFrameLocks noGrp="1"/>
          </p:cNvGraphicFramePr>
          <p:nvPr>
            <p:ph idx="1"/>
            <p:extLst>
              <p:ext uri="{D42A27DB-BD31-4B8C-83A1-F6EECF244321}">
                <p14:modId xmlns:p14="http://schemas.microsoft.com/office/powerpoint/2010/main" val="2524611169"/>
              </p:ext>
            </p:extLst>
          </p:nvPr>
        </p:nvGraphicFramePr>
        <p:xfrm>
          <a:off x="363489" y="1971501"/>
          <a:ext cx="11222696" cy="4663440"/>
        </p:xfrm>
        <a:graphic>
          <a:graphicData uri="http://schemas.openxmlformats.org/drawingml/2006/table">
            <a:tbl>
              <a:tblPr firstRow="1" bandRow="1">
                <a:tableStyleId>{5940675A-B579-460E-94D1-54222C63F5DA}</a:tableStyleId>
              </a:tblPr>
              <a:tblGrid>
                <a:gridCol w="655100">
                  <a:extLst>
                    <a:ext uri="{9D8B030D-6E8A-4147-A177-3AD203B41FA5}">
                      <a16:colId xmlns:a16="http://schemas.microsoft.com/office/drawing/2014/main" val="3602143511"/>
                    </a:ext>
                  </a:extLst>
                </a:gridCol>
                <a:gridCol w="1761266">
                  <a:extLst>
                    <a:ext uri="{9D8B030D-6E8A-4147-A177-3AD203B41FA5}">
                      <a16:colId xmlns:a16="http://schemas.microsoft.com/office/drawing/2014/main" val="504543506"/>
                    </a:ext>
                  </a:extLst>
                </a:gridCol>
                <a:gridCol w="1761266">
                  <a:extLst>
                    <a:ext uri="{9D8B030D-6E8A-4147-A177-3AD203B41FA5}">
                      <a16:colId xmlns:a16="http://schemas.microsoft.com/office/drawing/2014/main" val="3143942469"/>
                    </a:ext>
                  </a:extLst>
                </a:gridCol>
                <a:gridCol w="1761266">
                  <a:extLst>
                    <a:ext uri="{9D8B030D-6E8A-4147-A177-3AD203B41FA5}">
                      <a16:colId xmlns:a16="http://schemas.microsoft.com/office/drawing/2014/main" val="1760549866"/>
                    </a:ext>
                  </a:extLst>
                </a:gridCol>
                <a:gridCol w="1761266">
                  <a:extLst>
                    <a:ext uri="{9D8B030D-6E8A-4147-A177-3AD203B41FA5}">
                      <a16:colId xmlns:a16="http://schemas.microsoft.com/office/drawing/2014/main" val="1740811334"/>
                    </a:ext>
                  </a:extLst>
                </a:gridCol>
                <a:gridCol w="1761266">
                  <a:extLst>
                    <a:ext uri="{9D8B030D-6E8A-4147-A177-3AD203B41FA5}">
                      <a16:colId xmlns:a16="http://schemas.microsoft.com/office/drawing/2014/main" val="1964380452"/>
                    </a:ext>
                  </a:extLst>
                </a:gridCol>
                <a:gridCol w="1761266">
                  <a:extLst>
                    <a:ext uri="{9D8B030D-6E8A-4147-A177-3AD203B41FA5}">
                      <a16:colId xmlns:a16="http://schemas.microsoft.com/office/drawing/2014/main" val="4253745486"/>
                    </a:ext>
                  </a:extLst>
                </a:gridCol>
              </a:tblGrid>
              <a:tr h="596433">
                <a:tc rowSpan="5">
                  <a:txBody>
                    <a:bodyPr/>
                    <a:lstStyle/>
                    <a:p>
                      <a:pPr algn="ctr"/>
                      <a:r>
                        <a:rPr lang="en-GB" sz="1600" b="1" dirty="0"/>
                        <a:t>PRIORITY ACTIONS</a:t>
                      </a:r>
                    </a:p>
                  </a:txBody>
                  <a:tcPr vert="vert270">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Review </a:t>
                      </a:r>
                      <a:r>
                        <a:rPr lang="en-GB" sz="1200" b="1" dirty="0">
                          <a:solidFill>
                            <a:schemeClr val="tx1"/>
                          </a:solidFill>
                        </a:rPr>
                        <a:t>ESIF projects </a:t>
                      </a:r>
                      <a:r>
                        <a:rPr lang="en-GB" sz="1200" dirty="0">
                          <a:solidFill>
                            <a:schemeClr val="tx1"/>
                          </a:solidFill>
                        </a:rPr>
                        <a:t>caught in approvals process</a:t>
                      </a:r>
                    </a:p>
                    <a:p>
                      <a:r>
                        <a:rPr lang="en-GB" sz="1200" dirty="0"/>
                        <a:t>H|S|I|G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Produce draft </a:t>
                      </a:r>
                      <a:r>
                        <a:rPr lang="en-GB" sz="1200" b="1" dirty="0">
                          <a:solidFill>
                            <a:schemeClr val="tx1"/>
                          </a:solidFill>
                        </a:rPr>
                        <a:t>Plan for Recovery &amp; Growth</a:t>
                      </a:r>
                    </a:p>
                    <a:p>
                      <a:endParaRPr lang="en-GB" sz="1200" dirty="0"/>
                    </a:p>
                    <a:p>
                      <a:r>
                        <a:rPr lang="en-GB" sz="1200" dirty="0"/>
                        <a:t>H|S|I|G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Finalise priorities for </a:t>
                      </a:r>
                      <a:r>
                        <a:rPr lang="en-GB" sz="1200" b="1" dirty="0">
                          <a:solidFill>
                            <a:schemeClr val="tx1"/>
                          </a:solidFill>
                        </a:rPr>
                        <a:t>Plan for Recovery &amp; Growth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H|S|I|G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Establish options in response to Recovery and Devolution White Paper       H|S|I|G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Work with NW Hydrogen Alliance on proposals for </a:t>
                      </a:r>
                      <a:r>
                        <a:rPr lang="en-GB" sz="1200" b="1" dirty="0">
                          <a:solidFill>
                            <a:schemeClr val="tx1"/>
                          </a:solidFill>
                        </a:rPr>
                        <a:t>Hydrogen Catalyst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S|G</a:t>
                      </a:r>
                    </a:p>
                  </a:txBody>
                  <a:tcPr/>
                </a:tc>
                <a:tc>
                  <a:txBody>
                    <a:bodyPr/>
                    <a:lstStyle/>
                    <a:p>
                      <a:pPr marL="0" marR="0" lvl="0" indent="0" algn="l" rtl="0" eaLnBrk="1" fontAlgn="auto" latinLnBrk="0" hangingPunct="1">
                        <a:lnSpc>
                          <a:spcPct val="100000"/>
                        </a:lnSpc>
                        <a:spcBef>
                          <a:spcPts val="0"/>
                        </a:spcBef>
                        <a:spcAft>
                          <a:spcPts val="0"/>
                        </a:spcAft>
                        <a:buFontTx/>
                        <a:buNone/>
                      </a:pPr>
                      <a:r>
                        <a:rPr lang="en-GB" sz="1200" b="1" dirty="0">
                          <a:solidFill>
                            <a:schemeClr val="tx1"/>
                          </a:solidFill>
                        </a:rPr>
                        <a:t>Place Marketing Strategy </a:t>
                      </a:r>
                      <a:r>
                        <a:rPr lang="en-GB" sz="1200" dirty="0">
                          <a:solidFill>
                            <a:schemeClr val="tx1"/>
                          </a:solidFill>
                        </a:rPr>
                        <a:t>first phase development completed</a:t>
                      </a: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H|S|I|G</a:t>
                      </a:r>
                    </a:p>
                  </a:txBody>
                  <a:tcPr/>
                </a:tc>
                <a:extLst>
                  <a:ext uri="{0D108BD9-81ED-4DB2-BD59-A6C34878D82A}">
                    <a16:rowId xmlns:a16="http://schemas.microsoft.com/office/drawing/2014/main" val="816710346"/>
                  </a:ext>
                </a:extLst>
              </a:tr>
              <a:tr h="596433">
                <a:tc vMerge="1">
                  <a:txBody>
                    <a:bodyPr/>
                    <a:lstStyle/>
                    <a:p>
                      <a:endParaRPr lang="en-GB"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Develop </a:t>
                      </a:r>
                      <a:r>
                        <a:rPr lang="en-GB" sz="1200" b="1" dirty="0">
                          <a:solidFill>
                            <a:schemeClr val="tx1"/>
                          </a:solidFill>
                        </a:rPr>
                        <a:t>Action Plan for Retail, Hospitality &amp; Visitor Economy</a:t>
                      </a:r>
                    </a:p>
                    <a:p>
                      <a:r>
                        <a:rPr lang="en-GB" sz="1200" dirty="0"/>
                        <a:t>H|S|I|G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Finalise </a:t>
                      </a:r>
                      <a:r>
                        <a:rPr lang="en-GB" sz="1200" b="1" dirty="0">
                          <a:solidFill>
                            <a:schemeClr val="tx1"/>
                          </a:solidFill>
                        </a:rPr>
                        <a:t>Cheshire Science Corridor EZ </a:t>
                      </a:r>
                      <a:r>
                        <a:rPr lang="en-GB" sz="1200" dirty="0">
                          <a:solidFill>
                            <a:schemeClr val="tx1"/>
                          </a:solidFill>
                        </a:rPr>
                        <a:t>£30m borrowing facility</a:t>
                      </a:r>
                    </a:p>
                    <a:p>
                      <a:r>
                        <a:rPr lang="en-GB" sz="1200" dirty="0"/>
                        <a:t>S|G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Establish and launch sub-regional </a:t>
                      </a:r>
                      <a:r>
                        <a:rPr lang="en-GB" sz="1200" b="1" dirty="0">
                          <a:solidFill>
                            <a:schemeClr val="tx1"/>
                          </a:solidFill>
                        </a:rPr>
                        <a:t>Sustainable &amp; Inclusive Growth Commission        </a:t>
                      </a:r>
                      <a:r>
                        <a:rPr lang="en-GB" sz="1200" b="0" dirty="0">
                          <a:solidFill>
                            <a:schemeClr val="tx1"/>
                          </a:solidFill>
                        </a:rPr>
                        <a:t>H|S|I|G</a:t>
                      </a:r>
                      <a:endParaRPr lang="en-GB" sz="120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Develop framework for sector recovery and preparation plans</a:t>
                      </a:r>
                    </a:p>
                    <a:p>
                      <a:r>
                        <a:rPr lang="en-GB" sz="1200" dirty="0"/>
                        <a:t>S|I|G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Work with Net Zero NW and NP11 on </a:t>
                      </a:r>
                      <a:r>
                        <a:rPr lang="en-GB" sz="1200" b="1" dirty="0">
                          <a:solidFill>
                            <a:schemeClr val="tx1"/>
                          </a:solidFill>
                        </a:rPr>
                        <a:t>responses to Energy White Paper</a:t>
                      </a:r>
                    </a:p>
                    <a:p>
                      <a:r>
                        <a:rPr lang="en-GB" sz="1200" dirty="0"/>
                        <a:t>S|I|G</a:t>
                      </a:r>
                    </a:p>
                  </a:txBody>
                  <a:tcPr/>
                </a:tc>
                <a:tc>
                  <a:txBody>
                    <a:bodyPr/>
                    <a:lstStyle/>
                    <a:p>
                      <a:endParaRPr lang="en-GB" sz="1200" dirty="0"/>
                    </a:p>
                  </a:txBody>
                  <a:tcPr/>
                </a:tc>
                <a:extLst>
                  <a:ext uri="{0D108BD9-81ED-4DB2-BD59-A6C34878D82A}">
                    <a16:rowId xmlns:a16="http://schemas.microsoft.com/office/drawing/2014/main" val="1957799418"/>
                  </a:ext>
                </a:extLst>
              </a:tr>
              <a:tr h="596433">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Set up access to </a:t>
                      </a:r>
                      <a:r>
                        <a:rPr lang="en-GB" sz="1200" b="1" dirty="0">
                          <a:solidFill>
                            <a:schemeClr val="tx1"/>
                          </a:solidFill>
                        </a:rPr>
                        <a:t>Coursera Learning Platform</a:t>
                      </a:r>
                      <a:endParaRPr lang="en-GB" sz="1200" dirty="0"/>
                    </a:p>
                    <a:p>
                      <a:endParaRPr lang="en-GB" sz="1200" dirty="0"/>
                    </a:p>
                    <a:p>
                      <a:r>
                        <a:rPr lang="en-GB" sz="1200" dirty="0"/>
                        <a: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Identify shovel ready </a:t>
                      </a:r>
                      <a:r>
                        <a:rPr lang="en-GB" sz="1200" b="1" dirty="0">
                          <a:solidFill>
                            <a:schemeClr val="tx1"/>
                          </a:solidFill>
                        </a:rPr>
                        <a:t>projects for recovery </a:t>
                      </a:r>
                      <a:r>
                        <a:rPr lang="en-GB" sz="1200" dirty="0">
                          <a:solidFill>
                            <a:schemeClr val="tx1"/>
                          </a:solidFill>
                        </a:rPr>
                        <a:t>in addition to £15m committed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S|G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Proposals on how ESIF could be repurposed to support recovery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H|S|I|G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Finalise </a:t>
                      </a:r>
                      <a:r>
                        <a:rPr lang="en-GB" sz="1200" b="1" dirty="0">
                          <a:solidFill>
                            <a:schemeClr val="tx1"/>
                          </a:solidFill>
                        </a:rPr>
                        <a:t>Freeports </a:t>
                      </a:r>
                      <a:r>
                        <a:rPr lang="en-GB" sz="1200" dirty="0">
                          <a:solidFill>
                            <a:schemeClr val="tx1"/>
                          </a:solidFill>
                        </a:rPr>
                        <a:t>proposition (joint with LCR / GM)</a:t>
                      </a:r>
                    </a:p>
                    <a:p>
                      <a:endParaRPr lang="en-GB" sz="1200" dirty="0"/>
                    </a:p>
                    <a:p>
                      <a:r>
                        <a:rPr lang="en-GB" sz="1200" dirty="0"/>
                        <a:t>G</a:t>
                      </a:r>
                    </a:p>
                  </a:txBody>
                  <a:tcPr/>
                </a:tc>
                <a:tc>
                  <a:txBody>
                    <a:bodyPr/>
                    <a:lstStyle/>
                    <a:p>
                      <a:r>
                        <a:rPr lang="en-GB" sz="1200" dirty="0"/>
                        <a:t>Launch programme to develop </a:t>
                      </a:r>
                      <a:r>
                        <a:rPr lang="en-GB" sz="1200" b="1" dirty="0"/>
                        <a:t>key sector recovery and preparation plans. </a:t>
                      </a:r>
                    </a:p>
                    <a:p>
                      <a:r>
                        <a:rPr lang="en-GB" sz="1200" dirty="0"/>
                        <a:t>S|I|G</a:t>
                      </a:r>
                    </a:p>
                  </a:txBody>
                  <a:tcPr/>
                </a:tc>
                <a:tc>
                  <a:txBody>
                    <a:bodyPr/>
                    <a:lstStyle/>
                    <a:p>
                      <a:endParaRPr lang="en-GB" sz="1200" dirty="0"/>
                    </a:p>
                  </a:txBody>
                  <a:tcPr/>
                </a:tc>
                <a:extLst>
                  <a:ext uri="{0D108BD9-81ED-4DB2-BD59-A6C34878D82A}">
                    <a16:rowId xmlns:a16="http://schemas.microsoft.com/office/drawing/2014/main" val="822848670"/>
                  </a:ext>
                </a:extLst>
              </a:tr>
              <a:tr h="596433">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Develop and implement  programme of </a:t>
                      </a:r>
                      <a:r>
                        <a:rPr lang="en-GB" sz="1200" b="1" dirty="0">
                          <a:solidFill>
                            <a:schemeClr val="tx1"/>
                          </a:solidFill>
                        </a:rPr>
                        <a:t>online jobs and careers events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Support HS2 Growth Corridor </a:t>
                      </a:r>
                      <a:r>
                        <a:rPr lang="en-GB" sz="1200" dirty="0">
                          <a:solidFill>
                            <a:schemeClr val="tx1"/>
                          </a:solidFill>
                        </a:rPr>
                        <a:t>Business Case development (for submission September)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CSR submission </a:t>
                      </a:r>
                      <a:r>
                        <a:rPr lang="en-GB" sz="1200" dirty="0">
                          <a:solidFill>
                            <a:schemeClr val="tx1"/>
                          </a:solidFill>
                        </a:rPr>
                        <a:t>– including case for High Speed Growth Corridor</a:t>
                      </a:r>
                    </a:p>
                    <a:p>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H|S|I|G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Support and input to LEP Network </a:t>
                      </a:r>
                      <a:r>
                        <a:rPr lang="en-GB" sz="1200" b="1" dirty="0">
                          <a:solidFill>
                            <a:schemeClr val="tx1"/>
                          </a:solidFill>
                        </a:rPr>
                        <a:t>EZ Extension proposals</a:t>
                      </a:r>
                    </a:p>
                    <a:p>
                      <a:endParaRPr lang="en-GB" sz="1200" dirty="0"/>
                    </a:p>
                    <a:p>
                      <a:r>
                        <a:rPr lang="en-GB" sz="1200" dirty="0"/>
                        <a:t>G</a:t>
                      </a:r>
                    </a:p>
                  </a:txBody>
                  <a:tcPr/>
                </a:tc>
                <a:tc>
                  <a:txBody>
                    <a:bodyPr/>
                    <a:lstStyle/>
                    <a:p>
                      <a:r>
                        <a:rPr lang="en-GB" sz="1200" dirty="0"/>
                        <a:t>Agree proposals with DIT and GM for </a:t>
                      </a:r>
                      <a:r>
                        <a:rPr lang="en-GB" sz="1200" b="1" dirty="0"/>
                        <a:t>Life Sciences HPO </a:t>
                      </a:r>
                      <a:r>
                        <a:rPr lang="en-GB" sz="1200" dirty="0"/>
                        <a:t>centred on Alderley Park / GM Health Cluster</a:t>
                      </a:r>
                    </a:p>
                    <a:p>
                      <a:r>
                        <a:rPr lang="en-GB" sz="1200" dirty="0"/>
                        <a:t>H|G</a:t>
                      </a:r>
                    </a:p>
                  </a:txBody>
                  <a:tcPr/>
                </a:tc>
                <a:tc>
                  <a:txBody>
                    <a:bodyPr/>
                    <a:lstStyle/>
                    <a:p>
                      <a:endParaRPr lang="en-GB" sz="1200" dirty="0"/>
                    </a:p>
                  </a:txBody>
                  <a:tcPr/>
                </a:tc>
                <a:extLst>
                  <a:ext uri="{0D108BD9-81ED-4DB2-BD59-A6C34878D82A}">
                    <a16:rowId xmlns:a16="http://schemas.microsoft.com/office/drawing/2014/main" val="382873703"/>
                  </a:ext>
                </a:extLst>
              </a:tr>
              <a:tr h="596433">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Establish </a:t>
                      </a:r>
                      <a:r>
                        <a:rPr lang="en-GB" sz="1200" b="1" dirty="0">
                          <a:solidFill>
                            <a:schemeClr val="tx1"/>
                          </a:solidFill>
                          <a:cs typeface="Calibri"/>
                        </a:rPr>
                        <a:t>Workforce Recovery Group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H|S|I|G</a:t>
                      </a:r>
                      <a:endParaRPr lang="en-GB" sz="1200" dirty="0">
                        <a:solidFill>
                          <a:schemeClr val="tx1"/>
                        </a:solidFill>
                        <a:cs typeface="Calibri"/>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Promote </a:t>
                      </a:r>
                      <a:r>
                        <a:rPr lang="en-GB" sz="1200" b="1" dirty="0">
                          <a:solidFill>
                            <a:schemeClr val="tx1"/>
                          </a:solidFill>
                          <a:cs typeface="Calibri"/>
                        </a:rPr>
                        <a:t>LEP business grants </a:t>
                      </a:r>
                      <a:r>
                        <a:rPr lang="en-GB" sz="1200" dirty="0">
                          <a:solidFill>
                            <a:schemeClr val="tx1"/>
                          </a:solidFill>
                          <a:cs typeface="Calibri"/>
                        </a:rPr>
                        <a:t>via Growth Hub and Marketing Cheshire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I|S|G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Identification of potential </a:t>
                      </a:r>
                      <a:r>
                        <a:rPr lang="en-GB" sz="1200" b="1" dirty="0">
                          <a:solidFill>
                            <a:schemeClr val="tx1"/>
                          </a:solidFill>
                        </a:rPr>
                        <a:t>short term growth / job creation </a:t>
                      </a:r>
                      <a:r>
                        <a:rPr lang="en-GB" sz="1200" dirty="0">
                          <a:solidFill>
                            <a:schemeClr val="tx1"/>
                          </a:solidFill>
                        </a:rPr>
                        <a:t>opportunities.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I|G</a:t>
                      </a:r>
                    </a:p>
                  </a:txBody>
                  <a:tcPr/>
                </a:tc>
                <a:tc>
                  <a:txBody>
                    <a:bodyPr/>
                    <a:lstStyle/>
                    <a:p>
                      <a:r>
                        <a:rPr lang="en-GB" sz="1200" dirty="0"/>
                        <a:t>Complete work to develop a </a:t>
                      </a:r>
                      <a:r>
                        <a:rPr lang="en-GB" sz="1200" b="1" dirty="0"/>
                        <a:t>costed Digital Infrastructure Plan</a:t>
                      </a:r>
                    </a:p>
                    <a:p>
                      <a:endParaRPr lang="en-GB" sz="1200" b="0" dirty="0"/>
                    </a:p>
                    <a:p>
                      <a:r>
                        <a:rPr lang="en-GB" sz="1200" b="0" dirty="0"/>
                        <a:t>S|I|G</a:t>
                      </a:r>
                    </a:p>
                  </a:txBody>
                  <a:tcPr/>
                </a:tc>
                <a:tc>
                  <a:txBody>
                    <a:bodyPr/>
                    <a:lstStyle/>
                    <a:p>
                      <a:r>
                        <a:rPr lang="en-GB" sz="1200" dirty="0"/>
                        <a:t>Launch of </a:t>
                      </a:r>
                      <a:r>
                        <a:rPr lang="en-GB" sz="1200" b="1" dirty="0"/>
                        <a:t>enhanced account management programme </a:t>
                      </a:r>
                      <a:r>
                        <a:rPr lang="en-GB" sz="1200" dirty="0"/>
                        <a:t>for high growth companies</a:t>
                      </a:r>
                    </a:p>
                    <a:p>
                      <a:r>
                        <a:rPr lang="en-GB" sz="1200" dirty="0"/>
                        <a:t>S|G</a:t>
                      </a:r>
                    </a:p>
                  </a:txBody>
                  <a:tcPr/>
                </a:tc>
                <a:tc>
                  <a:txBody>
                    <a:bodyPr/>
                    <a:lstStyle/>
                    <a:p>
                      <a:endParaRPr lang="en-GB" sz="1200" dirty="0"/>
                    </a:p>
                  </a:txBody>
                  <a:tcPr/>
                </a:tc>
                <a:extLst>
                  <a:ext uri="{0D108BD9-81ED-4DB2-BD59-A6C34878D82A}">
                    <a16:rowId xmlns:a16="http://schemas.microsoft.com/office/drawing/2014/main" val="4093145702"/>
                  </a:ext>
                </a:extLst>
              </a:tr>
            </a:tbl>
          </a:graphicData>
        </a:graphic>
      </p:graphicFrame>
      <p:graphicFrame>
        <p:nvGraphicFramePr>
          <p:cNvPr id="5" name="Table 4">
            <a:extLst>
              <a:ext uri="{FF2B5EF4-FFF2-40B4-BE49-F238E27FC236}">
                <a16:creationId xmlns:a16="http://schemas.microsoft.com/office/drawing/2014/main" id="{35DC708B-7802-429B-AA55-A682320A5252}"/>
              </a:ext>
            </a:extLst>
          </p:cNvPr>
          <p:cNvGraphicFramePr>
            <a:graphicFrameLocks/>
          </p:cNvGraphicFramePr>
          <p:nvPr>
            <p:extLst>
              <p:ext uri="{D42A27DB-BD31-4B8C-83A1-F6EECF244321}">
                <p14:modId xmlns:p14="http://schemas.microsoft.com/office/powerpoint/2010/main" val="2687545874"/>
              </p:ext>
            </p:extLst>
          </p:nvPr>
        </p:nvGraphicFramePr>
        <p:xfrm>
          <a:off x="363489" y="370726"/>
          <a:ext cx="11222696" cy="1468120"/>
        </p:xfrm>
        <a:graphic>
          <a:graphicData uri="http://schemas.openxmlformats.org/drawingml/2006/table">
            <a:tbl>
              <a:tblPr firstRow="1" bandRow="1">
                <a:tableStyleId>{5940675A-B579-460E-94D1-54222C63F5DA}</a:tableStyleId>
              </a:tblPr>
              <a:tblGrid>
                <a:gridCol w="655100">
                  <a:extLst>
                    <a:ext uri="{9D8B030D-6E8A-4147-A177-3AD203B41FA5}">
                      <a16:colId xmlns:a16="http://schemas.microsoft.com/office/drawing/2014/main" val="3602143511"/>
                    </a:ext>
                  </a:extLst>
                </a:gridCol>
                <a:gridCol w="1761266">
                  <a:extLst>
                    <a:ext uri="{9D8B030D-6E8A-4147-A177-3AD203B41FA5}">
                      <a16:colId xmlns:a16="http://schemas.microsoft.com/office/drawing/2014/main" val="504543506"/>
                    </a:ext>
                  </a:extLst>
                </a:gridCol>
                <a:gridCol w="1761266">
                  <a:extLst>
                    <a:ext uri="{9D8B030D-6E8A-4147-A177-3AD203B41FA5}">
                      <a16:colId xmlns:a16="http://schemas.microsoft.com/office/drawing/2014/main" val="3143942469"/>
                    </a:ext>
                  </a:extLst>
                </a:gridCol>
                <a:gridCol w="1761266">
                  <a:extLst>
                    <a:ext uri="{9D8B030D-6E8A-4147-A177-3AD203B41FA5}">
                      <a16:colId xmlns:a16="http://schemas.microsoft.com/office/drawing/2014/main" val="1760549866"/>
                    </a:ext>
                  </a:extLst>
                </a:gridCol>
                <a:gridCol w="1761266">
                  <a:extLst>
                    <a:ext uri="{9D8B030D-6E8A-4147-A177-3AD203B41FA5}">
                      <a16:colId xmlns:a16="http://schemas.microsoft.com/office/drawing/2014/main" val="1740811334"/>
                    </a:ext>
                  </a:extLst>
                </a:gridCol>
                <a:gridCol w="1761266">
                  <a:extLst>
                    <a:ext uri="{9D8B030D-6E8A-4147-A177-3AD203B41FA5}">
                      <a16:colId xmlns:a16="http://schemas.microsoft.com/office/drawing/2014/main" val="1964380452"/>
                    </a:ext>
                  </a:extLst>
                </a:gridCol>
                <a:gridCol w="1761266">
                  <a:extLst>
                    <a:ext uri="{9D8B030D-6E8A-4147-A177-3AD203B41FA5}">
                      <a16:colId xmlns:a16="http://schemas.microsoft.com/office/drawing/2014/main" val="4253745486"/>
                    </a:ext>
                  </a:extLst>
                </a:gridCol>
              </a:tblGrid>
              <a:tr h="370840">
                <a:tc rowSpan="2">
                  <a:txBody>
                    <a:bodyPr/>
                    <a:lstStyle/>
                    <a:p>
                      <a:pPr algn="ctr"/>
                      <a:r>
                        <a:rPr lang="en-GB" sz="1600" b="1" dirty="0"/>
                        <a:t>DIARY MARKERS</a:t>
                      </a:r>
                      <a:endParaRPr lang="en-GB" b="1" dirty="0"/>
                    </a:p>
                  </a:txBody>
                  <a:tcPr vert="vert270">
                    <a:solidFill>
                      <a:schemeClr val="accent1">
                        <a:lumMod val="40000"/>
                        <a:lumOff val="60000"/>
                      </a:schemeClr>
                    </a:solidFill>
                  </a:tcPr>
                </a:tc>
                <a:tc>
                  <a:txBody>
                    <a:bodyPr/>
                    <a:lstStyle/>
                    <a:p>
                      <a:pPr algn="ctr"/>
                      <a:r>
                        <a:rPr lang="en-GB" sz="1600" b="1" dirty="0"/>
                        <a:t>July</a:t>
                      </a:r>
                    </a:p>
                  </a:txBody>
                  <a:tcPr>
                    <a:solidFill>
                      <a:schemeClr val="accent1">
                        <a:lumMod val="40000"/>
                        <a:lumOff val="60000"/>
                      </a:schemeClr>
                    </a:solidFill>
                  </a:tcPr>
                </a:tc>
                <a:tc>
                  <a:txBody>
                    <a:bodyPr/>
                    <a:lstStyle/>
                    <a:p>
                      <a:pPr algn="ctr"/>
                      <a:r>
                        <a:rPr lang="en-GB" sz="1600" b="1" dirty="0"/>
                        <a:t>August</a:t>
                      </a:r>
                    </a:p>
                  </a:txBody>
                  <a:tcPr>
                    <a:solidFill>
                      <a:schemeClr val="accent1">
                        <a:lumMod val="40000"/>
                        <a:lumOff val="60000"/>
                      </a:schemeClr>
                    </a:solidFill>
                  </a:tcPr>
                </a:tc>
                <a:tc>
                  <a:txBody>
                    <a:bodyPr/>
                    <a:lstStyle/>
                    <a:p>
                      <a:pPr algn="ctr"/>
                      <a:r>
                        <a:rPr lang="en-GB" sz="1600" b="1" dirty="0"/>
                        <a:t>September</a:t>
                      </a:r>
                    </a:p>
                  </a:txBody>
                  <a:tcPr>
                    <a:solidFill>
                      <a:schemeClr val="accent1">
                        <a:lumMod val="40000"/>
                        <a:lumOff val="60000"/>
                      </a:schemeClr>
                    </a:solidFill>
                  </a:tcPr>
                </a:tc>
                <a:tc>
                  <a:txBody>
                    <a:bodyPr/>
                    <a:lstStyle/>
                    <a:p>
                      <a:pPr algn="ctr"/>
                      <a:r>
                        <a:rPr lang="en-GB" sz="1600" b="1" dirty="0"/>
                        <a:t>October</a:t>
                      </a:r>
                    </a:p>
                  </a:txBody>
                  <a:tcPr>
                    <a:solidFill>
                      <a:schemeClr val="accent1">
                        <a:lumMod val="40000"/>
                        <a:lumOff val="60000"/>
                      </a:schemeClr>
                    </a:solidFill>
                  </a:tcPr>
                </a:tc>
                <a:tc>
                  <a:txBody>
                    <a:bodyPr/>
                    <a:lstStyle/>
                    <a:p>
                      <a:pPr algn="ctr"/>
                      <a:r>
                        <a:rPr lang="en-GB" sz="1600" b="1" dirty="0"/>
                        <a:t>November</a:t>
                      </a:r>
                    </a:p>
                  </a:txBody>
                  <a:tcPr>
                    <a:solidFill>
                      <a:schemeClr val="accent1">
                        <a:lumMod val="40000"/>
                        <a:lumOff val="60000"/>
                      </a:schemeClr>
                    </a:solidFill>
                  </a:tcPr>
                </a:tc>
                <a:tc>
                  <a:txBody>
                    <a:bodyPr/>
                    <a:lstStyle/>
                    <a:p>
                      <a:pPr algn="ctr"/>
                      <a:r>
                        <a:rPr lang="en-GB" sz="1600" b="1" dirty="0"/>
                        <a:t>December</a:t>
                      </a:r>
                    </a:p>
                  </a:txBody>
                  <a:tcPr>
                    <a:solidFill>
                      <a:schemeClr val="accent1">
                        <a:lumMod val="40000"/>
                        <a:lumOff val="60000"/>
                      </a:schemeClr>
                    </a:solidFill>
                  </a:tcPr>
                </a:tc>
                <a:extLst>
                  <a:ext uri="{0D108BD9-81ED-4DB2-BD59-A6C34878D82A}">
                    <a16:rowId xmlns:a16="http://schemas.microsoft.com/office/drawing/2014/main" val="816710346"/>
                  </a:ext>
                </a:extLst>
              </a:tr>
              <a:tr h="370840">
                <a:tc vMerge="1">
                  <a:txBody>
                    <a:bodyPr/>
                    <a:lstStyle/>
                    <a:p>
                      <a:endParaRPr lang="en-GB" dirty="0"/>
                    </a:p>
                  </a:txBody>
                  <a:tcPr/>
                </a:tc>
                <a:tc>
                  <a:txBody>
                    <a:bodyPr/>
                    <a:lstStyle/>
                    <a:p>
                      <a:endParaRPr lang="en-GB" dirty="0"/>
                    </a:p>
                  </a:txBody>
                  <a:tcPr>
                    <a:solidFill>
                      <a:schemeClr val="accent1">
                        <a:lumMod val="20000"/>
                        <a:lumOff val="80000"/>
                      </a:schemeClr>
                    </a:solidFill>
                  </a:tcPr>
                </a:tc>
                <a:tc>
                  <a:txBody>
                    <a:bodyPr/>
                    <a:lstStyle/>
                    <a:p>
                      <a:endParaRPr lang="en-GB" dirty="0"/>
                    </a:p>
                  </a:txBody>
                  <a:tcPr>
                    <a:solidFill>
                      <a:schemeClr val="accent1">
                        <a:lumMod val="20000"/>
                        <a:lumOff val="80000"/>
                      </a:schemeClr>
                    </a:solidFill>
                  </a:tcPr>
                </a:tc>
                <a:tc>
                  <a:txBody>
                    <a:bodyPr/>
                    <a:lstStyle/>
                    <a:p>
                      <a:pPr marL="171450" indent="-171450" algn="l">
                        <a:buFont typeface="Arial" panose="020B0604020202020204" pitchFamily="34" charset="0"/>
                        <a:buChar char="•"/>
                      </a:pPr>
                      <a:r>
                        <a:rPr lang="en-GB" sz="1200" dirty="0"/>
                        <a:t>Party conference season</a:t>
                      </a:r>
                    </a:p>
                    <a:p>
                      <a:pPr marL="171450" indent="-171450" algn="l">
                        <a:buFont typeface="Arial" panose="020B0604020202020204" pitchFamily="34" charset="0"/>
                        <a:buChar char="•"/>
                      </a:pPr>
                      <a:endParaRPr lang="en-GB" sz="1200" dirty="0"/>
                    </a:p>
                    <a:p>
                      <a:pPr marL="171450" indent="-171450" algn="l">
                        <a:buFont typeface="Arial" panose="020B0604020202020204" pitchFamily="34" charset="0"/>
                        <a:buChar char="•"/>
                      </a:pPr>
                      <a:r>
                        <a:rPr lang="en-GB" sz="1200" dirty="0"/>
                        <a:t>LEP AGM</a:t>
                      </a:r>
                    </a:p>
                    <a:p>
                      <a:endParaRPr lang="en-GB" dirty="0"/>
                    </a:p>
                  </a:txBody>
                  <a:tcPr>
                    <a:solidFill>
                      <a:schemeClr val="accent1">
                        <a:lumMod val="20000"/>
                        <a:lumOff val="80000"/>
                      </a:schemeClr>
                    </a:solidFill>
                  </a:tcPr>
                </a:tc>
                <a:tc>
                  <a:txBody>
                    <a:bodyPr/>
                    <a:lstStyle/>
                    <a:p>
                      <a:pPr marL="171450" indent="-171450" algn="l">
                        <a:buFont typeface="Arial" panose="020B0604020202020204" pitchFamily="34" charset="0"/>
                        <a:buChar char="•"/>
                      </a:pPr>
                      <a:r>
                        <a:rPr lang="en-GB" sz="1200" dirty="0"/>
                        <a:t>Energy White Paper?</a:t>
                      </a:r>
                    </a:p>
                    <a:p>
                      <a:pPr marL="171450" indent="-171450" algn="l">
                        <a:buFont typeface="Arial" panose="020B0604020202020204" pitchFamily="34" charset="0"/>
                        <a:buChar char="•"/>
                      </a:pPr>
                      <a:r>
                        <a:rPr lang="en-GB" sz="1200" dirty="0"/>
                        <a:t>Freeports Comp Launch?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Devo &amp; Recovery White Paper</a:t>
                      </a:r>
                    </a:p>
                  </a:txBody>
                  <a:tcPr>
                    <a:solidFill>
                      <a:schemeClr val="accent1">
                        <a:lumMod val="20000"/>
                        <a:lumOff val="80000"/>
                      </a:schemeClr>
                    </a:solidFill>
                  </a:tcPr>
                </a:tc>
                <a:tc>
                  <a:txBody>
                    <a:bodyPr/>
                    <a:lstStyle/>
                    <a:p>
                      <a:endParaRPr lang="en-GB" dirty="0"/>
                    </a:p>
                  </a:txBody>
                  <a:tcPr>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Budget / CSR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End of Brexit Transition Period</a:t>
                      </a:r>
                    </a:p>
                    <a:p>
                      <a:endParaRPr lang="en-GB" dirty="0"/>
                    </a:p>
                  </a:txBody>
                  <a:tcPr>
                    <a:solidFill>
                      <a:schemeClr val="accent1">
                        <a:lumMod val="20000"/>
                        <a:lumOff val="80000"/>
                      </a:schemeClr>
                    </a:solidFill>
                  </a:tcPr>
                </a:tc>
                <a:extLst>
                  <a:ext uri="{0D108BD9-81ED-4DB2-BD59-A6C34878D82A}">
                    <a16:rowId xmlns:a16="http://schemas.microsoft.com/office/drawing/2014/main" val="1957799418"/>
                  </a:ext>
                </a:extLst>
              </a:tr>
            </a:tbl>
          </a:graphicData>
        </a:graphic>
      </p:graphicFrame>
    </p:spTree>
    <p:extLst>
      <p:ext uri="{BB962C8B-B14F-4D97-AF65-F5344CB8AC3E}">
        <p14:creationId xmlns:p14="http://schemas.microsoft.com/office/powerpoint/2010/main" val="1082808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A208630-CDD7-4712-BCB3-72AC7E0AF8AC}"/>
              </a:ext>
            </a:extLst>
          </p:cNvPr>
          <p:cNvGraphicFramePr>
            <a:graphicFrameLocks noGrp="1"/>
          </p:cNvGraphicFramePr>
          <p:nvPr>
            <p:ph idx="1"/>
            <p:extLst>
              <p:ext uri="{D42A27DB-BD31-4B8C-83A1-F6EECF244321}">
                <p14:modId xmlns:p14="http://schemas.microsoft.com/office/powerpoint/2010/main" val="3026510558"/>
              </p:ext>
            </p:extLst>
          </p:nvPr>
        </p:nvGraphicFramePr>
        <p:xfrm>
          <a:off x="346448" y="2055980"/>
          <a:ext cx="11228373" cy="4071153"/>
        </p:xfrm>
        <a:graphic>
          <a:graphicData uri="http://schemas.openxmlformats.org/drawingml/2006/table">
            <a:tbl>
              <a:tblPr firstRow="1" bandRow="1">
                <a:tableStyleId>{5940675A-B579-460E-94D1-54222C63F5DA}</a:tableStyleId>
              </a:tblPr>
              <a:tblGrid>
                <a:gridCol w="655431">
                  <a:extLst>
                    <a:ext uri="{9D8B030D-6E8A-4147-A177-3AD203B41FA5}">
                      <a16:colId xmlns:a16="http://schemas.microsoft.com/office/drawing/2014/main" val="3602143511"/>
                    </a:ext>
                  </a:extLst>
                </a:gridCol>
                <a:gridCol w="1762157">
                  <a:extLst>
                    <a:ext uri="{9D8B030D-6E8A-4147-A177-3AD203B41FA5}">
                      <a16:colId xmlns:a16="http://schemas.microsoft.com/office/drawing/2014/main" val="504543506"/>
                    </a:ext>
                  </a:extLst>
                </a:gridCol>
                <a:gridCol w="1762157">
                  <a:extLst>
                    <a:ext uri="{9D8B030D-6E8A-4147-A177-3AD203B41FA5}">
                      <a16:colId xmlns:a16="http://schemas.microsoft.com/office/drawing/2014/main" val="3143942469"/>
                    </a:ext>
                  </a:extLst>
                </a:gridCol>
                <a:gridCol w="1762157">
                  <a:extLst>
                    <a:ext uri="{9D8B030D-6E8A-4147-A177-3AD203B41FA5}">
                      <a16:colId xmlns:a16="http://schemas.microsoft.com/office/drawing/2014/main" val="1760549866"/>
                    </a:ext>
                  </a:extLst>
                </a:gridCol>
                <a:gridCol w="1762157">
                  <a:extLst>
                    <a:ext uri="{9D8B030D-6E8A-4147-A177-3AD203B41FA5}">
                      <a16:colId xmlns:a16="http://schemas.microsoft.com/office/drawing/2014/main" val="1740811334"/>
                    </a:ext>
                  </a:extLst>
                </a:gridCol>
                <a:gridCol w="1762157">
                  <a:extLst>
                    <a:ext uri="{9D8B030D-6E8A-4147-A177-3AD203B41FA5}">
                      <a16:colId xmlns:a16="http://schemas.microsoft.com/office/drawing/2014/main" val="1964380452"/>
                    </a:ext>
                  </a:extLst>
                </a:gridCol>
                <a:gridCol w="1762157">
                  <a:extLst>
                    <a:ext uri="{9D8B030D-6E8A-4147-A177-3AD203B41FA5}">
                      <a16:colId xmlns:a16="http://schemas.microsoft.com/office/drawing/2014/main" val="4253745486"/>
                    </a:ext>
                  </a:extLst>
                </a:gridCol>
              </a:tblGrid>
              <a:tr h="596433">
                <a:tc rowSpan="5">
                  <a:txBody>
                    <a:bodyPr/>
                    <a:lstStyle/>
                    <a:p>
                      <a:pPr algn="ctr"/>
                      <a:r>
                        <a:rPr lang="en-GB" sz="1600" b="1" dirty="0"/>
                        <a:t>PRIORITY ACTIONS</a:t>
                      </a:r>
                    </a:p>
                  </a:txBody>
                  <a:tcPr vert="vert270">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Promote </a:t>
                      </a:r>
                      <a:r>
                        <a:rPr lang="en-GB" sz="1200" b="1" dirty="0">
                          <a:solidFill>
                            <a:schemeClr val="tx1"/>
                          </a:solidFill>
                        </a:rPr>
                        <a:t>Accelerate training scheme</a:t>
                      </a:r>
                      <a:r>
                        <a:rPr lang="en-GB" sz="1200" dirty="0">
                          <a:solidFill>
                            <a:schemeClr val="tx1"/>
                          </a:solidFill>
                        </a:rPr>
                        <a:t> for businesses</a:t>
                      </a:r>
                      <a:endParaRPr lang="en-GB" sz="1200" dirty="0">
                        <a:solidFill>
                          <a:schemeClr val="tx1"/>
                        </a:solidFill>
                        <a:cs typeface="Calibri"/>
                      </a:endParaRPr>
                    </a:p>
                    <a:p>
                      <a:r>
                        <a:rPr lang="en-GB" sz="1200" dirty="0"/>
                        <a:t>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Develop outline </a:t>
                      </a:r>
                      <a:r>
                        <a:rPr lang="en-GB" sz="1200" b="1" dirty="0">
                          <a:solidFill>
                            <a:schemeClr val="tx1"/>
                          </a:solidFill>
                        </a:rPr>
                        <a:t>Plan for Culture &amp; Creative</a:t>
                      </a:r>
                    </a:p>
                    <a:p>
                      <a:endParaRPr lang="en-GB" sz="1200" dirty="0"/>
                    </a:p>
                    <a:p>
                      <a:r>
                        <a:rPr lang="en-GB" sz="1200" dirty="0"/>
                        <a:t>H|SI|I|G</a:t>
                      </a:r>
                    </a:p>
                  </a:txBody>
                  <a:tcPr/>
                </a:tc>
                <a:tc>
                  <a:txBody>
                    <a:bodyPr/>
                    <a:lstStyle/>
                    <a:p>
                      <a:r>
                        <a:rPr lang="en-GB" sz="1200" dirty="0"/>
                        <a:t>Launch </a:t>
                      </a:r>
                      <a:r>
                        <a:rPr lang="en-GB" sz="1200" b="1" dirty="0"/>
                        <a:t>‘September Guarantee’</a:t>
                      </a:r>
                      <a:r>
                        <a:rPr lang="en-GB" sz="1200" dirty="0"/>
                        <a:t> for Year 13 students in Chester &amp; Ellesmere Port</a:t>
                      </a:r>
                    </a:p>
                    <a:p>
                      <a:r>
                        <a:rPr lang="en-GB" sz="1200" dirty="0"/>
                        <a: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Finalise approvals etc for </a:t>
                      </a:r>
                      <a:r>
                        <a:rPr lang="en-GB" sz="1200" b="1" dirty="0">
                          <a:solidFill>
                            <a:schemeClr val="tx1"/>
                          </a:solidFill>
                        </a:rPr>
                        <a:t>Getting Building Programme </a:t>
                      </a:r>
                      <a:r>
                        <a:rPr lang="en-GB" sz="1200" dirty="0">
                          <a:solidFill>
                            <a:schemeClr val="tx1"/>
                          </a:solidFill>
                        </a:rPr>
                        <a:t>projects</a:t>
                      </a:r>
                    </a:p>
                    <a:p>
                      <a:endParaRPr lang="en-GB" sz="1200" dirty="0"/>
                    </a:p>
                    <a:p>
                      <a:r>
                        <a:rPr lang="en-GB" sz="1200" dirty="0"/>
                        <a:t>S|I|G</a:t>
                      </a: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816710346"/>
                  </a:ext>
                </a:extLst>
              </a:tr>
              <a:tr h="596433">
                <a:tc vMerge="1">
                  <a:txBody>
                    <a:bodyPr/>
                    <a:lstStyle/>
                    <a:p>
                      <a:endParaRPr lang="en-GB" sz="1200"/>
                    </a:p>
                  </a:txBody>
                  <a:tcPr/>
                </a:tc>
                <a:tc>
                  <a:txBody>
                    <a:bodyPr/>
                    <a:lstStyle/>
                    <a:p>
                      <a:endParaRPr lang="en-GB" sz="1200" dirty="0"/>
                    </a:p>
                  </a:txBody>
                  <a:tcPr/>
                </a:tc>
                <a:tc>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Planning for end of EU Exit Transition Period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Review </a:t>
                      </a:r>
                      <a:r>
                        <a:rPr lang="en-GB" sz="1200" b="1" dirty="0"/>
                        <a:t>support for start ups</a:t>
                      </a:r>
                    </a:p>
                    <a:p>
                      <a:endParaRPr lang="en-GB" sz="1200" dirty="0"/>
                    </a:p>
                    <a:p>
                      <a:r>
                        <a:rPr lang="en-GB" sz="1200" dirty="0"/>
                        <a:t>I|G</a:t>
                      </a: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1957799418"/>
                  </a:ext>
                </a:extLst>
              </a:tr>
              <a:tr h="596433">
                <a:tc vMerge="1">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Finalise </a:t>
                      </a:r>
                      <a:r>
                        <a:rPr lang="en-GB" sz="1200" b="1" dirty="0">
                          <a:solidFill>
                            <a:schemeClr val="tx1"/>
                          </a:solidFill>
                        </a:rPr>
                        <a:t>Life Sciences Fund 2</a:t>
                      </a:r>
                    </a:p>
                    <a:p>
                      <a:endParaRPr lang="en-GB" sz="1200" dirty="0"/>
                    </a:p>
                    <a:p>
                      <a:r>
                        <a:rPr lang="en-GB" sz="1200" dirty="0"/>
                        <a:t>H|G</a:t>
                      </a: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822848670"/>
                  </a:ext>
                </a:extLst>
              </a:tr>
              <a:tr h="596433">
                <a:tc vMerge="1">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r>
                        <a:rPr lang="en-GB" sz="1200" dirty="0"/>
                        <a:t>Develop an </a:t>
                      </a:r>
                      <a:r>
                        <a:rPr lang="en-GB" sz="1200" b="1" dirty="0"/>
                        <a:t>Export Strategy</a:t>
                      </a:r>
                    </a:p>
                    <a:p>
                      <a:endParaRPr lang="en-GB" sz="1200" dirty="0"/>
                    </a:p>
                    <a:p>
                      <a:r>
                        <a:rPr lang="en-GB" sz="1200" dirty="0"/>
                        <a:t>G</a:t>
                      </a: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82873703"/>
                  </a:ext>
                </a:extLst>
              </a:tr>
              <a:tr h="596433">
                <a:tc vMerge="1">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highlight>
                          <a:srgbClr val="FFFF00"/>
                        </a:highlight>
                      </a:endParaRP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4093145702"/>
                  </a:ext>
                </a:extLst>
              </a:tr>
            </a:tbl>
          </a:graphicData>
        </a:graphic>
      </p:graphicFrame>
      <p:graphicFrame>
        <p:nvGraphicFramePr>
          <p:cNvPr id="5" name="Table 4">
            <a:extLst>
              <a:ext uri="{FF2B5EF4-FFF2-40B4-BE49-F238E27FC236}">
                <a16:creationId xmlns:a16="http://schemas.microsoft.com/office/drawing/2014/main" id="{35DC708B-7802-429B-AA55-A682320A5252}"/>
              </a:ext>
            </a:extLst>
          </p:cNvPr>
          <p:cNvGraphicFramePr>
            <a:graphicFrameLocks/>
          </p:cNvGraphicFramePr>
          <p:nvPr>
            <p:extLst>
              <p:ext uri="{D42A27DB-BD31-4B8C-83A1-F6EECF244321}">
                <p14:modId xmlns:p14="http://schemas.microsoft.com/office/powerpoint/2010/main" val="805048033"/>
              </p:ext>
            </p:extLst>
          </p:nvPr>
        </p:nvGraphicFramePr>
        <p:xfrm>
          <a:off x="346446" y="433201"/>
          <a:ext cx="11228375" cy="1468120"/>
        </p:xfrm>
        <a:graphic>
          <a:graphicData uri="http://schemas.openxmlformats.org/drawingml/2006/table">
            <a:tbl>
              <a:tblPr firstRow="1" bandRow="1">
                <a:tableStyleId>{5940675A-B579-460E-94D1-54222C63F5DA}</a:tableStyleId>
              </a:tblPr>
              <a:tblGrid>
                <a:gridCol w="580277">
                  <a:extLst>
                    <a:ext uri="{9D8B030D-6E8A-4147-A177-3AD203B41FA5}">
                      <a16:colId xmlns:a16="http://schemas.microsoft.com/office/drawing/2014/main" val="3602143511"/>
                    </a:ext>
                  </a:extLst>
                </a:gridCol>
                <a:gridCol w="1774683">
                  <a:extLst>
                    <a:ext uri="{9D8B030D-6E8A-4147-A177-3AD203B41FA5}">
                      <a16:colId xmlns:a16="http://schemas.microsoft.com/office/drawing/2014/main" val="504543506"/>
                    </a:ext>
                  </a:extLst>
                </a:gridCol>
                <a:gridCol w="1774683">
                  <a:extLst>
                    <a:ext uri="{9D8B030D-6E8A-4147-A177-3AD203B41FA5}">
                      <a16:colId xmlns:a16="http://schemas.microsoft.com/office/drawing/2014/main" val="3143942469"/>
                    </a:ext>
                  </a:extLst>
                </a:gridCol>
                <a:gridCol w="1774683">
                  <a:extLst>
                    <a:ext uri="{9D8B030D-6E8A-4147-A177-3AD203B41FA5}">
                      <a16:colId xmlns:a16="http://schemas.microsoft.com/office/drawing/2014/main" val="1760549866"/>
                    </a:ext>
                  </a:extLst>
                </a:gridCol>
                <a:gridCol w="1774683">
                  <a:extLst>
                    <a:ext uri="{9D8B030D-6E8A-4147-A177-3AD203B41FA5}">
                      <a16:colId xmlns:a16="http://schemas.microsoft.com/office/drawing/2014/main" val="1740811334"/>
                    </a:ext>
                  </a:extLst>
                </a:gridCol>
                <a:gridCol w="1774683">
                  <a:extLst>
                    <a:ext uri="{9D8B030D-6E8A-4147-A177-3AD203B41FA5}">
                      <a16:colId xmlns:a16="http://schemas.microsoft.com/office/drawing/2014/main" val="1964380452"/>
                    </a:ext>
                  </a:extLst>
                </a:gridCol>
                <a:gridCol w="1774683">
                  <a:extLst>
                    <a:ext uri="{9D8B030D-6E8A-4147-A177-3AD203B41FA5}">
                      <a16:colId xmlns:a16="http://schemas.microsoft.com/office/drawing/2014/main" val="4253745486"/>
                    </a:ext>
                  </a:extLst>
                </a:gridCol>
              </a:tblGrid>
              <a:tr h="370840">
                <a:tc rowSpan="2">
                  <a:txBody>
                    <a:bodyPr/>
                    <a:lstStyle/>
                    <a:p>
                      <a:pPr algn="ctr"/>
                      <a:r>
                        <a:rPr lang="en-GB" sz="1600" b="1" dirty="0"/>
                        <a:t>DIARY MARKERS</a:t>
                      </a:r>
                      <a:endParaRPr lang="en-GB" b="1" dirty="0"/>
                    </a:p>
                  </a:txBody>
                  <a:tcPr vert="vert270">
                    <a:solidFill>
                      <a:schemeClr val="accent1">
                        <a:lumMod val="40000"/>
                        <a:lumOff val="60000"/>
                      </a:schemeClr>
                    </a:solidFill>
                  </a:tcPr>
                </a:tc>
                <a:tc>
                  <a:txBody>
                    <a:bodyPr/>
                    <a:lstStyle/>
                    <a:p>
                      <a:pPr algn="ctr"/>
                      <a:r>
                        <a:rPr lang="en-GB" sz="1600" b="1" dirty="0"/>
                        <a:t>July</a:t>
                      </a:r>
                    </a:p>
                  </a:txBody>
                  <a:tcPr>
                    <a:solidFill>
                      <a:schemeClr val="accent1">
                        <a:lumMod val="40000"/>
                        <a:lumOff val="60000"/>
                      </a:schemeClr>
                    </a:solidFill>
                  </a:tcPr>
                </a:tc>
                <a:tc>
                  <a:txBody>
                    <a:bodyPr/>
                    <a:lstStyle/>
                    <a:p>
                      <a:pPr algn="ctr"/>
                      <a:r>
                        <a:rPr lang="en-GB" sz="1600" b="1" dirty="0"/>
                        <a:t>August</a:t>
                      </a:r>
                    </a:p>
                  </a:txBody>
                  <a:tcPr>
                    <a:solidFill>
                      <a:schemeClr val="accent1">
                        <a:lumMod val="40000"/>
                        <a:lumOff val="60000"/>
                      </a:schemeClr>
                    </a:solidFill>
                  </a:tcPr>
                </a:tc>
                <a:tc>
                  <a:txBody>
                    <a:bodyPr/>
                    <a:lstStyle/>
                    <a:p>
                      <a:pPr algn="ctr"/>
                      <a:r>
                        <a:rPr lang="en-GB" sz="1600" b="1" dirty="0"/>
                        <a:t>September</a:t>
                      </a:r>
                    </a:p>
                  </a:txBody>
                  <a:tcPr>
                    <a:solidFill>
                      <a:schemeClr val="accent1">
                        <a:lumMod val="40000"/>
                        <a:lumOff val="60000"/>
                      </a:schemeClr>
                    </a:solidFill>
                  </a:tcPr>
                </a:tc>
                <a:tc>
                  <a:txBody>
                    <a:bodyPr/>
                    <a:lstStyle/>
                    <a:p>
                      <a:pPr algn="ctr"/>
                      <a:r>
                        <a:rPr lang="en-GB" sz="1600" b="1" dirty="0"/>
                        <a:t>October</a:t>
                      </a:r>
                    </a:p>
                  </a:txBody>
                  <a:tcPr>
                    <a:solidFill>
                      <a:schemeClr val="accent1">
                        <a:lumMod val="40000"/>
                        <a:lumOff val="60000"/>
                      </a:schemeClr>
                    </a:solidFill>
                  </a:tcPr>
                </a:tc>
                <a:tc>
                  <a:txBody>
                    <a:bodyPr/>
                    <a:lstStyle/>
                    <a:p>
                      <a:pPr algn="ctr"/>
                      <a:r>
                        <a:rPr lang="en-GB" sz="1600" b="1" dirty="0"/>
                        <a:t>November</a:t>
                      </a:r>
                    </a:p>
                  </a:txBody>
                  <a:tcPr>
                    <a:solidFill>
                      <a:schemeClr val="accent1">
                        <a:lumMod val="40000"/>
                        <a:lumOff val="60000"/>
                      </a:schemeClr>
                    </a:solidFill>
                  </a:tcPr>
                </a:tc>
                <a:tc>
                  <a:txBody>
                    <a:bodyPr/>
                    <a:lstStyle/>
                    <a:p>
                      <a:pPr algn="ctr"/>
                      <a:r>
                        <a:rPr lang="en-GB" sz="1600" b="1" dirty="0"/>
                        <a:t>December</a:t>
                      </a:r>
                    </a:p>
                  </a:txBody>
                  <a:tcPr>
                    <a:solidFill>
                      <a:schemeClr val="accent1">
                        <a:lumMod val="40000"/>
                        <a:lumOff val="60000"/>
                      </a:schemeClr>
                    </a:solidFill>
                  </a:tcPr>
                </a:tc>
                <a:extLst>
                  <a:ext uri="{0D108BD9-81ED-4DB2-BD59-A6C34878D82A}">
                    <a16:rowId xmlns:a16="http://schemas.microsoft.com/office/drawing/2014/main" val="816710346"/>
                  </a:ext>
                </a:extLst>
              </a:tr>
              <a:tr h="370840">
                <a:tc vMerge="1">
                  <a:txBody>
                    <a:bodyPr/>
                    <a:lstStyle/>
                    <a:p>
                      <a:endParaRPr lang="en-GB" dirty="0"/>
                    </a:p>
                  </a:txBody>
                  <a:tcPr/>
                </a:tc>
                <a:tc>
                  <a:txBody>
                    <a:bodyPr/>
                    <a:lstStyle/>
                    <a:p>
                      <a:endParaRPr lang="en-GB" dirty="0"/>
                    </a:p>
                  </a:txBody>
                  <a:tcPr>
                    <a:solidFill>
                      <a:schemeClr val="accent1">
                        <a:lumMod val="20000"/>
                        <a:lumOff val="80000"/>
                      </a:schemeClr>
                    </a:solidFill>
                  </a:tcPr>
                </a:tc>
                <a:tc>
                  <a:txBody>
                    <a:bodyPr/>
                    <a:lstStyle/>
                    <a:p>
                      <a:endParaRPr lang="en-GB" dirty="0"/>
                    </a:p>
                  </a:txBody>
                  <a:tcPr>
                    <a:solidFill>
                      <a:schemeClr val="accent1">
                        <a:lumMod val="20000"/>
                        <a:lumOff val="80000"/>
                      </a:schemeClr>
                    </a:solidFill>
                  </a:tcPr>
                </a:tc>
                <a:tc>
                  <a:txBody>
                    <a:bodyPr/>
                    <a:lstStyle/>
                    <a:p>
                      <a:pPr marL="171450" indent="-171450" algn="l">
                        <a:buFont typeface="Arial" panose="020B0604020202020204" pitchFamily="34" charset="0"/>
                        <a:buChar char="•"/>
                      </a:pPr>
                      <a:r>
                        <a:rPr lang="en-GB" sz="1200" dirty="0"/>
                        <a:t>Party conference season</a:t>
                      </a:r>
                    </a:p>
                    <a:p>
                      <a:pPr marL="171450" indent="-171450" algn="l">
                        <a:buFont typeface="Arial" panose="020B0604020202020204" pitchFamily="34" charset="0"/>
                        <a:buChar char="•"/>
                      </a:pPr>
                      <a:endParaRPr lang="en-GB" sz="1200" dirty="0"/>
                    </a:p>
                    <a:p>
                      <a:pPr marL="171450" indent="-171450" algn="l">
                        <a:buFont typeface="Arial" panose="020B0604020202020204" pitchFamily="34" charset="0"/>
                        <a:buChar char="•"/>
                      </a:pPr>
                      <a:r>
                        <a:rPr lang="en-GB" sz="1200" dirty="0"/>
                        <a:t>LEP AGM</a:t>
                      </a:r>
                    </a:p>
                    <a:p>
                      <a:endParaRPr lang="en-GB" dirty="0"/>
                    </a:p>
                  </a:txBody>
                  <a:tcPr>
                    <a:solidFill>
                      <a:schemeClr val="accent1">
                        <a:lumMod val="20000"/>
                        <a:lumOff val="80000"/>
                      </a:schemeClr>
                    </a:solidFill>
                  </a:tcPr>
                </a:tc>
                <a:tc>
                  <a:txBody>
                    <a:bodyPr/>
                    <a:lstStyle/>
                    <a:p>
                      <a:pPr marL="171450" indent="-171450" algn="l">
                        <a:buFont typeface="Arial" panose="020B0604020202020204" pitchFamily="34" charset="0"/>
                        <a:buChar char="•"/>
                      </a:pPr>
                      <a:r>
                        <a:rPr lang="en-GB" sz="1200" dirty="0"/>
                        <a:t>Energy White Paper?</a:t>
                      </a:r>
                    </a:p>
                    <a:p>
                      <a:pPr marL="171450" indent="-171450" algn="l">
                        <a:buFont typeface="Arial" panose="020B0604020202020204" pitchFamily="34" charset="0"/>
                        <a:buChar char="•"/>
                      </a:pPr>
                      <a:r>
                        <a:rPr lang="en-GB" sz="1200" dirty="0"/>
                        <a:t>Freeports Comp Launch?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Devo &amp; Recovery White Paper</a:t>
                      </a:r>
                    </a:p>
                  </a:txBody>
                  <a:tcPr>
                    <a:solidFill>
                      <a:schemeClr val="accent1">
                        <a:lumMod val="20000"/>
                        <a:lumOff val="80000"/>
                      </a:schemeClr>
                    </a:solidFill>
                  </a:tcPr>
                </a:tc>
                <a:tc>
                  <a:txBody>
                    <a:bodyPr/>
                    <a:lstStyle/>
                    <a:p>
                      <a:endParaRPr lang="en-GB" dirty="0"/>
                    </a:p>
                  </a:txBody>
                  <a:tcPr>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Budget / CSR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End of Brexit Transition Period</a:t>
                      </a:r>
                    </a:p>
                    <a:p>
                      <a:endParaRPr lang="en-GB" dirty="0"/>
                    </a:p>
                  </a:txBody>
                  <a:tcPr>
                    <a:solidFill>
                      <a:schemeClr val="accent1">
                        <a:lumMod val="20000"/>
                        <a:lumOff val="80000"/>
                      </a:schemeClr>
                    </a:solidFill>
                  </a:tcPr>
                </a:tc>
                <a:extLst>
                  <a:ext uri="{0D108BD9-81ED-4DB2-BD59-A6C34878D82A}">
                    <a16:rowId xmlns:a16="http://schemas.microsoft.com/office/drawing/2014/main" val="1957799418"/>
                  </a:ext>
                </a:extLst>
              </a:tr>
            </a:tbl>
          </a:graphicData>
        </a:graphic>
      </p:graphicFrame>
    </p:spTree>
    <p:extLst>
      <p:ext uri="{BB962C8B-B14F-4D97-AF65-F5344CB8AC3E}">
        <p14:creationId xmlns:p14="http://schemas.microsoft.com/office/powerpoint/2010/main" val="1438507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A208630-CDD7-4712-BCB3-72AC7E0AF8AC}"/>
              </a:ext>
            </a:extLst>
          </p:cNvPr>
          <p:cNvGraphicFramePr>
            <a:graphicFrameLocks noGrp="1"/>
          </p:cNvGraphicFramePr>
          <p:nvPr>
            <p:ph idx="1"/>
            <p:extLst>
              <p:ext uri="{D42A27DB-BD31-4B8C-83A1-F6EECF244321}">
                <p14:modId xmlns:p14="http://schemas.microsoft.com/office/powerpoint/2010/main" val="2761105586"/>
              </p:ext>
            </p:extLst>
          </p:nvPr>
        </p:nvGraphicFramePr>
        <p:xfrm>
          <a:off x="584989" y="2055980"/>
          <a:ext cx="10972801" cy="3661746"/>
        </p:xfrm>
        <a:graphic>
          <a:graphicData uri="http://schemas.openxmlformats.org/drawingml/2006/table">
            <a:tbl>
              <a:tblPr firstRow="1" bandRow="1">
                <a:tableStyleId>{5940675A-B579-460E-94D1-54222C63F5DA}</a:tableStyleId>
              </a:tblPr>
              <a:tblGrid>
                <a:gridCol w="640513">
                  <a:extLst>
                    <a:ext uri="{9D8B030D-6E8A-4147-A177-3AD203B41FA5}">
                      <a16:colId xmlns:a16="http://schemas.microsoft.com/office/drawing/2014/main" val="3602143511"/>
                    </a:ext>
                  </a:extLst>
                </a:gridCol>
                <a:gridCol w="1722048">
                  <a:extLst>
                    <a:ext uri="{9D8B030D-6E8A-4147-A177-3AD203B41FA5}">
                      <a16:colId xmlns:a16="http://schemas.microsoft.com/office/drawing/2014/main" val="504543506"/>
                    </a:ext>
                  </a:extLst>
                </a:gridCol>
                <a:gridCol w="1722048">
                  <a:extLst>
                    <a:ext uri="{9D8B030D-6E8A-4147-A177-3AD203B41FA5}">
                      <a16:colId xmlns:a16="http://schemas.microsoft.com/office/drawing/2014/main" val="3143942469"/>
                    </a:ext>
                  </a:extLst>
                </a:gridCol>
                <a:gridCol w="1722048">
                  <a:extLst>
                    <a:ext uri="{9D8B030D-6E8A-4147-A177-3AD203B41FA5}">
                      <a16:colId xmlns:a16="http://schemas.microsoft.com/office/drawing/2014/main" val="1760549866"/>
                    </a:ext>
                  </a:extLst>
                </a:gridCol>
                <a:gridCol w="1722048">
                  <a:extLst>
                    <a:ext uri="{9D8B030D-6E8A-4147-A177-3AD203B41FA5}">
                      <a16:colId xmlns:a16="http://schemas.microsoft.com/office/drawing/2014/main" val="1740811334"/>
                    </a:ext>
                  </a:extLst>
                </a:gridCol>
                <a:gridCol w="1722048">
                  <a:extLst>
                    <a:ext uri="{9D8B030D-6E8A-4147-A177-3AD203B41FA5}">
                      <a16:colId xmlns:a16="http://schemas.microsoft.com/office/drawing/2014/main" val="1964380452"/>
                    </a:ext>
                  </a:extLst>
                </a:gridCol>
                <a:gridCol w="1722048">
                  <a:extLst>
                    <a:ext uri="{9D8B030D-6E8A-4147-A177-3AD203B41FA5}">
                      <a16:colId xmlns:a16="http://schemas.microsoft.com/office/drawing/2014/main" val="4253745486"/>
                    </a:ext>
                  </a:extLst>
                </a:gridCol>
              </a:tblGrid>
              <a:tr h="596433">
                <a:tc rowSpan="5">
                  <a:txBody>
                    <a:bodyPr/>
                    <a:lstStyle/>
                    <a:p>
                      <a:pPr algn="ctr"/>
                      <a:r>
                        <a:rPr lang="en-GB" sz="1600" b="1" dirty="0"/>
                        <a:t>PRIORITY MESSAGES</a:t>
                      </a:r>
                    </a:p>
                  </a:txBody>
                  <a:tcPr vert="vert270">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FontTx/>
                        <a:buNone/>
                      </a:pPr>
                      <a:r>
                        <a:rPr lang="en-GB" sz="1200" dirty="0">
                          <a:solidFill>
                            <a:schemeClr val="tx1"/>
                          </a:solidFill>
                          <a:cs typeface="Calibri"/>
                        </a:rPr>
                        <a:t>Promote reopening. 'Simple pleasures' and 'Your Cheshire' campaigns</a:t>
                      </a: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Scale up regional visitor economy messages</a:t>
                      </a:r>
                      <a:endParaRPr lang="en-GB" sz="1200" dirty="0">
                        <a:solidFill>
                          <a:schemeClr val="tx1"/>
                        </a:solidFill>
                      </a:endParaRP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Joint statement on vision for economic recovery</a:t>
                      </a: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Press and paid-for advertising on visitor economy?</a:t>
                      </a:r>
                      <a:endParaRPr lang="en-US" sz="1800" dirty="0">
                        <a:solidFill>
                          <a:schemeClr val="tx1"/>
                        </a:solidFill>
                      </a:endParaRP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Cheshire and Warrington – UK centre for clean and sustainable growth</a:t>
                      </a:r>
                    </a:p>
                    <a:p>
                      <a:endParaRPr lang="en-GB" sz="1200" dirty="0"/>
                    </a:p>
                  </a:txBody>
                  <a:tcPr/>
                </a:tc>
                <a:tc>
                  <a:txBody>
                    <a:bodyPr/>
                    <a:lstStyle/>
                    <a:p>
                      <a:r>
                        <a:rPr lang="en-GB" sz="1200" dirty="0"/>
                        <a:t>Visitor economy and independent business messages for Christmas</a:t>
                      </a:r>
                    </a:p>
                  </a:txBody>
                  <a:tcPr/>
                </a:tc>
                <a:extLst>
                  <a:ext uri="{0D108BD9-81ED-4DB2-BD59-A6C34878D82A}">
                    <a16:rowId xmlns:a16="http://schemas.microsoft.com/office/drawing/2014/main" val="816710346"/>
                  </a:ext>
                </a:extLst>
              </a:tr>
              <a:tr h="596433">
                <a:tc vMerge="1">
                  <a:txBody>
                    <a:bodyPr/>
                    <a:lstStyle/>
                    <a:p>
                      <a:endParaRPr lang="en-GB"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Promoting inclusion through Computers for Schools.</a:t>
                      </a: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Engaging business on a plan for recovery, jobs and growth</a:t>
                      </a: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Launch new schemes - £15.5m investment from HMG</a:t>
                      </a:r>
                      <a:endParaRPr lang="en-US" sz="1800" dirty="0">
                        <a:solidFill>
                          <a:schemeClr val="tx1"/>
                        </a:solidFill>
                      </a:endParaRP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cs typeface="Calibri"/>
                        </a:rPr>
                        <a:t>Healthy – LEP promotion of winter flu jabs?</a:t>
                      </a:r>
                    </a:p>
                    <a:p>
                      <a:endParaRPr lang="en-GB" sz="1200" dirty="0"/>
                    </a:p>
                  </a:txBody>
                  <a:tcPr/>
                </a:tc>
                <a:tc>
                  <a:txBody>
                    <a:bodyPr/>
                    <a:lstStyle/>
                    <a:p>
                      <a:r>
                        <a:rPr lang="en-GB" sz="1200" dirty="0"/>
                        <a:t>Supporting business through recovery and post-transition</a:t>
                      </a:r>
                    </a:p>
                  </a:txBody>
                  <a:tcPr/>
                </a:tc>
                <a:tc>
                  <a:txBody>
                    <a:bodyPr/>
                    <a:lstStyle/>
                    <a:p>
                      <a:endParaRPr lang="en-GB" sz="1200" dirty="0"/>
                    </a:p>
                  </a:txBody>
                  <a:tcPr/>
                </a:tc>
                <a:extLst>
                  <a:ext uri="{0D108BD9-81ED-4DB2-BD59-A6C34878D82A}">
                    <a16:rowId xmlns:a16="http://schemas.microsoft.com/office/drawing/2014/main" val="1957799418"/>
                  </a:ext>
                </a:extLst>
              </a:tr>
              <a:tr h="596433">
                <a:tc vMerge="1">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r>
                        <a:rPr lang="en-GB" sz="1200" dirty="0"/>
                        <a:t>‘September Guarantee’ – Chester &amp; Ellesmere Port</a:t>
                      </a:r>
                    </a:p>
                  </a:txBody>
                  <a:tcPr/>
                </a:tc>
                <a:tc>
                  <a:txBody>
                    <a:bodyPr/>
                    <a:lstStyle/>
                    <a:p>
                      <a:r>
                        <a:rPr lang="en-GB" sz="1200" dirty="0"/>
                        <a:t>Cheshire and Warrington – Open for Investment </a:t>
                      </a:r>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822848670"/>
                  </a:ext>
                </a:extLst>
              </a:tr>
              <a:tr h="596433">
                <a:tc vMerge="1">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r>
                        <a:rPr lang="en-GB" sz="1200" dirty="0"/>
                        <a:t>CSR Submission</a:t>
                      </a:r>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82873703"/>
                  </a:ext>
                </a:extLst>
              </a:tr>
              <a:tr h="596433">
                <a:tc vMerge="1">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4093145702"/>
                  </a:ext>
                </a:extLst>
              </a:tr>
            </a:tbl>
          </a:graphicData>
        </a:graphic>
      </p:graphicFrame>
      <p:graphicFrame>
        <p:nvGraphicFramePr>
          <p:cNvPr id="5" name="Table 4">
            <a:extLst>
              <a:ext uri="{FF2B5EF4-FFF2-40B4-BE49-F238E27FC236}">
                <a16:creationId xmlns:a16="http://schemas.microsoft.com/office/drawing/2014/main" id="{35DC708B-7802-429B-AA55-A682320A5252}"/>
              </a:ext>
            </a:extLst>
          </p:cNvPr>
          <p:cNvGraphicFramePr>
            <a:graphicFrameLocks/>
          </p:cNvGraphicFramePr>
          <p:nvPr>
            <p:extLst>
              <p:ext uri="{D42A27DB-BD31-4B8C-83A1-F6EECF244321}">
                <p14:modId xmlns:p14="http://schemas.microsoft.com/office/powerpoint/2010/main" val="3898436364"/>
              </p:ext>
            </p:extLst>
          </p:nvPr>
        </p:nvGraphicFramePr>
        <p:xfrm>
          <a:off x="584988" y="406214"/>
          <a:ext cx="10972801" cy="1468120"/>
        </p:xfrm>
        <a:graphic>
          <a:graphicData uri="http://schemas.openxmlformats.org/drawingml/2006/table">
            <a:tbl>
              <a:tblPr firstRow="1" bandRow="1">
                <a:tableStyleId>{5940675A-B579-460E-94D1-54222C63F5DA}</a:tableStyleId>
              </a:tblPr>
              <a:tblGrid>
                <a:gridCol w="640513">
                  <a:extLst>
                    <a:ext uri="{9D8B030D-6E8A-4147-A177-3AD203B41FA5}">
                      <a16:colId xmlns:a16="http://schemas.microsoft.com/office/drawing/2014/main" val="3602143511"/>
                    </a:ext>
                  </a:extLst>
                </a:gridCol>
                <a:gridCol w="1722048">
                  <a:extLst>
                    <a:ext uri="{9D8B030D-6E8A-4147-A177-3AD203B41FA5}">
                      <a16:colId xmlns:a16="http://schemas.microsoft.com/office/drawing/2014/main" val="504543506"/>
                    </a:ext>
                  </a:extLst>
                </a:gridCol>
                <a:gridCol w="1722048">
                  <a:extLst>
                    <a:ext uri="{9D8B030D-6E8A-4147-A177-3AD203B41FA5}">
                      <a16:colId xmlns:a16="http://schemas.microsoft.com/office/drawing/2014/main" val="3143942469"/>
                    </a:ext>
                  </a:extLst>
                </a:gridCol>
                <a:gridCol w="1722048">
                  <a:extLst>
                    <a:ext uri="{9D8B030D-6E8A-4147-A177-3AD203B41FA5}">
                      <a16:colId xmlns:a16="http://schemas.microsoft.com/office/drawing/2014/main" val="1760549866"/>
                    </a:ext>
                  </a:extLst>
                </a:gridCol>
                <a:gridCol w="1722048">
                  <a:extLst>
                    <a:ext uri="{9D8B030D-6E8A-4147-A177-3AD203B41FA5}">
                      <a16:colId xmlns:a16="http://schemas.microsoft.com/office/drawing/2014/main" val="1740811334"/>
                    </a:ext>
                  </a:extLst>
                </a:gridCol>
                <a:gridCol w="1722048">
                  <a:extLst>
                    <a:ext uri="{9D8B030D-6E8A-4147-A177-3AD203B41FA5}">
                      <a16:colId xmlns:a16="http://schemas.microsoft.com/office/drawing/2014/main" val="1964380452"/>
                    </a:ext>
                  </a:extLst>
                </a:gridCol>
                <a:gridCol w="1722048">
                  <a:extLst>
                    <a:ext uri="{9D8B030D-6E8A-4147-A177-3AD203B41FA5}">
                      <a16:colId xmlns:a16="http://schemas.microsoft.com/office/drawing/2014/main" val="4253745486"/>
                    </a:ext>
                  </a:extLst>
                </a:gridCol>
              </a:tblGrid>
              <a:tr h="370840">
                <a:tc rowSpan="2">
                  <a:txBody>
                    <a:bodyPr/>
                    <a:lstStyle/>
                    <a:p>
                      <a:pPr algn="ctr"/>
                      <a:r>
                        <a:rPr lang="en-GB" sz="1600" b="1" dirty="0"/>
                        <a:t>POLICY MARKERS</a:t>
                      </a:r>
                      <a:endParaRPr lang="en-GB" b="1" dirty="0"/>
                    </a:p>
                  </a:txBody>
                  <a:tcPr vert="vert270">
                    <a:solidFill>
                      <a:schemeClr val="accent1">
                        <a:lumMod val="40000"/>
                        <a:lumOff val="60000"/>
                      </a:schemeClr>
                    </a:solidFill>
                  </a:tcPr>
                </a:tc>
                <a:tc>
                  <a:txBody>
                    <a:bodyPr/>
                    <a:lstStyle/>
                    <a:p>
                      <a:pPr algn="ctr"/>
                      <a:r>
                        <a:rPr lang="en-GB" sz="1600" b="1" dirty="0"/>
                        <a:t>July</a:t>
                      </a:r>
                    </a:p>
                  </a:txBody>
                  <a:tcPr>
                    <a:solidFill>
                      <a:schemeClr val="accent1">
                        <a:lumMod val="40000"/>
                        <a:lumOff val="60000"/>
                      </a:schemeClr>
                    </a:solidFill>
                  </a:tcPr>
                </a:tc>
                <a:tc>
                  <a:txBody>
                    <a:bodyPr/>
                    <a:lstStyle/>
                    <a:p>
                      <a:pPr algn="ctr"/>
                      <a:r>
                        <a:rPr lang="en-GB" sz="1600" b="1" dirty="0"/>
                        <a:t>August</a:t>
                      </a:r>
                    </a:p>
                  </a:txBody>
                  <a:tcPr>
                    <a:solidFill>
                      <a:schemeClr val="accent1">
                        <a:lumMod val="40000"/>
                        <a:lumOff val="60000"/>
                      </a:schemeClr>
                    </a:solidFill>
                  </a:tcPr>
                </a:tc>
                <a:tc>
                  <a:txBody>
                    <a:bodyPr/>
                    <a:lstStyle/>
                    <a:p>
                      <a:pPr algn="ctr"/>
                      <a:r>
                        <a:rPr lang="en-GB" sz="1600" b="1" dirty="0"/>
                        <a:t>September</a:t>
                      </a:r>
                    </a:p>
                  </a:txBody>
                  <a:tcPr>
                    <a:solidFill>
                      <a:schemeClr val="accent1">
                        <a:lumMod val="40000"/>
                        <a:lumOff val="60000"/>
                      </a:schemeClr>
                    </a:solidFill>
                  </a:tcPr>
                </a:tc>
                <a:tc>
                  <a:txBody>
                    <a:bodyPr/>
                    <a:lstStyle/>
                    <a:p>
                      <a:pPr algn="ctr"/>
                      <a:r>
                        <a:rPr lang="en-GB" sz="1600" b="1" dirty="0"/>
                        <a:t>October</a:t>
                      </a:r>
                    </a:p>
                  </a:txBody>
                  <a:tcPr>
                    <a:solidFill>
                      <a:schemeClr val="accent1">
                        <a:lumMod val="40000"/>
                        <a:lumOff val="60000"/>
                      </a:schemeClr>
                    </a:solidFill>
                  </a:tcPr>
                </a:tc>
                <a:tc>
                  <a:txBody>
                    <a:bodyPr/>
                    <a:lstStyle/>
                    <a:p>
                      <a:pPr algn="ctr"/>
                      <a:r>
                        <a:rPr lang="en-GB" sz="1600" b="1" dirty="0"/>
                        <a:t>November</a:t>
                      </a:r>
                    </a:p>
                  </a:txBody>
                  <a:tcPr>
                    <a:solidFill>
                      <a:schemeClr val="accent1">
                        <a:lumMod val="40000"/>
                        <a:lumOff val="60000"/>
                      </a:schemeClr>
                    </a:solidFill>
                  </a:tcPr>
                </a:tc>
                <a:tc>
                  <a:txBody>
                    <a:bodyPr/>
                    <a:lstStyle/>
                    <a:p>
                      <a:pPr algn="ctr"/>
                      <a:r>
                        <a:rPr lang="en-GB" sz="1600" b="1" dirty="0"/>
                        <a:t>December</a:t>
                      </a:r>
                    </a:p>
                  </a:txBody>
                  <a:tcPr>
                    <a:solidFill>
                      <a:schemeClr val="accent1">
                        <a:lumMod val="40000"/>
                        <a:lumOff val="60000"/>
                      </a:schemeClr>
                    </a:solidFill>
                  </a:tcPr>
                </a:tc>
                <a:extLst>
                  <a:ext uri="{0D108BD9-81ED-4DB2-BD59-A6C34878D82A}">
                    <a16:rowId xmlns:a16="http://schemas.microsoft.com/office/drawing/2014/main" val="816710346"/>
                  </a:ext>
                </a:extLst>
              </a:tr>
              <a:tr h="370840">
                <a:tc vMerge="1">
                  <a:txBody>
                    <a:bodyPr/>
                    <a:lstStyle/>
                    <a:p>
                      <a:endParaRPr lang="en-GB" dirty="0"/>
                    </a:p>
                  </a:txBody>
                  <a:tcPr/>
                </a:tc>
                <a:tc>
                  <a:txBody>
                    <a:bodyPr/>
                    <a:lstStyle/>
                    <a:p>
                      <a:endParaRPr lang="en-GB" dirty="0"/>
                    </a:p>
                  </a:txBody>
                  <a:tcPr>
                    <a:solidFill>
                      <a:schemeClr val="accent1">
                        <a:lumMod val="20000"/>
                        <a:lumOff val="80000"/>
                      </a:schemeClr>
                    </a:solidFill>
                  </a:tcPr>
                </a:tc>
                <a:tc>
                  <a:txBody>
                    <a:bodyPr/>
                    <a:lstStyle/>
                    <a:p>
                      <a:endParaRPr lang="en-GB" dirty="0"/>
                    </a:p>
                  </a:txBody>
                  <a:tcPr>
                    <a:solidFill>
                      <a:schemeClr val="accent1">
                        <a:lumMod val="20000"/>
                        <a:lumOff val="80000"/>
                      </a:schemeClr>
                    </a:solidFill>
                  </a:tcPr>
                </a:tc>
                <a:tc>
                  <a:txBody>
                    <a:bodyPr/>
                    <a:lstStyle/>
                    <a:p>
                      <a:pPr marL="171450" indent="-171450" algn="l">
                        <a:buFont typeface="Arial" panose="020B0604020202020204" pitchFamily="34" charset="0"/>
                        <a:buChar char="•"/>
                      </a:pPr>
                      <a:r>
                        <a:rPr lang="en-GB" sz="1200" dirty="0"/>
                        <a:t>Party conference season</a:t>
                      </a:r>
                    </a:p>
                    <a:p>
                      <a:pPr marL="171450" indent="-171450" algn="l">
                        <a:buFont typeface="Arial" panose="020B0604020202020204" pitchFamily="34" charset="0"/>
                        <a:buChar char="•"/>
                      </a:pPr>
                      <a:endParaRPr lang="en-GB" sz="1200" dirty="0"/>
                    </a:p>
                    <a:p>
                      <a:pPr marL="171450" indent="-171450" algn="l">
                        <a:buFont typeface="Arial" panose="020B0604020202020204" pitchFamily="34" charset="0"/>
                        <a:buChar char="•"/>
                      </a:pPr>
                      <a:r>
                        <a:rPr lang="en-GB" sz="1200" dirty="0"/>
                        <a:t>LEP AGM</a:t>
                      </a:r>
                    </a:p>
                    <a:p>
                      <a:endParaRPr lang="en-GB" dirty="0"/>
                    </a:p>
                  </a:txBody>
                  <a:tcPr>
                    <a:solidFill>
                      <a:schemeClr val="accent1">
                        <a:lumMod val="20000"/>
                        <a:lumOff val="80000"/>
                      </a:schemeClr>
                    </a:solidFill>
                  </a:tcPr>
                </a:tc>
                <a:tc>
                  <a:txBody>
                    <a:bodyPr/>
                    <a:lstStyle/>
                    <a:p>
                      <a:pPr marL="171450" indent="-171450" algn="l">
                        <a:buFont typeface="Arial" panose="020B0604020202020204" pitchFamily="34" charset="0"/>
                        <a:buChar char="•"/>
                      </a:pPr>
                      <a:r>
                        <a:rPr lang="en-GB" sz="1200" dirty="0"/>
                        <a:t>Energy White Paper?</a:t>
                      </a:r>
                    </a:p>
                    <a:p>
                      <a:pPr marL="171450" indent="-171450" algn="l">
                        <a:buFont typeface="Arial" panose="020B0604020202020204" pitchFamily="34" charset="0"/>
                        <a:buChar char="•"/>
                      </a:pPr>
                      <a:r>
                        <a:rPr lang="en-GB" sz="1200" dirty="0"/>
                        <a:t>Freeports Comp Launch?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Devo &amp; Recovery White Paper</a:t>
                      </a:r>
                    </a:p>
                  </a:txBody>
                  <a:tcPr>
                    <a:solidFill>
                      <a:schemeClr val="accent1">
                        <a:lumMod val="20000"/>
                        <a:lumOff val="80000"/>
                      </a:schemeClr>
                    </a:solidFill>
                  </a:tcPr>
                </a:tc>
                <a:tc>
                  <a:txBody>
                    <a:bodyPr/>
                    <a:lstStyle/>
                    <a:p>
                      <a:endParaRPr lang="en-GB" dirty="0"/>
                    </a:p>
                  </a:txBody>
                  <a:tcPr>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Budget / CSR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End of Brexit Transition Period</a:t>
                      </a:r>
                    </a:p>
                    <a:p>
                      <a:endParaRPr lang="en-GB" dirty="0"/>
                    </a:p>
                  </a:txBody>
                  <a:tcPr>
                    <a:solidFill>
                      <a:schemeClr val="accent1">
                        <a:lumMod val="20000"/>
                        <a:lumOff val="80000"/>
                      </a:schemeClr>
                    </a:solidFill>
                  </a:tcPr>
                </a:tc>
                <a:extLst>
                  <a:ext uri="{0D108BD9-81ED-4DB2-BD59-A6C34878D82A}">
                    <a16:rowId xmlns:a16="http://schemas.microsoft.com/office/drawing/2014/main" val="1957799418"/>
                  </a:ext>
                </a:extLst>
              </a:tr>
            </a:tbl>
          </a:graphicData>
        </a:graphic>
      </p:graphicFrame>
    </p:spTree>
    <p:extLst>
      <p:ext uri="{BB962C8B-B14F-4D97-AF65-F5344CB8AC3E}">
        <p14:creationId xmlns:p14="http://schemas.microsoft.com/office/powerpoint/2010/main" val="3527830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1380570217"/>
              </p:ext>
            </p:extLst>
          </p:nvPr>
        </p:nvGraphicFramePr>
        <p:xfrm>
          <a:off x="778564" y="947850"/>
          <a:ext cx="10762186" cy="5125720"/>
        </p:xfrm>
        <a:graphic>
          <a:graphicData uri="http://schemas.openxmlformats.org/drawingml/2006/table">
            <a:tbl>
              <a:tblPr firstRow="1" bandRow="1">
                <a:tableStyleId>{5C22544A-7EE6-4342-B048-85BDC9FD1C3A}</a:tableStyleId>
              </a:tblPr>
              <a:tblGrid>
                <a:gridCol w="2684330">
                  <a:extLst>
                    <a:ext uri="{9D8B030D-6E8A-4147-A177-3AD203B41FA5}">
                      <a16:colId xmlns:a16="http://schemas.microsoft.com/office/drawing/2014/main" val="142884088"/>
                    </a:ext>
                  </a:extLst>
                </a:gridCol>
                <a:gridCol w="4090845">
                  <a:extLst>
                    <a:ext uri="{9D8B030D-6E8A-4147-A177-3AD203B41FA5}">
                      <a16:colId xmlns:a16="http://schemas.microsoft.com/office/drawing/2014/main" val="2635960750"/>
                    </a:ext>
                  </a:extLst>
                </a:gridCol>
                <a:gridCol w="1294392">
                  <a:extLst>
                    <a:ext uri="{9D8B030D-6E8A-4147-A177-3AD203B41FA5}">
                      <a16:colId xmlns:a16="http://schemas.microsoft.com/office/drawing/2014/main" val="3603063063"/>
                    </a:ext>
                  </a:extLst>
                </a:gridCol>
                <a:gridCol w="2692619">
                  <a:extLst>
                    <a:ext uri="{9D8B030D-6E8A-4147-A177-3AD203B41FA5}">
                      <a16:colId xmlns:a16="http://schemas.microsoft.com/office/drawing/2014/main" val="3366279783"/>
                    </a:ext>
                  </a:extLst>
                </a:gridCol>
              </a:tblGrid>
              <a:tr h="370840">
                <a:tc>
                  <a:txBody>
                    <a:bodyPr/>
                    <a:lstStyle/>
                    <a:p>
                      <a:r>
                        <a:rPr lang="en-GB" sz="1400" dirty="0"/>
                        <a:t>Item</a:t>
                      </a:r>
                    </a:p>
                  </a:txBody>
                  <a:tcPr/>
                </a:tc>
                <a:tc>
                  <a:txBody>
                    <a:bodyPr/>
                    <a:lstStyle/>
                    <a:p>
                      <a:r>
                        <a:rPr lang="en-GB" sz="1400" dirty="0"/>
                        <a:t>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437381">
                <a:tc>
                  <a:txBody>
                    <a:bodyPr/>
                    <a:lstStyle/>
                    <a:p>
                      <a:r>
                        <a:rPr lang="en-GB" sz="1200" dirty="0"/>
                        <a:t>Review ESIF projects caught in the approvals process</a:t>
                      </a:r>
                    </a:p>
                  </a:txBody>
                  <a:tcPr/>
                </a:tc>
                <a:tc>
                  <a:txBody>
                    <a:bodyPr/>
                    <a:lstStyle/>
                    <a:p>
                      <a:r>
                        <a:rPr lang="en-GB" sz="1200" dirty="0"/>
                        <a:t>Review those projects identified as priorities for the Cheshire and Warrington ESIF programme which have been successfully through initial gateway stages and ESIF Committee approval but which are still awaiting final sign off from DWP or others. </a:t>
                      </a:r>
                    </a:p>
                  </a:txBody>
                  <a:tcPr/>
                </a:tc>
                <a:tc>
                  <a:txBody>
                    <a:bodyPr/>
                    <a:lstStyle/>
                    <a:p>
                      <a:r>
                        <a:rPr lang="en-GB" sz="1200" dirty="0"/>
                        <a:t>CWLEP</a:t>
                      </a:r>
                    </a:p>
                    <a:p>
                      <a:r>
                        <a:rPr lang="en-GB" sz="1200" i="1" dirty="0"/>
                        <a:t>(Pat Jackson / Tim Smith)</a:t>
                      </a:r>
                    </a:p>
                  </a:txBody>
                  <a:tcPr/>
                </a:tc>
                <a:tc>
                  <a:txBody>
                    <a:bodyPr/>
                    <a:lstStyle/>
                    <a:p>
                      <a:r>
                        <a:rPr lang="en-GB" sz="1200" dirty="0"/>
                        <a:t>Gap analysis undertaken to inform thinking on potential additional calls for projects using national reserve funds. </a:t>
                      </a:r>
                    </a:p>
                  </a:txBody>
                  <a:tcPr/>
                </a:tc>
                <a:extLst>
                  <a:ext uri="{0D108BD9-81ED-4DB2-BD59-A6C34878D82A}">
                    <a16:rowId xmlns:a16="http://schemas.microsoft.com/office/drawing/2014/main" val="3812382234"/>
                  </a:ext>
                </a:extLst>
              </a:tr>
              <a:tr h="370840">
                <a:tc>
                  <a:txBody>
                    <a:bodyPr/>
                    <a:lstStyle/>
                    <a:p>
                      <a:r>
                        <a:rPr lang="en-GB" sz="1200" dirty="0"/>
                        <a:t>Develop Action Plan for Retail, Hospitality and Visitor Economy</a:t>
                      </a:r>
                    </a:p>
                  </a:txBody>
                  <a:tcPr/>
                </a:tc>
                <a:tc>
                  <a:txBody>
                    <a:bodyPr/>
                    <a:lstStyle/>
                    <a:p>
                      <a:r>
                        <a:rPr lang="en-GB" sz="1200" b="0" i="0" kern="1200" dirty="0">
                          <a:solidFill>
                            <a:schemeClr val="dk1"/>
                          </a:solidFill>
                          <a:effectLst/>
                          <a:latin typeface="+mn-lt"/>
                          <a:ea typeface="+mn-ea"/>
                          <a:cs typeface="+mn-cs"/>
                        </a:rPr>
                        <a:t>Development of a new Destination Management Plan for Cheshire and Warrington including responding to government calls for proposals on Tourism Action Zones </a:t>
                      </a:r>
                    </a:p>
                    <a:p>
                      <a:endParaRPr lang="en-GB" sz="1200" b="0" i="0" kern="1200" dirty="0">
                        <a:solidFill>
                          <a:schemeClr val="dk1"/>
                        </a:solidFill>
                        <a:effectLst/>
                        <a:latin typeface="+mn-lt"/>
                        <a:ea typeface="+mn-ea"/>
                        <a:cs typeface="+mn-cs"/>
                      </a:endParaRPr>
                    </a:p>
                    <a:p>
                      <a:r>
                        <a:rPr lang="en-GB" sz="1200" b="0" i="0" kern="1200" dirty="0">
                          <a:solidFill>
                            <a:schemeClr val="dk1"/>
                          </a:solidFill>
                          <a:effectLst/>
                          <a:latin typeface="+mn-lt"/>
                          <a:ea typeface="+mn-ea"/>
                          <a:cs typeface="+mn-cs"/>
                        </a:rPr>
                        <a:t>Framework for support hospitality and tourism businesses throughout the autumn and winter with destination campaigns integrated into national activity delivered by </a:t>
                      </a:r>
                      <a:r>
                        <a:rPr lang="en-GB" sz="1200" b="0" i="0" kern="1200" dirty="0" err="1">
                          <a:solidFill>
                            <a:schemeClr val="dk1"/>
                          </a:solidFill>
                          <a:effectLst/>
                          <a:latin typeface="+mn-lt"/>
                          <a:ea typeface="+mn-ea"/>
                          <a:cs typeface="+mn-cs"/>
                        </a:rPr>
                        <a:t>Visitbritain</a:t>
                      </a:r>
                      <a:endParaRPr lang="en-GB" sz="1200" b="0" i="0" kern="1200" dirty="0">
                        <a:solidFill>
                          <a:schemeClr val="dk1"/>
                        </a:solidFill>
                        <a:effectLst/>
                        <a:latin typeface="+mn-lt"/>
                        <a:ea typeface="+mn-ea"/>
                        <a:cs typeface="+mn-cs"/>
                      </a:endParaRPr>
                    </a:p>
                    <a:p>
                      <a:r>
                        <a:rPr lang="en-GB" sz="1200" b="0" i="0" kern="1200" dirty="0">
                          <a:solidFill>
                            <a:schemeClr val="dk1"/>
                          </a:solidFill>
                          <a:effectLst/>
                          <a:latin typeface="+mn-lt"/>
                          <a:ea typeface="+mn-ea"/>
                          <a:cs typeface="+mn-cs"/>
                        </a:rPr>
                        <a:t> </a:t>
                      </a:r>
                    </a:p>
                    <a:p>
                      <a:r>
                        <a:rPr lang="en-GB" sz="1200" b="0" i="0" kern="1200" dirty="0">
                          <a:solidFill>
                            <a:schemeClr val="dk1"/>
                          </a:solidFill>
                          <a:effectLst/>
                          <a:latin typeface="+mn-lt"/>
                          <a:ea typeface="+mn-ea"/>
                          <a:cs typeface="+mn-cs"/>
                        </a:rPr>
                        <a:t>Collaboration with BIDs and town centres across Cheshire and Warrington to further support high street reopening and high street place development as part of Town Deal proposals</a:t>
                      </a:r>
                    </a:p>
                  </a:txBody>
                  <a:tcPr/>
                </a:tc>
                <a:tc>
                  <a:txBody>
                    <a:bodyPr/>
                    <a:lstStyle/>
                    <a:p>
                      <a:r>
                        <a:rPr lang="en-GB" sz="1200" dirty="0"/>
                        <a:t>Marketing Cheshire</a:t>
                      </a:r>
                    </a:p>
                  </a:txBody>
                  <a:tcPr/>
                </a:tc>
                <a:tc>
                  <a:txBody>
                    <a:bodyPr/>
                    <a:lstStyle/>
                    <a:p>
                      <a:r>
                        <a:rPr lang="en-GB" sz="1200" dirty="0"/>
                        <a:t>Underway</a:t>
                      </a:r>
                    </a:p>
                  </a:txBody>
                  <a:tcPr/>
                </a:tc>
                <a:extLst>
                  <a:ext uri="{0D108BD9-81ED-4DB2-BD59-A6C34878D82A}">
                    <a16:rowId xmlns:a16="http://schemas.microsoft.com/office/drawing/2014/main" val="2775673314"/>
                  </a:ext>
                </a:extLst>
              </a:tr>
              <a:tr h="370840">
                <a:tc>
                  <a:txBody>
                    <a:bodyPr/>
                    <a:lstStyle/>
                    <a:p>
                      <a:r>
                        <a:rPr lang="en-GB" sz="1200" dirty="0"/>
                        <a:t>Develop and implement programme of online jobs and careers events</a:t>
                      </a:r>
                    </a:p>
                  </a:txBody>
                  <a:tcPr/>
                </a:tc>
                <a:tc>
                  <a:txBody>
                    <a:bodyPr/>
                    <a:lstStyle/>
                    <a:p>
                      <a:r>
                        <a:rPr lang="en-GB" sz="1200" dirty="0"/>
                        <a:t>Confirm programme and operational requirements for minimum five online jobs fairs in conjunction with JCP plus programme of events led by the Pledge to support young people in career and education choices</a:t>
                      </a:r>
                    </a:p>
                  </a:txBody>
                  <a:tcPr/>
                </a:tc>
                <a:tc>
                  <a:txBody>
                    <a:bodyPr/>
                    <a:lstStyle/>
                    <a:p>
                      <a:r>
                        <a:rPr lang="en-GB" sz="1200" dirty="0"/>
                        <a:t>CWLEP / JCP?</a:t>
                      </a:r>
                    </a:p>
                  </a:txBody>
                  <a:tcPr/>
                </a:tc>
                <a:tc>
                  <a:txBody>
                    <a:bodyPr/>
                    <a:lstStyle/>
                    <a:p>
                      <a:r>
                        <a:rPr lang="en-GB" sz="1200" dirty="0"/>
                        <a:t>COMPLETED. First jobs fair held for Crewe and Nantwich area in August. Programme now planned through to January 2021. </a:t>
                      </a:r>
                    </a:p>
                  </a:txBody>
                  <a:tcPr/>
                </a:tc>
                <a:extLst>
                  <a:ext uri="{0D108BD9-81ED-4DB2-BD59-A6C34878D82A}">
                    <a16:rowId xmlns:a16="http://schemas.microsoft.com/office/drawing/2014/main" val="3393044896"/>
                  </a:ext>
                </a:extLst>
              </a:tr>
              <a:tr h="370840">
                <a:tc>
                  <a:txBody>
                    <a:bodyPr/>
                    <a:lstStyle/>
                    <a:p>
                      <a:r>
                        <a:rPr lang="en-GB" sz="1200" dirty="0"/>
                        <a:t>Establish Workforce Recovery Group</a:t>
                      </a:r>
                    </a:p>
                  </a:txBody>
                  <a:tcPr/>
                </a:tc>
                <a:tc>
                  <a:txBody>
                    <a:bodyPr/>
                    <a:lstStyle/>
                    <a:p>
                      <a:r>
                        <a:rPr lang="en-GB" sz="1200" dirty="0"/>
                        <a:t>LEP to lead on establishing a multi-agency Workforce Recovery Group. The Group will be tasked with developing a programme of support for workers impacted either through furlough or redundancy. This will include identifying potential gaps in provision. </a:t>
                      </a:r>
                    </a:p>
                  </a:txBody>
                  <a:tcPr/>
                </a:tc>
                <a:tc>
                  <a:txBody>
                    <a:bodyPr/>
                    <a:lstStyle/>
                    <a:p>
                      <a:endParaRPr lang="en-GB" sz="1200" dirty="0"/>
                    </a:p>
                  </a:txBody>
                  <a:tcPr/>
                </a:tc>
                <a:tc>
                  <a:txBody>
                    <a:bodyPr/>
                    <a:lstStyle/>
                    <a:p>
                      <a:r>
                        <a:rPr lang="en-GB" sz="1200" dirty="0"/>
                        <a:t>COMPLETED</a:t>
                      </a:r>
                    </a:p>
                  </a:txBody>
                  <a:tcPr/>
                </a:tc>
                <a:extLst>
                  <a:ext uri="{0D108BD9-81ED-4DB2-BD59-A6C34878D82A}">
                    <a16:rowId xmlns:a16="http://schemas.microsoft.com/office/drawing/2014/main" val="1246768910"/>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662864"/>
          </a:xfrm>
        </p:spPr>
        <p:txBody>
          <a:bodyPr>
            <a:normAutofit/>
          </a:bodyPr>
          <a:lstStyle/>
          <a:p>
            <a:r>
              <a:rPr lang="en-GB" sz="3600" dirty="0"/>
              <a:t>July</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318739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2783359275"/>
              </p:ext>
            </p:extLst>
          </p:nvPr>
        </p:nvGraphicFramePr>
        <p:xfrm>
          <a:off x="838200" y="947850"/>
          <a:ext cx="10455964" cy="2397760"/>
        </p:xfrm>
        <a:graphic>
          <a:graphicData uri="http://schemas.openxmlformats.org/drawingml/2006/table">
            <a:tbl>
              <a:tblPr firstRow="1" bandRow="1">
                <a:tableStyleId>{5C22544A-7EE6-4342-B048-85BDC9FD1C3A}</a:tableStyleId>
              </a:tblPr>
              <a:tblGrid>
                <a:gridCol w="2613991">
                  <a:extLst>
                    <a:ext uri="{9D8B030D-6E8A-4147-A177-3AD203B41FA5}">
                      <a16:colId xmlns:a16="http://schemas.microsoft.com/office/drawing/2014/main" val="142884088"/>
                    </a:ext>
                  </a:extLst>
                </a:gridCol>
                <a:gridCol w="3828932">
                  <a:extLst>
                    <a:ext uri="{9D8B030D-6E8A-4147-A177-3AD203B41FA5}">
                      <a16:colId xmlns:a16="http://schemas.microsoft.com/office/drawing/2014/main" val="2635960750"/>
                    </a:ext>
                  </a:extLst>
                </a:gridCol>
                <a:gridCol w="1399050">
                  <a:extLst>
                    <a:ext uri="{9D8B030D-6E8A-4147-A177-3AD203B41FA5}">
                      <a16:colId xmlns:a16="http://schemas.microsoft.com/office/drawing/2014/main" val="3603063063"/>
                    </a:ext>
                  </a:extLst>
                </a:gridCol>
                <a:gridCol w="2613991">
                  <a:extLst>
                    <a:ext uri="{9D8B030D-6E8A-4147-A177-3AD203B41FA5}">
                      <a16:colId xmlns:a16="http://schemas.microsoft.com/office/drawing/2014/main" val="3366279783"/>
                    </a:ext>
                  </a:extLst>
                </a:gridCol>
              </a:tblGrid>
              <a:tr h="370840">
                <a:tc>
                  <a:txBody>
                    <a:bodyPr/>
                    <a:lstStyle/>
                    <a:p>
                      <a:r>
                        <a:rPr lang="en-GB" sz="1400" dirty="0"/>
                        <a:t>Item</a:t>
                      </a:r>
                    </a:p>
                  </a:txBody>
                  <a:tcPr/>
                </a:tc>
                <a:tc>
                  <a:txBody>
                    <a:bodyPr/>
                    <a:lstStyle/>
                    <a:p>
                      <a:r>
                        <a:rPr lang="en-GB" sz="1400" dirty="0"/>
                        <a:t>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437381">
                <a:tc>
                  <a:txBody>
                    <a:bodyPr/>
                    <a:lstStyle/>
                    <a:p>
                      <a:r>
                        <a:rPr lang="en-GB" sz="1200" dirty="0"/>
                        <a:t>Promote Accelerate training scheme to businesses</a:t>
                      </a:r>
                    </a:p>
                  </a:txBody>
                  <a:tcPr/>
                </a:tc>
                <a:tc>
                  <a:txBody>
                    <a:bodyPr/>
                    <a:lstStyle/>
                    <a:p>
                      <a:r>
                        <a:rPr lang="en-GB" sz="1200" dirty="0"/>
                        <a:t>Marketing and comms plan to be produced and signed off and start of associated marketing and comms activity</a:t>
                      </a:r>
                    </a:p>
                  </a:txBody>
                  <a:tcPr/>
                </a:tc>
                <a:tc>
                  <a:txBody>
                    <a:bodyPr/>
                    <a:lstStyle/>
                    <a:p>
                      <a:r>
                        <a:rPr lang="en-GB" sz="1200" dirty="0"/>
                        <a:t>CWLEP / University of Chester</a:t>
                      </a:r>
                    </a:p>
                  </a:txBody>
                  <a:tcPr/>
                </a:tc>
                <a:tc>
                  <a:txBody>
                    <a:bodyPr/>
                    <a:lstStyle/>
                    <a:p>
                      <a:r>
                        <a:rPr lang="en-GB" sz="1200" dirty="0"/>
                        <a:t>ONGOING</a:t>
                      </a:r>
                    </a:p>
                  </a:txBody>
                  <a:tcPr/>
                </a:tc>
                <a:extLst>
                  <a:ext uri="{0D108BD9-81ED-4DB2-BD59-A6C34878D82A}">
                    <a16:rowId xmlns:a16="http://schemas.microsoft.com/office/drawing/2014/main" val="3812382234"/>
                  </a:ext>
                </a:extLst>
              </a:tr>
              <a:tr h="370840">
                <a:tc>
                  <a:txBody>
                    <a:bodyPr/>
                    <a:lstStyle/>
                    <a:p>
                      <a:r>
                        <a:rPr lang="en-GB" sz="1200" dirty="0"/>
                        <a:t>Set up access to Coursera learning platform</a:t>
                      </a:r>
                    </a:p>
                  </a:txBody>
                  <a:tcPr/>
                </a:tc>
                <a:tc>
                  <a:txBody>
                    <a:bodyPr/>
                    <a:lstStyle/>
                    <a:p>
                      <a:r>
                        <a:rPr lang="en-GB" sz="1200" dirty="0"/>
                        <a:t>Sign sub-region up to initial six-month offer of free training for recently made redundant / furloughed workers</a:t>
                      </a:r>
                    </a:p>
                  </a:txBody>
                  <a:tcPr/>
                </a:tc>
                <a:tc>
                  <a:txBody>
                    <a:bodyPr/>
                    <a:lstStyle/>
                    <a:p>
                      <a:r>
                        <a:rPr lang="en-GB" sz="1200" dirty="0"/>
                        <a:t>CWLEP</a:t>
                      </a:r>
                    </a:p>
                  </a:txBody>
                  <a:tcPr/>
                </a:tc>
                <a:tc>
                  <a:txBody>
                    <a:bodyPr/>
                    <a:lstStyle/>
                    <a:p>
                      <a:r>
                        <a:rPr lang="en-GB" sz="1200" dirty="0"/>
                        <a:t>COMPLETED</a:t>
                      </a:r>
                    </a:p>
                  </a:txBody>
                  <a:tcPr/>
                </a:tc>
                <a:extLst>
                  <a:ext uri="{0D108BD9-81ED-4DB2-BD59-A6C34878D82A}">
                    <a16:rowId xmlns:a16="http://schemas.microsoft.com/office/drawing/2014/main" val="2775673314"/>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345206918"/>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393044896"/>
                  </a:ext>
                </a:extLst>
              </a:tr>
              <a:tr h="370840">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1246768910"/>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662864"/>
          </a:xfrm>
        </p:spPr>
        <p:txBody>
          <a:bodyPr>
            <a:normAutofit/>
          </a:bodyPr>
          <a:lstStyle/>
          <a:p>
            <a:r>
              <a:rPr lang="en-GB" sz="3600" dirty="0"/>
              <a:t>July</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1902982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2734147120"/>
              </p:ext>
            </p:extLst>
          </p:nvPr>
        </p:nvGraphicFramePr>
        <p:xfrm>
          <a:off x="838200" y="1163671"/>
          <a:ext cx="10455964" cy="5308600"/>
        </p:xfrm>
        <a:graphic>
          <a:graphicData uri="http://schemas.openxmlformats.org/drawingml/2006/table">
            <a:tbl>
              <a:tblPr firstRow="1" bandRow="1">
                <a:tableStyleId>{5C22544A-7EE6-4342-B048-85BDC9FD1C3A}</a:tableStyleId>
              </a:tblPr>
              <a:tblGrid>
                <a:gridCol w="2613991">
                  <a:extLst>
                    <a:ext uri="{9D8B030D-6E8A-4147-A177-3AD203B41FA5}">
                      <a16:colId xmlns:a16="http://schemas.microsoft.com/office/drawing/2014/main" val="142884088"/>
                    </a:ext>
                  </a:extLst>
                </a:gridCol>
                <a:gridCol w="3828932">
                  <a:extLst>
                    <a:ext uri="{9D8B030D-6E8A-4147-A177-3AD203B41FA5}">
                      <a16:colId xmlns:a16="http://schemas.microsoft.com/office/drawing/2014/main" val="2635960750"/>
                    </a:ext>
                  </a:extLst>
                </a:gridCol>
                <a:gridCol w="1399050">
                  <a:extLst>
                    <a:ext uri="{9D8B030D-6E8A-4147-A177-3AD203B41FA5}">
                      <a16:colId xmlns:a16="http://schemas.microsoft.com/office/drawing/2014/main" val="3603063063"/>
                    </a:ext>
                  </a:extLst>
                </a:gridCol>
                <a:gridCol w="2613991">
                  <a:extLst>
                    <a:ext uri="{9D8B030D-6E8A-4147-A177-3AD203B41FA5}">
                      <a16:colId xmlns:a16="http://schemas.microsoft.com/office/drawing/2014/main" val="3366279783"/>
                    </a:ext>
                  </a:extLst>
                </a:gridCol>
              </a:tblGrid>
              <a:tr h="370840">
                <a:tc>
                  <a:txBody>
                    <a:bodyPr/>
                    <a:lstStyle/>
                    <a:p>
                      <a:r>
                        <a:rPr lang="en-GB" sz="1400" dirty="0"/>
                        <a:t>Item</a:t>
                      </a:r>
                    </a:p>
                  </a:txBody>
                  <a:tcPr/>
                </a:tc>
                <a:tc>
                  <a:txBody>
                    <a:bodyPr/>
                    <a:lstStyle/>
                    <a:p>
                      <a:r>
                        <a:rPr lang="en-GB" sz="1400" dirty="0"/>
                        <a:t>Description / 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370840">
                <a:tc>
                  <a:txBody>
                    <a:bodyPr/>
                    <a:lstStyle/>
                    <a:p>
                      <a:r>
                        <a:rPr lang="en-GB" sz="1200"/>
                        <a:t>Produce Draft Plan for Recovery and Growth</a:t>
                      </a:r>
                      <a:endParaRPr lang="en-GB" sz="1200" dirty="0"/>
                    </a:p>
                  </a:txBody>
                  <a:tcPr/>
                </a:tc>
                <a:tc>
                  <a:txBody>
                    <a:bodyPr/>
                    <a:lstStyle/>
                    <a:p>
                      <a:r>
                        <a:rPr lang="en-GB" sz="1200" dirty="0"/>
                        <a:t>Current work stream output to be pulled together into a single draft document using an agreed structure, for consultation. Includes focus on short term jobs growth.</a:t>
                      </a:r>
                    </a:p>
                  </a:txBody>
                  <a:tcPr/>
                </a:tc>
                <a:tc>
                  <a:txBody>
                    <a:bodyPr/>
                    <a:lstStyle/>
                    <a:p>
                      <a:r>
                        <a:rPr lang="en-GB" sz="1200" dirty="0"/>
                        <a:t>CWLEP </a:t>
                      </a:r>
                    </a:p>
                    <a:p>
                      <a:r>
                        <a:rPr lang="en-GB" sz="1200" i="1" dirty="0"/>
                        <a:t>(Andy Hulme)</a:t>
                      </a:r>
                    </a:p>
                  </a:txBody>
                  <a:tcPr/>
                </a:tc>
                <a:tc>
                  <a:txBody>
                    <a:bodyPr/>
                    <a:lstStyle/>
                    <a:p>
                      <a:r>
                        <a:rPr lang="en-GB" sz="1200" dirty="0"/>
                        <a:t>Links to CSR submission and to Investment Pipeline activity</a:t>
                      </a:r>
                    </a:p>
                  </a:txBody>
                  <a:tcPr/>
                </a:tc>
                <a:extLst>
                  <a:ext uri="{0D108BD9-81ED-4DB2-BD59-A6C34878D82A}">
                    <a16:rowId xmlns:a16="http://schemas.microsoft.com/office/drawing/2014/main" val="3812382234"/>
                  </a:ext>
                </a:extLst>
              </a:tr>
              <a:tr h="370840">
                <a:tc>
                  <a:txBody>
                    <a:bodyPr/>
                    <a:lstStyle/>
                    <a:p>
                      <a:r>
                        <a:rPr lang="en-GB" sz="1200"/>
                        <a:t>Identify shovel ready projects for recovery in addition to the £15.5m Getting Building Fund projects</a:t>
                      </a:r>
                      <a:endParaRPr lang="en-GB" sz="1200" dirty="0"/>
                    </a:p>
                  </a:txBody>
                  <a:tcPr/>
                </a:tc>
                <a:tc>
                  <a:txBody>
                    <a:bodyPr/>
                    <a:lstStyle/>
                    <a:p>
                      <a:r>
                        <a:rPr lang="en-GB" sz="1200" dirty="0"/>
                        <a:t>Review of the current LEP investment pipeline to ascertain which projects could be accelerated / start on site within the next six months, which would generate jobs and support wider economic recovery. </a:t>
                      </a:r>
                    </a:p>
                  </a:txBody>
                  <a:tcPr/>
                </a:tc>
                <a:tc>
                  <a:txBody>
                    <a:bodyPr/>
                    <a:lstStyle/>
                    <a:p>
                      <a:r>
                        <a:rPr lang="en-GB" sz="1200"/>
                        <a:t>CWLEP</a:t>
                      </a:r>
                    </a:p>
                    <a:p>
                      <a:r>
                        <a:rPr lang="en-GB" sz="1200" i="1"/>
                        <a:t>(Roy Newton)</a:t>
                      </a:r>
                      <a:endParaRPr lang="en-GB" sz="1200" i="1" dirty="0"/>
                    </a:p>
                  </a:txBody>
                  <a:tcPr/>
                </a:tc>
                <a:tc>
                  <a:txBody>
                    <a:bodyPr/>
                    <a:lstStyle/>
                    <a:p>
                      <a:endParaRPr lang="en-GB" sz="1200" dirty="0"/>
                    </a:p>
                  </a:txBody>
                  <a:tcPr/>
                </a:tc>
                <a:extLst>
                  <a:ext uri="{0D108BD9-81ED-4DB2-BD59-A6C34878D82A}">
                    <a16:rowId xmlns:a16="http://schemas.microsoft.com/office/drawing/2014/main" val="4038968512"/>
                  </a:ext>
                </a:extLst>
              </a:tr>
              <a:tr h="370840">
                <a:tc>
                  <a:txBody>
                    <a:bodyPr/>
                    <a:lstStyle/>
                    <a:p>
                      <a:r>
                        <a:rPr lang="en-GB" sz="1200" dirty="0"/>
                        <a:t>Develop outline plan for Culture and Creative</a:t>
                      </a:r>
                    </a:p>
                  </a:txBody>
                  <a:tcPr/>
                </a:tc>
                <a:tc>
                  <a:txBody>
                    <a:bodyPr/>
                    <a:lstStyle/>
                    <a:p>
                      <a:pPr marL="0" lvl="0" indent="0">
                        <a:buFont typeface="Calibri" panose="020F0502020204030204" pitchFamily="34" charset="0"/>
                        <a:buNone/>
                      </a:pPr>
                      <a:r>
                        <a:rPr lang="en-GB" sz="1200" dirty="0"/>
                        <a:t>Legacy commitment from LEP Quality of Place Strategy. </a:t>
                      </a:r>
                      <a:r>
                        <a:rPr lang="en-GB" sz="1200" dirty="0">
                          <a:effectLst/>
                          <a:latin typeface="Calibri" panose="020F0502020204030204" pitchFamily="34" charset="0"/>
                          <a:ea typeface="Times New Roman" panose="02020603050405020304" pitchFamily="18" charset="0"/>
                        </a:rPr>
                        <a:t>The plan is to rescope and integrate into the recovery programme and as a key strand of place-marketing.</a:t>
                      </a:r>
                      <a:endParaRPr lang="en-GB" sz="1200" dirty="0">
                        <a:effectLst/>
                        <a:latin typeface="Calibri" panose="020F0502020204030204" pitchFamily="34" charset="0"/>
                        <a:ea typeface="Calibri" panose="020F0502020204030204" pitchFamily="34" charset="0"/>
                      </a:endParaRPr>
                    </a:p>
                    <a:p>
                      <a:r>
                        <a:rPr lang="en-GB" sz="1200" dirty="0">
                          <a:effectLst/>
                          <a:latin typeface="Calibri" panose="020F0502020204030204" pitchFamily="34" charset="0"/>
                          <a:ea typeface="Times New Roman" panose="02020603050405020304" pitchFamily="18" charset="0"/>
                        </a:rPr>
                        <a:t>Creative and culture sectors have a lot to add to LEP’s vision – particularly on sustainable, inclusive and healthy. Outline developed August / September with a view to starting / commissioning activity in October.</a:t>
                      </a:r>
                      <a:endParaRPr lang="en-GB" sz="1200" dirty="0"/>
                    </a:p>
                  </a:txBody>
                  <a:tcPr/>
                </a:tc>
                <a:tc>
                  <a:txBody>
                    <a:bodyPr/>
                    <a:lstStyle/>
                    <a:p>
                      <a:r>
                        <a:rPr lang="en-GB" sz="1200" dirty="0"/>
                        <a:t>Marketing Cheshire / CWLEP</a:t>
                      </a:r>
                    </a:p>
                  </a:txBody>
                  <a:tcPr/>
                </a:tc>
                <a:tc>
                  <a:txBody>
                    <a:bodyPr/>
                    <a:lstStyle/>
                    <a:p>
                      <a:endParaRPr lang="en-GB" sz="1200" dirty="0"/>
                    </a:p>
                  </a:txBody>
                  <a:tcPr/>
                </a:tc>
                <a:extLst>
                  <a:ext uri="{0D108BD9-81ED-4DB2-BD59-A6C34878D82A}">
                    <a16:rowId xmlns:a16="http://schemas.microsoft.com/office/drawing/2014/main" val="38180866"/>
                  </a:ext>
                </a:extLst>
              </a:tr>
              <a:tr h="370840">
                <a:tc>
                  <a:txBody>
                    <a:bodyPr/>
                    <a:lstStyle/>
                    <a:p>
                      <a:r>
                        <a:rPr lang="en-GB" sz="1200" dirty="0"/>
                        <a:t>Finalise Cheshire Science Corridor EZ £30m EZ borrowing facility</a:t>
                      </a:r>
                    </a:p>
                  </a:txBody>
                  <a:tcPr/>
                </a:tc>
                <a:tc>
                  <a:txBody>
                    <a:bodyPr/>
                    <a:lstStyle/>
                    <a:p>
                      <a:endParaRPr lang="en-GB" sz="1200" dirty="0"/>
                    </a:p>
                  </a:txBody>
                  <a:tcPr/>
                </a:tc>
                <a:tc>
                  <a:txBody>
                    <a:bodyPr/>
                    <a:lstStyle/>
                    <a:p>
                      <a:r>
                        <a:rPr lang="en-GB" sz="1200"/>
                        <a:t>CWLEP / Local Authorities </a:t>
                      </a:r>
                    </a:p>
                    <a:p>
                      <a:r>
                        <a:rPr lang="en-GB" sz="1200" i="1"/>
                        <a:t>(Ian Brooks / John Adlen)</a:t>
                      </a:r>
                      <a:endParaRPr lang="en-GB" sz="1200" i="1" dirty="0"/>
                    </a:p>
                  </a:txBody>
                  <a:tcPr/>
                </a:tc>
                <a:tc>
                  <a:txBody>
                    <a:bodyPr/>
                    <a:lstStyle/>
                    <a:p>
                      <a:endParaRPr lang="en-GB" sz="1200" dirty="0"/>
                    </a:p>
                  </a:txBody>
                  <a:tcPr/>
                </a:tc>
                <a:extLst>
                  <a:ext uri="{0D108BD9-81ED-4DB2-BD59-A6C34878D82A}">
                    <a16:rowId xmlns:a16="http://schemas.microsoft.com/office/drawing/2014/main" val="3177273699"/>
                  </a:ext>
                </a:extLst>
              </a:tr>
              <a:tr h="370840">
                <a:tc>
                  <a:txBody>
                    <a:bodyPr/>
                    <a:lstStyle/>
                    <a:p>
                      <a:r>
                        <a:rPr lang="en-GB" sz="1200"/>
                        <a:t>Promote LEP Business grants via Growth Hub and Marketing Cheshire</a:t>
                      </a:r>
                      <a:endParaRPr lang="en-GB" sz="1200" dirty="0"/>
                    </a:p>
                  </a:txBody>
                  <a:tcPr/>
                </a:tc>
                <a:tc>
                  <a:txBody>
                    <a:bodyPr/>
                    <a:lstStyle/>
                    <a:p>
                      <a:r>
                        <a:rPr lang="en-GB" sz="1200" dirty="0"/>
                        <a:t>Develop process for allocating initial £500k of LEP support grants for business; launch and promote the scheme</a:t>
                      </a:r>
                    </a:p>
                  </a:txBody>
                  <a:tcPr/>
                </a:tc>
                <a:tc>
                  <a:txBody>
                    <a:bodyPr/>
                    <a:lstStyle/>
                    <a:p>
                      <a:r>
                        <a:rPr lang="en-GB" sz="1200"/>
                        <a:t>CWLEP / Marketing Cheshire </a:t>
                      </a:r>
                      <a:endParaRPr lang="en-GB" sz="1200" dirty="0"/>
                    </a:p>
                  </a:txBody>
                  <a:tcPr/>
                </a:tc>
                <a:tc>
                  <a:txBody>
                    <a:bodyPr/>
                    <a:lstStyle/>
                    <a:p>
                      <a:r>
                        <a:rPr lang="en-GB" sz="1200" dirty="0"/>
                        <a:t>Already oversubscribed. </a:t>
                      </a:r>
                    </a:p>
                  </a:txBody>
                  <a:tcPr/>
                </a:tc>
                <a:extLst>
                  <a:ext uri="{0D108BD9-81ED-4DB2-BD59-A6C34878D82A}">
                    <a16:rowId xmlns:a16="http://schemas.microsoft.com/office/drawing/2014/main" val="3345206918"/>
                  </a:ext>
                </a:extLst>
              </a:tr>
              <a:tr h="370840">
                <a:tc>
                  <a:txBody>
                    <a:bodyPr/>
                    <a:lstStyle/>
                    <a:p>
                      <a:r>
                        <a:rPr lang="en-GB" sz="1200" dirty="0"/>
                        <a:t>Supporting a High Speed Rail Growth Corridor Business Case submission</a:t>
                      </a:r>
                    </a:p>
                  </a:txBody>
                  <a:tcPr/>
                </a:tc>
                <a:tc>
                  <a:txBody>
                    <a:bodyPr/>
                    <a:lstStyle/>
                    <a:p>
                      <a:r>
                        <a:rPr lang="en-GB" sz="1200" dirty="0"/>
                        <a:t>Support Cheshire East and other partners to develop a detailed business case to be completed and submitted to </a:t>
                      </a:r>
                      <a:r>
                        <a:rPr lang="en-GB" sz="1200" dirty="0" err="1"/>
                        <a:t>DfT</a:t>
                      </a:r>
                      <a:r>
                        <a:rPr lang="en-GB" sz="1200" dirty="0"/>
                        <a:t> / MHCLG (?) for consideration alongside the Comprehensive Spending Review .</a:t>
                      </a:r>
                    </a:p>
                  </a:txBody>
                  <a:tcPr/>
                </a:tc>
                <a:tc>
                  <a:txBody>
                    <a:bodyPr/>
                    <a:lstStyle/>
                    <a:p>
                      <a:r>
                        <a:rPr lang="en-GB" sz="1200" dirty="0"/>
                        <a:t>CWLEP </a:t>
                      </a:r>
                    </a:p>
                    <a:p>
                      <a:r>
                        <a:rPr lang="en-GB" sz="1200" i="1" dirty="0"/>
                        <a:t>(Roy Newton /John Adlen)</a:t>
                      </a:r>
                    </a:p>
                  </a:txBody>
                  <a:tcPr/>
                </a:tc>
                <a:tc>
                  <a:txBody>
                    <a:bodyPr/>
                    <a:lstStyle/>
                    <a:p>
                      <a:r>
                        <a:rPr lang="en-GB" sz="1200" dirty="0"/>
                        <a:t>Rebranding as High Speed Rail Growth Corridor and expanded to include Warrington / Northern Powerhouse Rail</a:t>
                      </a:r>
                    </a:p>
                  </a:txBody>
                  <a:tcPr/>
                </a:tc>
                <a:extLst>
                  <a:ext uri="{0D108BD9-81ED-4DB2-BD59-A6C34878D82A}">
                    <a16:rowId xmlns:a16="http://schemas.microsoft.com/office/drawing/2014/main" val="103200489"/>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731018"/>
          </a:xfrm>
        </p:spPr>
        <p:txBody>
          <a:bodyPr>
            <a:normAutofit/>
          </a:bodyPr>
          <a:lstStyle/>
          <a:p>
            <a:r>
              <a:rPr lang="en-GB" sz="3600" dirty="0"/>
              <a:t>August</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2015362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A770C36-8A04-46C1-BD27-C23E27D21D95}"/>
              </a:ext>
            </a:extLst>
          </p:cNvPr>
          <p:cNvGraphicFramePr>
            <a:graphicFrameLocks noGrp="1"/>
          </p:cNvGraphicFramePr>
          <p:nvPr>
            <p:extLst>
              <p:ext uri="{D42A27DB-BD31-4B8C-83A1-F6EECF244321}">
                <p14:modId xmlns:p14="http://schemas.microsoft.com/office/powerpoint/2010/main" val="1538514073"/>
              </p:ext>
            </p:extLst>
          </p:nvPr>
        </p:nvGraphicFramePr>
        <p:xfrm>
          <a:off x="838200" y="1093810"/>
          <a:ext cx="10455964" cy="4942840"/>
        </p:xfrm>
        <a:graphic>
          <a:graphicData uri="http://schemas.openxmlformats.org/drawingml/2006/table">
            <a:tbl>
              <a:tblPr firstRow="1" bandRow="1">
                <a:tableStyleId>{5C22544A-7EE6-4342-B048-85BDC9FD1C3A}</a:tableStyleId>
              </a:tblPr>
              <a:tblGrid>
                <a:gridCol w="2613991">
                  <a:extLst>
                    <a:ext uri="{9D8B030D-6E8A-4147-A177-3AD203B41FA5}">
                      <a16:colId xmlns:a16="http://schemas.microsoft.com/office/drawing/2014/main" val="142884088"/>
                    </a:ext>
                  </a:extLst>
                </a:gridCol>
                <a:gridCol w="3828932">
                  <a:extLst>
                    <a:ext uri="{9D8B030D-6E8A-4147-A177-3AD203B41FA5}">
                      <a16:colId xmlns:a16="http://schemas.microsoft.com/office/drawing/2014/main" val="2635960750"/>
                    </a:ext>
                  </a:extLst>
                </a:gridCol>
                <a:gridCol w="1399050">
                  <a:extLst>
                    <a:ext uri="{9D8B030D-6E8A-4147-A177-3AD203B41FA5}">
                      <a16:colId xmlns:a16="http://schemas.microsoft.com/office/drawing/2014/main" val="3603063063"/>
                    </a:ext>
                  </a:extLst>
                </a:gridCol>
                <a:gridCol w="2613991">
                  <a:extLst>
                    <a:ext uri="{9D8B030D-6E8A-4147-A177-3AD203B41FA5}">
                      <a16:colId xmlns:a16="http://schemas.microsoft.com/office/drawing/2014/main" val="3366279783"/>
                    </a:ext>
                  </a:extLst>
                </a:gridCol>
              </a:tblGrid>
              <a:tr h="370840">
                <a:tc>
                  <a:txBody>
                    <a:bodyPr/>
                    <a:lstStyle/>
                    <a:p>
                      <a:r>
                        <a:rPr lang="en-GB" sz="1400" dirty="0"/>
                        <a:t>Item</a:t>
                      </a:r>
                    </a:p>
                  </a:txBody>
                  <a:tcPr/>
                </a:tc>
                <a:tc>
                  <a:txBody>
                    <a:bodyPr/>
                    <a:lstStyle/>
                    <a:p>
                      <a:r>
                        <a:rPr lang="en-GB" sz="1400" dirty="0"/>
                        <a:t>Description / Activity Required</a:t>
                      </a:r>
                    </a:p>
                  </a:txBody>
                  <a:tcPr/>
                </a:tc>
                <a:tc>
                  <a:txBody>
                    <a:bodyPr/>
                    <a:lstStyle/>
                    <a:p>
                      <a:r>
                        <a:rPr lang="en-GB" sz="1400" dirty="0"/>
                        <a:t>By Whom</a:t>
                      </a:r>
                    </a:p>
                  </a:txBody>
                  <a:tcPr/>
                </a:tc>
                <a:tc>
                  <a:txBody>
                    <a:bodyPr/>
                    <a:lstStyle/>
                    <a:p>
                      <a:r>
                        <a:rPr lang="en-GB" sz="1400" dirty="0"/>
                        <a:t>Comment</a:t>
                      </a:r>
                    </a:p>
                  </a:txBody>
                  <a:tcPr/>
                </a:tc>
                <a:extLst>
                  <a:ext uri="{0D108BD9-81ED-4DB2-BD59-A6C34878D82A}">
                    <a16:rowId xmlns:a16="http://schemas.microsoft.com/office/drawing/2014/main" val="1205058302"/>
                  </a:ext>
                </a:extLst>
              </a:tr>
              <a:tr h="370840">
                <a:tc>
                  <a:txBody>
                    <a:bodyPr/>
                    <a:lstStyle/>
                    <a:p>
                      <a:r>
                        <a:rPr lang="en-GB" sz="1200" dirty="0"/>
                        <a:t>Finalise priorities for the Plan for Recovery and Growth</a:t>
                      </a:r>
                    </a:p>
                  </a:txBody>
                  <a:tcPr/>
                </a:tc>
                <a:tc>
                  <a:txBody>
                    <a:bodyPr/>
                    <a:lstStyle/>
                    <a:p>
                      <a:r>
                        <a:rPr lang="en-GB" sz="1200" dirty="0"/>
                        <a:t>Reflect feedback from virtual roundtables / stakeholder engagement to produce a final draft of the plan to coincide with the LEP AGM at the end of September</a:t>
                      </a:r>
                    </a:p>
                  </a:txBody>
                  <a:tcPr/>
                </a:tc>
                <a:tc>
                  <a:txBody>
                    <a:bodyPr/>
                    <a:lstStyle/>
                    <a:p>
                      <a:r>
                        <a:rPr lang="en-GB" sz="1200" dirty="0"/>
                        <a:t>CWLEP </a:t>
                      </a:r>
                    </a:p>
                    <a:p>
                      <a:r>
                        <a:rPr lang="en-GB" sz="1200" i="1" dirty="0"/>
                        <a:t>(Andy Hulme)</a:t>
                      </a:r>
                    </a:p>
                  </a:txBody>
                  <a:tcPr/>
                </a:tc>
                <a:tc>
                  <a:txBody>
                    <a:bodyPr/>
                    <a:lstStyle/>
                    <a:p>
                      <a:r>
                        <a:rPr lang="en-GB" sz="1200" dirty="0"/>
                        <a:t>Key messages also to be used as core submission to CSR call for representations. </a:t>
                      </a:r>
                    </a:p>
                  </a:txBody>
                  <a:tcPr/>
                </a:tc>
                <a:extLst>
                  <a:ext uri="{0D108BD9-81ED-4DB2-BD59-A6C34878D82A}">
                    <a16:rowId xmlns:a16="http://schemas.microsoft.com/office/drawing/2014/main" val="3812382234"/>
                  </a:ext>
                </a:extLst>
              </a:tr>
              <a:tr h="370840">
                <a:tc>
                  <a:txBody>
                    <a:bodyPr/>
                    <a:lstStyle/>
                    <a:p>
                      <a:r>
                        <a:rPr lang="en-GB" sz="1200" dirty="0"/>
                        <a:t>Roll out work programme developed by the Workforce Recovery Group.</a:t>
                      </a:r>
                    </a:p>
                  </a:txBody>
                  <a:tcPr/>
                </a:tc>
                <a:tc>
                  <a:txBody>
                    <a:bodyPr/>
                    <a:lstStyle/>
                    <a:p>
                      <a:r>
                        <a:rPr lang="en-GB" sz="1200" dirty="0"/>
                        <a:t>Comprehensive plan developed by the group. Roll out of workstreams to start in September. Five workstreams in total plus marketing and communications </a:t>
                      </a:r>
                    </a:p>
                  </a:txBody>
                  <a:tcPr/>
                </a:tc>
                <a:tc>
                  <a:txBody>
                    <a:bodyPr/>
                    <a:lstStyle/>
                    <a:p>
                      <a:r>
                        <a:rPr lang="en-GB" sz="1200" i="0" dirty="0"/>
                        <a:t>CWLEP / Marketing Cheshire</a:t>
                      </a:r>
                    </a:p>
                    <a:p>
                      <a:r>
                        <a:rPr lang="en-GB" sz="1200" i="1" dirty="0"/>
                        <a:t>(Andy Farrall / Pat Jackson)</a:t>
                      </a:r>
                    </a:p>
                  </a:txBody>
                  <a:tcPr/>
                </a:tc>
                <a:tc>
                  <a:txBody>
                    <a:bodyPr/>
                    <a:lstStyle/>
                    <a:p>
                      <a:endParaRPr lang="en-GB" sz="1200" dirty="0"/>
                    </a:p>
                  </a:txBody>
                  <a:tcPr/>
                </a:tc>
                <a:extLst>
                  <a:ext uri="{0D108BD9-81ED-4DB2-BD59-A6C34878D82A}">
                    <a16:rowId xmlns:a16="http://schemas.microsoft.com/office/drawing/2014/main" val="1381391049"/>
                  </a:ext>
                </a:extLst>
              </a:tr>
              <a:tr h="370840">
                <a:tc>
                  <a:txBody>
                    <a:bodyPr/>
                    <a:lstStyle/>
                    <a:p>
                      <a:r>
                        <a:rPr lang="en-GB" sz="1200" dirty="0"/>
                        <a:t>Identify priority projects for short-medium term growth</a:t>
                      </a:r>
                    </a:p>
                  </a:txBody>
                  <a:tcPr/>
                </a:tc>
                <a:tc>
                  <a:txBody>
                    <a:bodyPr/>
                    <a:lstStyle/>
                    <a:p>
                      <a:endParaRPr lang="en-GB" sz="1200" dirty="0"/>
                    </a:p>
                  </a:txBody>
                  <a:tcPr/>
                </a:tc>
                <a:tc>
                  <a:txBody>
                    <a:bodyPr/>
                    <a:lstStyle/>
                    <a:p>
                      <a:r>
                        <a:rPr lang="en-GB" sz="1200" dirty="0"/>
                        <a:t>CWLEP </a:t>
                      </a:r>
                    </a:p>
                    <a:p>
                      <a:r>
                        <a:rPr lang="en-GB" sz="1200" i="1" dirty="0"/>
                        <a:t>(Roy Newton)</a:t>
                      </a:r>
                    </a:p>
                  </a:txBody>
                  <a:tcPr/>
                </a:tc>
                <a:tc>
                  <a:txBody>
                    <a:bodyPr/>
                    <a:lstStyle/>
                    <a:p>
                      <a:r>
                        <a:rPr lang="en-GB" sz="1200" dirty="0"/>
                        <a:t>Links to Recovery and Growth Plan and CSR submission</a:t>
                      </a:r>
                    </a:p>
                  </a:txBody>
                  <a:tcPr/>
                </a:tc>
                <a:extLst>
                  <a:ext uri="{0D108BD9-81ED-4DB2-BD59-A6C34878D82A}">
                    <a16:rowId xmlns:a16="http://schemas.microsoft.com/office/drawing/2014/main" val="2775673314"/>
                  </a:ext>
                </a:extLst>
              </a:tr>
              <a:tr h="370840">
                <a:tc>
                  <a:txBody>
                    <a:bodyPr/>
                    <a:lstStyle/>
                    <a:p>
                      <a:r>
                        <a:rPr lang="en-GB" sz="1200" dirty="0"/>
                        <a:t>Establish and launch sub-regional Sustainable and Inclusive Growth  Commission</a:t>
                      </a:r>
                    </a:p>
                  </a:txBody>
                  <a:tcPr/>
                </a:tc>
                <a:tc>
                  <a:txBody>
                    <a:bodyPr/>
                    <a:lstStyle/>
                    <a:p>
                      <a:r>
                        <a:rPr lang="en-GB" sz="1200"/>
                        <a:t>Finalise Terms of Reference and outline plan of activity. Confirm identity of joint Chairs and launch as part of confirmation of post-Covid vision for Cheshire and Warrington</a:t>
                      </a:r>
                      <a:endParaRPr lang="en-GB" sz="1200" dirty="0"/>
                    </a:p>
                  </a:txBody>
                  <a:tcPr/>
                </a:tc>
                <a:tc>
                  <a:txBody>
                    <a:bodyPr/>
                    <a:lstStyle/>
                    <a:p>
                      <a:r>
                        <a:rPr lang="en-GB" sz="1200" i="0" dirty="0"/>
                        <a:t>CWLEP and Local Authorities</a:t>
                      </a:r>
                    </a:p>
                  </a:txBody>
                  <a:tcPr/>
                </a:tc>
                <a:tc>
                  <a:txBody>
                    <a:bodyPr/>
                    <a:lstStyle/>
                    <a:p>
                      <a:endParaRPr lang="en-GB" sz="1200" dirty="0"/>
                    </a:p>
                  </a:txBody>
                  <a:tcPr/>
                </a:tc>
                <a:extLst>
                  <a:ext uri="{0D108BD9-81ED-4DB2-BD59-A6C34878D82A}">
                    <a16:rowId xmlns:a16="http://schemas.microsoft.com/office/drawing/2014/main" val="40389685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Planning for end of EU Exit Transition Period</a:t>
                      </a:r>
                    </a:p>
                    <a:p>
                      <a:endParaRPr lang="en-GB" sz="1200"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Developing plan for engaging and supporting business to prepare for the end of the EU Exit Transition period on 31</a:t>
                      </a:r>
                      <a:r>
                        <a:rPr lang="en-GB" sz="1200" baseline="30000" dirty="0"/>
                        <a:t>st</a:t>
                      </a:r>
                      <a:r>
                        <a:rPr lang="en-GB" sz="1200" dirty="0"/>
                        <a:t> December 2020.</a:t>
                      </a:r>
                    </a:p>
                    <a:p>
                      <a:endParaRPr lang="en-GB" sz="1200" dirty="0"/>
                    </a:p>
                  </a:txBody>
                  <a:tcPr>
                    <a:solidFill>
                      <a:schemeClr val="accent1">
                        <a:lumMod val="20000"/>
                        <a:lumOff val="80000"/>
                      </a:schemeClr>
                    </a:solidFill>
                  </a:tcPr>
                </a:tc>
                <a:tc>
                  <a:txBody>
                    <a:bodyPr/>
                    <a:lstStyle/>
                    <a:p>
                      <a:r>
                        <a:rPr lang="en-GB" sz="1200" i="0" dirty="0"/>
                        <a:t>Growth Hub</a:t>
                      </a:r>
                    </a:p>
                  </a:txBody>
                  <a:tcPr>
                    <a:solidFill>
                      <a:schemeClr val="accent1">
                        <a:lumMod val="20000"/>
                        <a:lumOff val="80000"/>
                      </a:schemeClr>
                    </a:solidFill>
                  </a:tcPr>
                </a:tc>
                <a:tc>
                  <a:txBody>
                    <a:bodyPr/>
                    <a:lstStyle/>
                    <a:p>
                      <a:r>
                        <a:rPr lang="en-GB" sz="1200" dirty="0"/>
                        <a:t>Likely to include an element of local delivery of national activity</a:t>
                      </a:r>
                    </a:p>
                  </a:txBody>
                  <a:tcPr>
                    <a:solidFill>
                      <a:schemeClr val="accent1">
                        <a:lumMod val="20000"/>
                        <a:lumOff val="80000"/>
                      </a:schemeClr>
                    </a:solidFill>
                  </a:tcPr>
                </a:tc>
                <a:extLst>
                  <a:ext uri="{0D108BD9-81ED-4DB2-BD59-A6C34878D82A}">
                    <a16:rowId xmlns:a16="http://schemas.microsoft.com/office/drawing/2014/main" val="38180866"/>
                  </a:ext>
                </a:extLst>
              </a:tr>
              <a:tr h="370840">
                <a:tc>
                  <a:txBody>
                    <a:bodyPr/>
                    <a:lstStyle/>
                    <a:p>
                      <a:r>
                        <a:rPr lang="en-GB" sz="1200" dirty="0"/>
                        <a:t>Set out proposals for how remaining ESIF monies could be repurposed to support recovery</a:t>
                      </a:r>
                    </a:p>
                  </a:txBody>
                  <a:tcPr/>
                </a:tc>
                <a:tc>
                  <a:txBody>
                    <a:bodyPr/>
                    <a:lstStyle/>
                    <a:p>
                      <a:r>
                        <a:rPr lang="en-GB" sz="1200"/>
                        <a:t>Opportunity to request DWP to issue a number of further calls for projects to utilise remaining ESF funding. Review how this could be done in a way which is aligned to Covid recovery and scope out potential programmes for consideration</a:t>
                      </a:r>
                      <a:endParaRPr lang="en-GB" sz="1200" dirty="0"/>
                    </a:p>
                  </a:txBody>
                  <a:tcPr/>
                </a:tc>
                <a:tc>
                  <a:txBody>
                    <a:bodyPr/>
                    <a:lstStyle/>
                    <a:p>
                      <a:r>
                        <a:rPr lang="en-GB" sz="1200" i="0" dirty="0"/>
                        <a:t>CWLEP</a:t>
                      </a:r>
                    </a:p>
                  </a:txBody>
                  <a:tcPr/>
                </a:tc>
                <a:tc>
                  <a:txBody>
                    <a:bodyPr/>
                    <a:lstStyle/>
                    <a:p>
                      <a:r>
                        <a:rPr lang="en-GB" sz="1200" dirty="0"/>
                        <a:t>May require outline of the Recovery Plan to be ready to support any request of DWP</a:t>
                      </a:r>
                    </a:p>
                  </a:txBody>
                  <a:tcPr/>
                </a:tc>
                <a:extLst>
                  <a:ext uri="{0D108BD9-81ED-4DB2-BD59-A6C34878D82A}">
                    <a16:rowId xmlns:a16="http://schemas.microsoft.com/office/drawing/2014/main" val="3177273699"/>
                  </a:ext>
                </a:extLst>
              </a:tr>
            </a:tbl>
          </a:graphicData>
        </a:graphic>
      </p:graphicFrame>
      <p:sp>
        <p:nvSpPr>
          <p:cNvPr id="3" name="Title 2">
            <a:extLst>
              <a:ext uri="{FF2B5EF4-FFF2-40B4-BE49-F238E27FC236}">
                <a16:creationId xmlns:a16="http://schemas.microsoft.com/office/drawing/2014/main" id="{489DCDFF-532A-4E60-98D2-334FB6168FA2}"/>
              </a:ext>
            </a:extLst>
          </p:cNvPr>
          <p:cNvSpPr>
            <a:spLocks noGrp="1"/>
          </p:cNvSpPr>
          <p:nvPr>
            <p:ph type="title"/>
          </p:nvPr>
        </p:nvSpPr>
        <p:spPr>
          <a:xfrm>
            <a:off x="838200" y="365126"/>
            <a:ext cx="10515600" cy="728684"/>
          </a:xfrm>
        </p:spPr>
        <p:txBody>
          <a:bodyPr>
            <a:normAutofit/>
          </a:bodyPr>
          <a:lstStyle/>
          <a:p>
            <a:r>
              <a:rPr lang="en-GB" sz="3600" dirty="0"/>
              <a:t>September</a:t>
            </a:r>
          </a:p>
        </p:txBody>
      </p:sp>
      <p:sp>
        <p:nvSpPr>
          <p:cNvPr id="5" name="Footer Placeholder 4">
            <a:extLst>
              <a:ext uri="{FF2B5EF4-FFF2-40B4-BE49-F238E27FC236}">
                <a16:creationId xmlns:a16="http://schemas.microsoft.com/office/drawing/2014/main" id="{BF8A26C6-540B-41B4-8DEB-6C027E9181BB}"/>
              </a:ext>
            </a:extLst>
          </p:cNvPr>
          <p:cNvSpPr>
            <a:spLocks noGrp="1"/>
          </p:cNvSpPr>
          <p:nvPr>
            <p:ph type="ftr" sz="quarter" idx="11"/>
          </p:nvPr>
        </p:nvSpPr>
        <p:spPr/>
        <p:txBody>
          <a:bodyPr/>
          <a:lstStyle/>
          <a:p>
            <a:r>
              <a:rPr lang="en-GB"/>
              <a:t>DRAFT - CONFIDENTIAL</a:t>
            </a:r>
          </a:p>
        </p:txBody>
      </p:sp>
    </p:spTree>
    <p:extLst>
      <p:ext uri="{BB962C8B-B14F-4D97-AF65-F5344CB8AC3E}">
        <p14:creationId xmlns:p14="http://schemas.microsoft.com/office/powerpoint/2010/main" val="342302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7C135A8CAAA9B41841BB1FF83994665" ma:contentTypeVersion="12" ma:contentTypeDescription="Create a new document." ma:contentTypeScope="" ma:versionID="fdd9927313f17e3061b9c5204ea316de">
  <xsd:schema xmlns:xsd="http://www.w3.org/2001/XMLSchema" xmlns:xs="http://www.w3.org/2001/XMLSchema" xmlns:p="http://schemas.microsoft.com/office/2006/metadata/properties" xmlns:ns3="6c953496-ae80-4808-84f2-91ea7e0f5f12" xmlns:ns4="af5305e9-84f0-437b-be36-f111165e7330" targetNamespace="http://schemas.microsoft.com/office/2006/metadata/properties" ma:root="true" ma:fieldsID="4b5cf3b98d096a277b3a3e900f4988e6" ns3:_="" ns4:_="">
    <xsd:import namespace="6c953496-ae80-4808-84f2-91ea7e0f5f12"/>
    <xsd:import namespace="af5305e9-84f0-437b-be36-f111165e733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953496-ae80-4808-84f2-91ea7e0f5f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5305e9-84f0-437b-be36-f111165e733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50C35D-D9A2-4B41-A54A-2B694D001CDC}">
  <ds:schemaRefs>
    <ds:schemaRef ds:uri="http://schemas.microsoft.com/sharepoint/v3/contenttype/forms"/>
  </ds:schemaRefs>
</ds:datastoreItem>
</file>

<file path=customXml/itemProps2.xml><?xml version="1.0" encoding="utf-8"?>
<ds:datastoreItem xmlns:ds="http://schemas.openxmlformats.org/officeDocument/2006/customXml" ds:itemID="{FDEC7279-1A84-49CB-A95E-0EB3FCD41351}">
  <ds:schemaRefs>
    <ds:schemaRef ds:uri="6c953496-ae80-4808-84f2-91ea7e0f5f12"/>
    <ds:schemaRef ds:uri="af5305e9-84f0-437b-be36-f111165e733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E80055B-011E-4AEF-AB09-9DB2D4BE3508}">
  <ds:schemaRefs>
    <ds:schemaRef ds:uri="6c953496-ae80-4808-84f2-91ea7e0f5f12"/>
    <ds:schemaRef ds:uri="af5305e9-84f0-437b-be36-f111165e733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2398</TotalTime>
  <Words>3472</Words>
  <Application>Microsoft Office PowerPoint</Application>
  <PresentationFormat>Widescreen</PresentationFormat>
  <Paragraphs>419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Action Plan for Recovery and Growth</vt:lpstr>
      <vt:lpstr>Powerful Partnerships to Build a Better Future Making Cheshire and Warrington the UK’s Healthiest, Most Sustainable, Inclusive and Growing Economy</vt:lpstr>
      <vt:lpstr>PowerPoint Presentation</vt:lpstr>
      <vt:lpstr>PowerPoint Presentation</vt:lpstr>
      <vt:lpstr>PowerPoint Presentation</vt:lpstr>
      <vt:lpstr>July</vt:lpstr>
      <vt:lpstr>July</vt:lpstr>
      <vt:lpstr>August</vt:lpstr>
      <vt:lpstr>September</vt:lpstr>
      <vt:lpstr>September</vt:lpstr>
      <vt:lpstr>October</vt:lpstr>
      <vt:lpstr>October</vt:lpstr>
      <vt:lpstr>November</vt:lpstr>
      <vt:lpstr>December</vt:lpstr>
      <vt:lpstr>PowerPoint Presentation</vt:lpstr>
      <vt:lpstr>PowerPoint Presentation</vt:lpstr>
      <vt:lpstr>January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Hulme</dc:creator>
  <cp:lastModifiedBy>Andy Devaney</cp:lastModifiedBy>
  <cp:revision>45</cp:revision>
  <dcterms:created xsi:type="dcterms:W3CDTF">2020-07-13T10:41:58Z</dcterms:created>
  <dcterms:modified xsi:type="dcterms:W3CDTF">2020-09-25T12:51:33Z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0x01010087C135A8CAAA9B41841BB1FF83994665</vt:lpwstr>
  </property>
</Properties>
</file>