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7"/>
  </p:notesMasterIdLst>
  <p:sldIdLst>
    <p:sldId id="266" r:id="rId5"/>
    <p:sldId id="299" r:id="rId6"/>
    <p:sldId id="868" r:id="rId7"/>
    <p:sldId id="301" r:id="rId8"/>
    <p:sldId id="274" r:id="rId9"/>
    <p:sldId id="312" r:id="rId10"/>
    <p:sldId id="302" r:id="rId11"/>
    <p:sldId id="303" r:id="rId12"/>
    <p:sldId id="308" r:id="rId13"/>
    <p:sldId id="309" r:id="rId14"/>
    <p:sldId id="310" r:id="rId15"/>
    <p:sldId id="31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5C838E-EC1A-440C-982C-19BC6F40FBD5}" v="24" dt="2022-01-05T15:54:24.549"/>
    <p1510:client id="{B96C57CD-95B4-4F7B-BF2D-A37958620667}" v="12" dt="2022-01-05T15:49:12.9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069D2-5A8D-244B-B84F-3FF0A31FBE63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F8B3C340-8C2C-F449-A854-468A22F2227C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 lIns="10800"/>
        <a:lstStyle/>
        <a:p>
          <a:r>
            <a:rPr lang="en-US" b="1" dirty="0">
              <a:solidFill>
                <a:schemeClr val="tx2"/>
              </a:solidFill>
              <a:latin typeface="Manrope"/>
            </a:rPr>
            <a:t>To support the goals of the LEP and the Growth Hub through effective insights and counsel</a:t>
          </a:r>
          <a:endParaRPr lang="en-GB" b="1" dirty="0">
            <a:solidFill>
              <a:schemeClr val="tx2"/>
            </a:solidFill>
            <a:latin typeface="Manrope"/>
          </a:endParaRPr>
        </a:p>
      </dgm:t>
    </dgm:pt>
    <dgm:pt modelId="{E09B8C7F-8FE7-5145-9F8C-F1BC61C1E001}" type="parTrans" cxnId="{BE3C04F4-A362-1D44-88B2-755C04DAF6A0}">
      <dgm:prSet/>
      <dgm:spPr/>
      <dgm:t>
        <a:bodyPr/>
        <a:lstStyle/>
        <a:p>
          <a:endParaRPr lang="en-GB" b="1"/>
        </a:p>
      </dgm:t>
    </dgm:pt>
    <dgm:pt modelId="{94C027EA-15BD-6E47-B6EC-3F237529D815}" type="sibTrans" cxnId="{BE3C04F4-A362-1D44-88B2-755C04DAF6A0}">
      <dgm:prSet/>
      <dgm:spPr/>
      <dgm:t>
        <a:bodyPr/>
        <a:lstStyle/>
        <a:p>
          <a:endParaRPr lang="en-GB" b="1"/>
        </a:p>
      </dgm:t>
    </dgm:pt>
    <dgm:pt modelId="{3ADB7E2D-95D7-774F-B160-2CB1EB85624B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 lIns="10800"/>
        <a:lstStyle/>
        <a:p>
          <a:br>
            <a:rPr lang="en-US" b="1" dirty="0">
              <a:solidFill>
                <a:schemeClr val="tx2"/>
              </a:solidFill>
              <a:latin typeface="Manrope"/>
            </a:rPr>
          </a:br>
          <a:r>
            <a:rPr lang="en-US" b="1" dirty="0">
              <a:solidFill>
                <a:schemeClr val="tx2"/>
              </a:solidFill>
              <a:latin typeface="Manrope"/>
            </a:rPr>
            <a:t>To proactively provide the best services and support to encourage optimal regional business growth</a:t>
          </a:r>
          <a:endParaRPr lang="en-GB" b="1" dirty="0">
            <a:solidFill>
              <a:schemeClr val="tx2"/>
            </a:solidFill>
            <a:latin typeface="Manrope"/>
          </a:endParaRPr>
        </a:p>
      </dgm:t>
    </dgm:pt>
    <dgm:pt modelId="{A359C2D6-EF09-EB43-AC90-AA39FB63A775}" type="parTrans" cxnId="{8E3CCFDE-49C3-F04D-BDB0-6287728EEAA4}">
      <dgm:prSet/>
      <dgm:spPr/>
      <dgm:t>
        <a:bodyPr/>
        <a:lstStyle/>
        <a:p>
          <a:endParaRPr lang="en-GB" b="1"/>
        </a:p>
      </dgm:t>
    </dgm:pt>
    <dgm:pt modelId="{EA7D3384-E445-F044-981E-2448302DF234}" type="sibTrans" cxnId="{8E3CCFDE-49C3-F04D-BDB0-6287728EEAA4}">
      <dgm:prSet/>
      <dgm:spPr/>
      <dgm:t>
        <a:bodyPr/>
        <a:lstStyle/>
        <a:p>
          <a:endParaRPr lang="en-GB" b="1"/>
        </a:p>
      </dgm:t>
    </dgm:pt>
    <dgm:pt modelId="{3643A764-3034-0A47-824E-87885E1BEF45}">
      <dgm:prSet/>
      <dgm:spPr>
        <a:solidFill>
          <a:schemeClr val="accent6">
            <a:lumMod val="20000"/>
            <a:lumOff val="80000"/>
          </a:schemeClr>
        </a:solidFill>
      </dgm:spPr>
      <dgm:t>
        <a:bodyPr lIns="10800"/>
        <a:lstStyle/>
        <a:p>
          <a:pPr rtl="0"/>
          <a:br>
            <a:rPr lang="en-US" b="1" dirty="0">
              <a:solidFill>
                <a:schemeClr val="tx2"/>
              </a:solidFill>
              <a:latin typeface="Manrope"/>
            </a:rPr>
          </a:br>
          <a:r>
            <a:rPr lang="en-US" b="1" dirty="0">
              <a:solidFill>
                <a:schemeClr val="tx2"/>
              </a:solidFill>
              <a:latin typeface="Manrope"/>
            </a:rPr>
            <a:t>Insights and evidence-based driven, forward-thinking, collaborative, ambitious, pragmatic and growth-focused</a:t>
          </a:r>
          <a:r>
            <a:rPr lang="en-GB" b="1" dirty="0">
              <a:solidFill>
                <a:schemeClr val="tx2"/>
              </a:solidFill>
              <a:latin typeface="Manrope"/>
            </a:rPr>
            <a:t> </a:t>
          </a:r>
          <a:endParaRPr lang="en-US" b="1" dirty="0">
            <a:solidFill>
              <a:schemeClr val="tx2"/>
            </a:solidFill>
            <a:latin typeface="Manrope" pitchFamily="2" charset="0"/>
          </a:endParaRPr>
        </a:p>
      </dgm:t>
    </dgm:pt>
    <dgm:pt modelId="{E12E4606-A232-614F-B2E7-B9D412DCEE4C}" type="parTrans" cxnId="{EEC62A60-7567-5643-82F7-49BAF95AF0F0}">
      <dgm:prSet/>
      <dgm:spPr/>
      <dgm:t>
        <a:bodyPr/>
        <a:lstStyle/>
        <a:p>
          <a:endParaRPr lang="en-GB" b="1"/>
        </a:p>
      </dgm:t>
    </dgm:pt>
    <dgm:pt modelId="{1E481A3A-40E6-0744-8849-8F1D54139263}" type="sibTrans" cxnId="{EEC62A60-7567-5643-82F7-49BAF95AF0F0}">
      <dgm:prSet/>
      <dgm:spPr/>
      <dgm:t>
        <a:bodyPr/>
        <a:lstStyle/>
        <a:p>
          <a:endParaRPr lang="en-GB" b="1"/>
        </a:p>
      </dgm:t>
    </dgm:pt>
    <dgm:pt modelId="{4ACE6C16-22A5-784E-BD5E-AE994F94ABDB}">
      <dgm:prSet/>
      <dgm:spPr>
        <a:solidFill>
          <a:schemeClr val="accent6">
            <a:lumMod val="20000"/>
            <a:lumOff val="80000"/>
          </a:schemeClr>
        </a:solidFill>
      </dgm:spPr>
      <dgm:t>
        <a:bodyPr lIns="10800"/>
        <a:lstStyle/>
        <a:p>
          <a:br>
            <a:rPr lang="en-US" b="1" dirty="0">
              <a:solidFill>
                <a:schemeClr val="tx2"/>
              </a:solidFill>
              <a:latin typeface="Manrope"/>
            </a:rPr>
          </a:br>
          <a:r>
            <a:rPr lang="en-GB" b="1" dirty="0">
              <a:solidFill>
                <a:schemeClr val="tx2"/>
              </a:solidFill>
              <a:latin typeface="Manrope"/>
            </a:rPr>
            <a:t>An ambitious forward-thinking Growth Hub which is visibly contributing to a more inclusive, healthy, sustainable growing economy</a:t>
          </a:r>
        </a:p>
      </dgm:t>
    </dgm:pt>
    <dgm:pt modelId="{C26F728D-A072-AE42-A7C1-D3BC3EE33088}" type="parTrans" cxnId="{42451137-6241-CA40-A8CE-C369A19B1B9D}">
      <dgm:prSet/>
      <dgm:spPr/>
      <dgm:t>
        <a:bodyPr/>
        <a:lstStyle/>
        <a:p>
          <a:endParaRPr lang="en-GB" b="1"/>
        </a:p>
      </dgm:t>
    </dgm:pt>
    <dgm:pt modelId="{757B9503-BD66-4D42-95A6-9AB68D742A60}" type="sibTrans" cxnId="{42451137-6241-CA40-A8CE-C369A19B1B9D}">
      <dgm:prSet/>
      <dgm:spPr/>
      <dgm:t>
        <a:bodyPr/>
        <a:lstStyle/>
        <a:p>
          <a:endParaRPr lang="en-GB" b="1"/>
        </a:p>
      </dgm:t>
    </dgm:pt>
    <dgm:pt modelId="{4766B6B6-0C94-3F44-B3C3-11805EBECDCC}">
      <dgm:prSet/>
      <dgm:spPr>
        <a:solidFill>
          <a:schemeClr val="accent6">
            <a:lumMod val="20000"/>
            <a:lumOff val="80000"/>
          </a:schemeClr>
        </a:solidFill>
      </dgm:spPr>
      <dgm:t>
        <a:bodyPr lIns="10800"/>
        <a:lstStyle/>
        <a:p>
          <a:br>
            <a:rPr lang="en-US" b="1" dirty="0">
              <a:solidFill>
                <a:schemeClr val="tx2"/>
              </a:solidFill>
              <a:latin typeface="Manrope"/>
            </a:rPr>
          </a:br>
          <a:r>
            <a:rPr lang="en-GB" b="1" dirty="0">
              <a:solidFill>
                <a:schemeClr val="tx2"/>
              </a:solidFill>
              <a:latin typeface="Manrope SemiBold"/>
            </a:rPr>
            <a:t>1. Effective resolution of incoming requests for business support</a:t>
          </a:r>
          <a:br>
            <a:rPr lang="en-GB" b="1" dirty="0">
              <a:solidFill>
                <a:schemeClr val="tx2"/>
              </a:solidFill>
              <a:latin typeface="Manrope SemiBold"/>
            </a:rPr>
          </a:br>
          <a:r>
            <a:rPr lang="en-GB" b="1" dirty="0">
              <a:solidFill>
                <a:schemeClr val="tx2"/>
              </a:solidFill>
              <a:latin typeface="Manrope SemiBold"/>
            </a:rPr>
            <a:t>2. Proactive stakeholder targeting and engagement</a:t>
          </a:r>
        </a:p>
        <a:p>
          <a:r>
            <a:rPr lang="en-US" b="1" dirty="0">
              <a:solidFill>
                <a:schemeClr val="tx2"/>
              </a:solidFill>
              <a:latin typeface="Manrope"/>
            </a:rPr>
            <a:t>3. Provision of valuable growth-enabling tools and resources</a:t>
          </a:r>
        </a:p>
        <a:p>
          <a:r>
            <a:rPr lang="en-US" b="1" dirty="0">
              <a:solidFill>
                <a:schemeClr val="tx2"/>
              </a:solidFill>
              <a:latin typeface="Manrope"/>
            </a:rPr>
            <a:t>4. Future-proofing insight gathering and landscaping</a:t>
          </a:r>
        </a:p>
        <a:p>
          <a:r>
            <a:rPr lang="en-US" b="1" dirty="0">
              <a:solidFill>
                <a:schemeClr val="tx2"/>
              </a:solidFill>
              <a:latin typeface="Manrope"/>
            </a:rPr>
            <a:t>5. Raise awareness of the Growth Hub and LEP proposition and benefits</a:t>
          </a:r>
          <a:endParaRPr lang="en-GB" b="1" dirty="0">
            <a:solidFill>
              <a:schemeClr val="tx2"/>
            </a:solidFill>
            <a:latin typeface="Manrope"/>
          </a:endParaRPr>
        </a:p>
      </dgm:t>
    </dgm:pt>
    <dgm:pt modelId="{3C277E24-F5CD-B843-A944-B09C30EBE2CB}" type="parTrans" cxnId="{58BB7881-0591-9E4E-871B-B1E6AD0B4487}">
      <dgm:prSet/>
      <dgm:spPr/>
      <dgm:t>
        <a:bodyPr/>
        <a:lstStyle/>
        <a:p>
          <a:endParaRPr lang="en-GB" b="1"/>
        </a:p>
      </dgm:t>
    </dgm:pt>
    <dgm:pt modelId="{9F75E8E7-2436-5347-B851-B57333C104C4}" type="sibTrans" cxnId="{58BB7881-0591-9E4E-871B-B1E6AD0B4487}">
      <dgm:prSet/>
      <dgm:spPr/>
      <dgm:t>
        <a:bodyPr/>
        <a:lstStyle/>
        <a:p>
          <a:endParaRPr lang="en-GB" b="1"/>
        </a:p>
      </dgm:t>
    </dgm:pt>
    <dgm:pt modelId="{4318E243-1C2F-464A-9283-AF73D0DC6CA1}">
      <dgm:prSet/>
      <dgm:spPr>
        <a:solidFill>
          <a:schemeClr val="accent6">
            <a:lumMod val="20000"/>
            <a:lumOff val="80000"/>
          </a:schemeClr>
        </a:solidFill>
      </dgm:spPr>
      <dgm:t>
        <a:bodyPr lIns="10800"/>
        <a:lstStyle/>
        <a:p>
          <a:pPr rtl="0"/>
          <a:r>
            <a:rPr lang="en-GB" b="1" dirty="0">
              <a:solidFill>
                <a:schemeClr val="tx2"/>
              </a:solidFill>
              <a:latin typeface="Manrope"/>
            </a:rPr>
            <a:t>Multi-sector expertise, knowledge, networks covering SME and larger corporates within our region, nationally and globally</a:t>
          </a:r>
          <a:endParaRPr lang="en-GB" b="1" dirty="0">
            <a:solidFill>
              <a:schemeClr val="tx2"/>
            </a:solidFill>
          </a:endParaRPr>
        </a:p>
      </dgm:t>
    </dgm:pt>
    <dgm:pt modelId="{7507279A-D7A7-474B-8A8A-305493F8CD77}" type="parTrans" cxnId="{B6CFD934-CFA9-954E-8C57-B63808AFA516}">
      <dgm:prSet/>
      <dgm:spPr/>
      <dgm:t>
        <a:bodyPr/>
        <a:lstStyle/>
        <a:p>
          <a:endParaRPr lang="en-GB" b="1"/>
        </a:p>
      </dgm:t>
    </dgm:pt>
    <dgm:pt modelId="{29E56657-9604-6A42-9CA6-418A378A783A}" type="sibTrans" cxnId="{B6CFD934-CFA9-954E-8C57-B63808AFA516}">
      <dgm:prSet/>
      <dgm:spPr/>
      <dgm:t>
        <a:bodyPr/>
        <a:lstStyle/>
        <a:p>
          <a:endParaRPr lang="en-GB" b="1"/>
        </a:p>
      </dgm:t>
    </dgm:pt>
    <dgm:pt modelId="{CCBFF834-5B62-484A-AC9B-8EF130A8D451}">
      <dgm:prSet phldr="0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br>
            <a:rPr lang="en-US" b="1" dirty="0">
              <a:solidFill>
                <a:schemeClr val="tx2"/>
              </a:solidFill>
              <a:latin typeface="Manrope"/>
            </a:rPr>
          </a:br>
          <a:r>
            <a:rPr lang="en-US" b="1" dirty="0">
              <a:solidFill>
                <a:schemeClr val="tx2"/>
              </a:solidFill>
              <a:latin typeface="Manrope"/>
            </a:rPr>
            <a:t>1. Insights-driven prioritization of Growth Hub focus: areas for growth, maintenance and support</a:t>
          </a:r>
        </a:p>
        <a:p>
          <a:r>
            <a:rPr lang="en-US" b="1" dirty="0">
              <a:solidFill>
                <a:schemeClr val="tx2"/>
              </a:solidFill>
              <a:latin typeface="Manrope"/>
            </a:rPr>
            <a:t>2. Support ongoing innovation, infrastructure, skills and communication requirements in the business setting</a:t>
          </a:r>
        </a:p>
        <a:p>
          <a:r>
            <a:rPr lang="en-US" b="1" dirty="0">
              <a:solidFill>
                <a:schemeClr val="tx2"/>
              </a:solidFill>
              <a:latin typeface="Manrope"/>
            </a:rPr>
            <a:t>3. Encourage and raise awareness of ESG practices in the business community</a:t>
          </a:r>
        </a:p>
      </dgm:t>
    </dgm:pt>
    <dgm:pt modelId="{BCCA6726-CD96-4C8E-9C4B-F9C9A8AC4B6C}" type="parTrans" cxnId="{7C7C0150-F56C-3940-90A1-189290D3FDA9}">
      <dgm:prSet/>
      <dgm:spPr/>
      <dgm:t>
        <a:bodyPr/>
        <a:lstStyle/>
        <a:p>
          <a:endParaRPr lang="en-GB" b="1"/>
        </a:p>
      </dgm:t>
    </dgm:pt>
    <dgm:pt modelId="{4FF36B0D-8E33-44C1-A410-A57B95EE50F2}" type="sibTrans" cxnId="{7C7C0150-F56C-3940-90A1-189290D3FDA9}">
      <dgm:prSet/>
      <dgm:spPr/>
      <dgm:t>
        <a:bodyPr/>
        <a:lstStyle/>
        <a:p>
          <a:endParaRPr lang="en-GB" b="1"/>
        </a:p>
      </dgm:t>
    </dgm:pt>
    <dgm:pt modelId="{D65BC315-A3AC-194E-9686-DDF30E880158}" type="pres">
      <dgm:prSet presAssocID="{762069D2-5A8D-244B-B84F-3FF0A31FBE63}" presName="Name0" presStyleCnt="0">
        <dgm:presLayoutVars>
          <dgm:dir/>
          <dgm:animLvl val="lvl"/>
          <dgm:resizeHandles val="exact"/>
        </dgm:presLayoutVars>
      </dgm:prSet>
      <dgm:spPr/>
    </dgm:pt>
    <dgm:pt modelId="{23321122-0BFB-6241-98F2-86A887A4DF35}" type="pres">
      <dgm:prSet presAssocID="{F8B3C340-8C2C-F449-A854-468A22F2227C}" presName="Name8" presStyleCnt="0"/>
      <dgm:spPr/>
    </dgm:pt>
    <dgm:pt modelId="{CAD99C99-A611-6140-9651-91CDCF174A0A}" type="pres">
      <dgm:prSet presAssocID="{F8B3C340-8C2C-F449-A854-468A22F2227C}" presName="level" presStyleLbl="node1" presStyleIdx="0" presStyleCnt="7" custLinFactNeighborX="1318">
        <dgm:presLayoutVars>
          <dgm:chMax val="1"/>
          <dgm:bulletEnabled val="1"/>
        </dgm:presLayoutVars>
      </dgm:prSet>
      <dgm:spPr/>
    </dgm:pt>
    <dgm:pt modelId="{90015946-4EBC-CB48-896C-BC8F9FBDAF51}" type="pres">
      <dgm:prSet presAssocID="{F8B3C340-8C2C-F449-A854-468A22F2227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C3142C5-BCE8-0F4B-B439-683A83684027}" type="pres">
      <dgm:prSet presAssocID="{3ADB7E2D-95D7-774F-B160-2CB1EB85624B}" presName="Name8" presStyleCnt="0"/>
      <dgm:spPr/>
    </dgm:pt>
    <dgm:pt modelId="{24E66309-3D8F-2F4B-9CFC-BA105CCF2549}" type="pres">
      <dgm:prSet presAssocID="{3ADB7E2D-95D7-774F-B160-2CB1EB85624B}" presName="level" presStyleLbl="node1" presStyleIdx="1" presStyleCnt="7">
        <dgm:presLayoutVars>
          <dgm:chMax val="1"/>
          <dgm:bulletEnabled val="1"/>
        </dgm:presLayoutVars>
      </dgm:prSet>
      <dgm:spPr/>
    </dgm:pt>
    <dgm:pt modelId="{B97558AC-F7C6-8446-88C4-544AB71BF39D}" type="pres">
      <dgm:prSet presAssocID="{3ADB7E2D-95D7-774F-B160-2CB1EB85624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0DAFABA-6039-F24F-A75D-B3DB804588B5}" type="pres">
      <dgm:prSet presAssocID="{3643A764-3034-0A47-824E-87885E1BEF45}" presName="Name8" presStyleCnt="0"/>
      <dgm:spPr/>
    </dgm:pt>
    <dgm:pt modelId="{5EF6945B-2C59-E348-B091-4F8B551B41A2}" type="pres">
      <dgm:prSet presAssocID="{3643A764-3034-0A47-824E-87885E1BEF45}" presName="level" presStyleLbl="node1" presStyleIdx="2" presStyleCnt="7">
        <dgm:presLayoutVars>
          <dgm:chMax val="1"/>
          <dgm:bulletEnabled val="1"/>
        </dgm:presLayoutVars>
      </dgm:prSet>
      <dgm:spPr/>
    </dgm:pt>
    <dgm:pt modelId="{55B6F27C-7ED1-0D48-8189-FE05A0D16013}" type="pres">
      <dgm:prSet presAssocID="{3643A764-3034-0A47-824E-87885E1BEF4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32CF317-FA47-4FE9-B1AF-14B56E257F5A}" type="pres">
      <dgm:prSet presAssocID="{CCBFF834-5B62-484A-AC9B-8EF130A8D451}" presName="Name8" presStyleCnt="0"/>
      <dgm:spPr/>
    </dgm:pt>
    <dgm:pt modelId="{10B9EE7A-D9DB-4464-BD25-F05721C7A4E9}" type="pres">
      <dgm:prSet presAssocID="{CCBFF834-5B62-484A-AC9B-8EF130A8D451}" presName="level" presStyleLbl="node1" presStyleIdx="3" presStyleCnt="7" custLinFactNeighborY="0">
        <dgm:presLayoutVars>
          <dgm:chMax val="1"/>
          <dgm:bulletEnabled val="1"/>
        </dgm:presLayoutVars>
      </dgm:prSet>
      <dgm:spPr/>
    </dgm:pt>
    <dgm:pt modelId="{4FC3C331-87D6-4694-A0CD-8C3BF7A4FCA6}" type="pres">
      <dgm:prSet presAssocID="{CCBFF834-5B62-484A-AC9B-8EF130A8D45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B5F7E23-F7F5-084D-8BCA-7A4805C7260A}" type="pres">
      <dgm:prSet presAssocID="{4766B6B6-0C94-3F44-B3C3-11805EBECDCC}" presName="Name8" presStyleCnt="0"/>
      <dgm:spPr/>
    </dgm:pt>
    <dgm:pt modelId="{8BD01015-4990-ED4E-AF6C-5556BF5298F2}" type="pres">
      <dgm:prSet presAssocID="{4766B6B6-0C94-3F44-B3C3-11805EBECDCC}" presName="level" presStyleLbl="node1" presStyleIdx="4" presStyleCnt="7">
        <dgm:presLayoutVars>
          <dgm:chMax val="1"/>
          <dgm:bulletEnabled val="1"/>
        </dgm:presLayoutVars>
      </dgm:prSet>
      <dgm:spPr/>
    </dgm:pt>
    <dgm:pt modelId="{139701D9-2EA8-6142-BBB2-6E263FC4176B}" type="pres">
      <dgm:prSet presAssocID="{4766B6B6-0C94-3F44-B3C3-11805EBECDC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D740CE2-462F-B248-ABA7-8795311D069B}" type="pres">
      <dgm:prSet presAssocID="{4318E243-1C2F-464A-9283-AF73D0DC6CA1}" presName="Name8" presStyleCnt="0"/>
      <dgm:spPr/>
    </dgm:pt>
    <dgm:pt modelId="{36B328A5-B2F7-5449-BCC6-A5ADC233C70B}" type="pres">
      <dgm:prSet presAssocID="{4318E243-1C2F-464A-9283-AF73D0DC6CA1}" presName="level" presStyleLbl="node1" presStyleIdx="5" presStyleCnt="7">
        <dgm:presLayoutVars>
          <dgm:chMax val="1"/>
          <dgm:bulletEnabled val="1"/>
        </dgm:presLayoutVars>
      </dgm:prSet>
      <dgm:spPr/>
    </dgm:pt>
    <dgm:pt modelId="{6E99D62C-08AD-D344-9352-F3E74B49F7D7}" type="pres">
      <dgm:prSet presAssocID="{4318E243-1C2F-464A-9283-AF73D0DC6CA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9EE9241-7CE3-664E-8288-1FEA4195CD95}" type="pres">
      <dgm:prSet presAssocID="{4ACE6C16-22A5-784E-BD5E-AE994F94ABDB}" presName="Name8" presStyleCnt="0"/>
      <dgm:spPr/>
    </dgm:pt>
    <dgm:pt modelId="{0A5414B6-AFBD-1840-9B9F-DDC081199CAF}" type="pres">
      <dgm:prSet presAssocID="{4ACE6C16-22A5-784E-BD5E-AE994F94ABDB}" presName="level" presStyleLbl="node1" presStyleIdx="6" presStyleCnt="7">
        <dgm:presLayoutVars>
          <dgm:chMax val="1"/>
          <dgm:bulletEnabled val="1"/>
        </dgm:presLayoutVars>
      </dgm:prSet>
      <dgm:spPr/>
    </dgm:pt>
    <dgm:pt modelId="{DBEFA4B7-9347-284A-A07D-CD6E659FA4A6}" type="pres">
      <dgm:prSet presAssocID="{4ACE6C16-22A5-784E-BD5E-AE994F94ABDB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5295C05-7919-DD4B-A6B8-657D0F369740}" type="presOf" srcId="{4318E243-1C2F-464A-9283-AF73D0DC6CA1}" destId="{6E99D62C-08AD-D344-9352-F3E74B49F7D7}" srcOrd="1" destOrd="0" presId="urn:microsoft.com/office/officeart/2005/8/layout/pyramid1"/>
    <dgm:cxn modelId="{3913110D-570E-D842-BBBF-7454ECDE8F6D}" type="presOf" srcId="{F8B3C340-8C2C-F449-A854-468A22F2227C}" destId="{90015946-4EBC-CB48-896C-BC8F9FBDAF51}" srcOrd="1" destOrd="0" presId="urn:microsoft.com/office/officeart/2005/8/layout/pyramid1"/>
    <dgm:cxn modelId="{689FF027-D106-7B4D-A105-1653CF31C678}" type="presOf" srcId="{3643A764-3034-0A47-824E-87885E1BEF45}" destId="{5EF6945B-2C59-E348-B091-4F8B551B41A2}" srcOrd="0" destOrd="0" presId="urn:microsoft.com/office/officeart/2005/8/layout/pyramid1"/>
    <dgm:cxn modelId="{BDBBAC32-A80F-D443-98D4-C83B1D8EABF7}" type="presOf" srcId="{3ADB7E2D-95D7-774F-B160-2CB1EB85624B}" destId="{B97558AC-F7C6-8446-88C4-544AB71BF39D}" srcOrd="1" destOrd="0" presId="urn:microsoft.com/office/officeart/2005/8/layout/pyramid1"/>
    <dgm:cxn modelId="{B6CFD934-CFA9-954E-8C57-B63808AFA516}" srcId="{762069D2-5A8D-244B-B84F-3FF0A31FBE63}" destId="{4318E243-1C2F-464A-9283-AF73D0DC6CA1}" srcOrd="5" destOrd="0" parTransId="{7507279A-D7A7-474B-8A8A-305493F8CD77}" sibTransId="{29E56657-9604-6A42-9CA6-418A378A783A}"/>
    <dgm:cxn modelId="{42451137-6241-CA40-A8CE-C369A19B1B9D}" srcId="{762069D2-5A8D-244B-B84F-3FF0A31FBE63}" destId="{4ACE6C16-22A5-784E-BD5E-AE994F94ABDB}" srcOrd="6" destOrd="0" parTransId="{C26F728D-A072-AE42-A7C1-D3BC3EE33088}" sibTransId="{757B9503-BD66-4D42-95A6-9AB68D742A60}"/>
    <dgm:cxn modelId="{4A158F5D-1120-3B4C-A853-2E797BC97543}" type="presOf" srcId="{3643A764-3034-0A47-824E-87885E1BEF45}" destId="{55B6F27C-7ED1-0D48-8189-FE05A0D16013}" srcOrd="1" destOrd="0" presId="urn:microsoft.com/office/officeart/2005/8/layout/pyramid1"/>
    <dgm:cxn modelId="{3C41DE5D-3B00-5C43-8D02-5C7D0E40AE8E}" type="presOf" srcId="{4318E243-1C2F-464A-9283-AF73D0DC6CA1}" destId="{36B328A5-B2F7-5449-BCC6-A5ADC233C70B}" srcOrd="0" destOrd="0" presId="urn:microsoft.com/office/officeart/2005/8/layout/pyramid1"/>
    <dgm:cxn modelId="{EEC62A60-7567-5643-82F7-49BAF95AF0F0}" srcId="{762069D2-5A8D-244B-B84F-3FF0A31FBE63}" destId="{3643A764-3034-0A47-824E-87885E1BEF45}" srcOrd="2" destOrd="0" parTransId="{E12E4606-A232-614F-B2E7-B9D412DCEE4C}" sibTransId="{1E481A3A-40E6-0744-8849-8F1D54139263}"/>
    <dgm:cxn modelId="{07CA024A-3716-E444-B56C-EFFDED97F8BE}" type="presOf" srcId="{F8B3C340-8C2C-F449-A854-468A22F2227C}" destId="{CAD99C99-A611-6140-9651-91CDCF174A0A}" srcOrd="0" destOrd="0" presId="urn:microsoft.com/office/officeart/2005/8/layout/pyramid1"/>
    <dgm:cxn modelId="{7063F86D-F5F2-034B-BF63-788DFE08B7C1}" type="presOf" srcId="{4ACE6C16-22A5-784E-BD5E-AE994F94ABDB}" destId="{DBEFA4B7-9347-284A-A07D-CD6E659FA4A6}" srcOrd="1" destOrd="0" presId="urn:microsoft.com/office/officeart/2005/8/layout/pyramid1"/>
    <dgm:cxn modelId="{CAFA0C6E-BD0D-1241-A180-A3EF3B70F6E7}" type="presOf" srcId="{CCBFF834-5B62-484A-AC9B-8EF130A8D451}" destId="{10B9EE7A-D9DB-4464-BD25-F05721C7A4E9}" srcOrd="0" destOrd="0" presId="urn:microsoft.com/office/officeart/2005/8/layout/pyramid1"/>
    <dgm:cxn modelId="{9C485E4E-5A0E-AA4F-B5CB-4BA4FDA06FC9}" type="presOf" srcId="{3ADB7E2D-95D7-774F-B160-2CB1EB85624B}" destId="{24E66309-3D8F-2F4B-9CFC-BA105CCF2549}" srcOrd="0" destOrd="0" presId="urn:microsoft.com/office/officeart/2005/8/layout/pyramid1"/>
    <dgm:cxn modelId="{7C7C0150-F56C-3940-90A1-189290D3FDA9}" srcId="{762069D2-5A8D-244B-B84F-3FF0A31FBE63}" destId="{CCBFF834-5B62-484A-AC9B-8EF130A8D451}" srcOrd="3" destOrd="0" parTransId="{BCCA6726-CD96-4C8E-9C4B-F9C9A8AC4B6C}" sibTransId="{4FF36B0D-8E33-44C1-A410-A57B95EE50F2}"/>
    <dgm:cxn modelId="{CFB1435A-763C-1544-8A28-1DF0D1FFBBC8}" type="presOf" srcId="{CCBFF834-5B62-484A-AC9B-8EF130A8D451}" destId="{4FC3C331-87D6-4694-A0CD-8C3BF7A4FCA6}" srcOrd="1" destOrd="0" presId="urn:microsoft.com/office/officeart/2005/8/layout/pyramid1"/>
    <dgm:cxn modelId="{58BB7881-0591-9E4E-871B-B1E6AD0B4487}" srcId="{762069D2-5A8D-244B-B84F-3FF0A31FBE63}" destId="{4766B6B6-0C94-3F44-B3C3-11805EBECDCC}" srcOrd="4" destOrd="0" parTransId="{3C277E24-F5CD-B843-A944-B09C30EBE2CB}" sibTransId="{9F75E8E7-2436-5347-B851-B57333C104C4}"/>
    <dgm:cxn modelId="{1D0DA386-5E1A-E148-9EB9-ECE112CD804F}" type="presOf" srcId="{4766B6B6-0C94-3F44-B3C3-11805EBECDCC}" destId="{8BD01015-4990-ED4E-AF6C-5556BF5298F2}" srcOrd="0" destOrd="0" presId="urn:microsoft.com/office/officeart/2005/8/layout/pyramid1"/>
    <dgm:cxn modelId="{D07F4D9E-1389-814D-BAB4-5A32D420EF46}" type="presOf" srcId="{4766B6B6-0C94-3F44-B3C3-11805EBECDCC}" destId="{139701D9-2EA8-6142-BBB2-6E263FC4176B}" srcOrd="1" destOrd="0" presId="urn:microsoft.com/office/officeart/2005/8/layout/pyramid1"/>
    <dgm:cxn modelId="{F72E88A3-A465-6E4E-814C-90BC5DE19C24}" type="presOf" srcId="{762069D2-5A8D-244B-B84F-3FF0A31FBE63}" destId="{D65BC315-A3AC-194E-9686-DDF30E880158}" srcOrd="0" destOrd="0" presId="urn:microsoft.com/office/officeart/2005/8/layout/pyramid1"/>
    <dgm:cxn modelId="{C6AFD8C8-2417-2642-A69E-3E0E00462CBB}" type="presOf" srcId="{4ACE6C16-22A5-784E-BD5E-AE994F94ABDB}" destId="{0A5414B6-AFBD-1840-9B9F-DDC081199CAF}" srcOrd="0" destOrd="0" presId="urn:microsoft.com/office/officeart/2005/8/layout/pyramid1"/>
    <dgm:cxn modelId="{8E3CCFDE-49C3-F04D-BDB0-6287728EEAA4}" srcId="{762069D2-5A8D-244B-B84F-3FF0A31FBE63}" destId="{3ADB7E2D-95D7-774F-B160-2CB1EB85624B}" srcOrd="1" destOrd="0" parTransId="{A359C2D6-EF09-EB43-AC90-AA39FB63A775}" sibTransId="{EA7D3384-E445-F044-981E-2448302DF234}"/>
    <dgm:cxn modelId="{BE3C04F4-A362-1D44-88B2-755C04DAF6A0}" srcId="{762069D2-5A8D-244B-B84F-3FF0A31FBE63}" destId="{F8B3C340-8C2C-F449-A854-468A22F2227C}" srcOrd="0" destOrd="0" parTransId="{E09B8C7F-8FE7-5145-9F8C-F1BC61C1E001}" sibTransId="{94C027EA-15BD-6E47-B6EC-3F237529D815}"/>
    <dgm:cxn modelId="{50C77218-4C22-C946-BE84-82C7A266EFAA}" type="presParOf" srcId="{D65BC315-A3AC-194E-9686-DDF30E880158}" destId="{23321122-0BFB-6241-98F2-86A887A4DF35}" srcOrd="0" destOrd="0" presId="urn:microsoft.com/office/officeart/2005/8/layout/pyramid1"/>
    <dgm:cxn modelId="{57925728-3721-E644-BB37-AE4CE035EFE0}" type="presParOf" srcId="{23321122-0BFB-6241-98F2-86A887A4DF35}" destId="{CAD99C99-A611-6140-9651-91CDCF174A0A}" srcOrd="0" destOrd="0" presId="urn:microsoft.com/office/officeart/2005/8/layout/pyramid1"/>
    <dgm:cxn modelId="{D765E2FD-0E7D-CF4B-B2F9-2FA1A178980A}" type="presParOf" srcId="{23321122-0BFB-6241-98F2-86A887A4DF35}" destId="{90015946-4EBC-CB48-896C-BC8F9FBDAF51}" srcOrd="1" destOrd="0" presId="urn:microsoft.com/office/officeart/2005/8/layout/pyramid1"/>
    <dgm:cxn modelId="{D93FA0F7-64BC-E84E-8184-ABB8680AB447}" type="presParOf" srcId="{D65BC315-A3AC-194E-9686-DDF30E880158}" destId="{6C3142C5-BCE8-0F4B-B439-683A83684027}" srcOrd="1" destOrd="0" presId="urn:microsoft.com/office/officeart/2005/8/layout/pyramid1"/>
    <dgm:cxn modelId="{D7C21E23-4EC5-0144-828F-C007C0832C03}" type="presParOf" srcId="{6C3142C5-BCE8-0F4B-B439-683A83684027}" destId="{24E66309-3D8F-2F4B-9CFC-BA105CCF2549}" srcOrd="0" destOrd="0" presId="urn:microsoft.com/office/officeart/2005/8/layout/pyramid1"/>
    <dgm:cxn modelId="{59D46E04-90E1-FD47-BB37-C1F1EC307E97}" type="presParOf" srcId="{6C3142C5-BCE8-0F4B-B439-683A83684027}" destId="{B97558AC-F7C6-8446-88C4-544AB71BF39D}" srcOrd="1" destOrd="0" presId="urn:microsoft.com/office/officeart/2005/8/layout/pyramid1"/>
    <dgm:cxn modelId="{C96911F0-794D-564C-9527-A17CB4F8B5EA}" type="presParOf" srcId="{D65BC315-A3AC-194E-9686-DDF30E880158}" destId="{C0DAFABA-6039-F24F-A75D-B3DB804588B5}" srcOrd="2" destOrd="0" presId="urn:microsoft.com/office/officeart/2005/8/layout/pyramid1"/>
    <dgm:cxn modelId="{54F0D184-76F2-A447-A111-E22AF235589B}" type="presParOf" srcId="{C0DAFABA-6039-F24F-A75D-B3DB804588B5}" destId="{5EF6945B-2C59-E348-B091-4F8B551B41A2}" srcOrd="0" destOrd="0" presId="urn:microsoft.com/office/officeart/2005/8/layout/pyramid1"/>
    <dgm:cxn modelId="{C961A626-F989-334F-9307-6CEA0C15FE28}" type="presParOf" srcId="{C0DAFABA-6039-F24F-A75D-B3DB804588B5}" destId="{55B6F27C-7ED1-0D48-8189-FE05A0D16013}" srcOrd="1" destOrd="0" presId="urn:microsoft.com/office/officeart/2005/8/layout/pyramid1"/>
    <dgm:cxn modelId="{56731E8A-0D66-5343-9079-A1E93A3114E1}" type="presParOf" srcId="{D65BC315-A3AC-194E-9686-DDF30E880158}" destId="{332CF317-FA47-4FE9-B1AF-14B56E257F5A}" srcOrd="3" destOrd="0" presId="urn:microsoft.com/office/officeart/2005/8/layout/pyramid1"/>
    <dgm:cxn modelId="{759E89C2-E741-1C45-9498-BBA70839808D}" type="presParOf" srcId="{332CF317-FA47-4FE9-B1AF-14B56E257F5A}" destId="{10B9EE7A-D9DB-4464-BD25-F05721C7A4E9}" srcOrd="0" destOrd="0" presId="urn:microsoft.com/office/officeart/2005/8/layout/pyramid1"/>
    <dgm:cxn modelId="{67908BC5-1ADC-7445-8F2B-EEF8009E465B}" type="presParOf" srcId="{332CF317-FA47-4FE9-B1AF-14B56E257F5A}" destId="{4FC3C331-87D6-4694-A0CD-8C3BF7A4FCA6}" srcOrd="1" destOrd="0" presId="urn:microsoft.com/office/officeart/2005/8/layout/pyramid1"/>
    <dgm:cxn modelId="{4034B79E-954E-2341-B87A-1C4774BA353A}" type="presParOf" srcId="{D65BC315-A3AC-194E-9686-DDF30E880158}" destId="{2B5F7E23-F7F5-084D-8BCA-7A4805C7260A}" srcOrd="4" destOrd="0" presId="urn:microsoft.com/office/officeart/2005/8/layout/pyramid1"/>
    <dgm:cxn modelId="{A6CB802D-981A-5B48-969C-1B5B78885FE3}" type="presParOf" srcId="{2B5F7E23-F7F5-084D-8BCA-7A4805C7260A}" destId="{8BD01015-4990-ED4E-AF6C-5556BF5298F2}" srcOrd="0" destOrd="0" presId="urn:microsoft.com/office/officeart/2005/8/layout/pyramid1"/>
    <dgm:cxn modelId="{4ECDE66F-4CD7-F241-958E-E77E54B82848}" type="presParOf" srcId="{2B5F7E23-F7F5-084D-8BCA-7A4805C7260A}" destId="{139701D9-2EA8-6142-BBB2-6E263FC4176B}" srcOrd="1" destOrd="0" presId="urn:microsoft.com/office/officeart/2005/8/layout/pyramid1"/>
    <dgm:cxn modelId="{D23631AB-D3DD-6D4C-95DB-67309B7ECD35}" type="presParOf" srcId="{D65BC315-A3AC-194E-9686-DDF30E880158}" destId="{5D740CE2-462F-B248-ABA7-8795311D069B}" srcOrd="5" destOrd="0" presId="urn:microsoft.com/office/officeart/2005/8/layout/pyramid1"/>
    <dgm:cxn modelId="{9B4727EC-ED53-D84E-B874-61AF1CAE8E08}" type="presParOf" srcId="{5D740CE2-462F-B248-ABA7-8795311D069B}" destId="{36B328A5-B2F7-5449-BCC6-A5ADC233C70B}" srcOrd="0" destOrd="0" presId="urn:microsoft.com/office/officeart/2005/8/layout/pyramid1"/>
    <dgm:cxn modelId="{47110C71-38F0-FC4F-A83D-BCB5F6363852}" type="presParOf" srcId="{5D740CE2-462F-B248-ABA7-8795311D069B}" destId="{6E99D62C-08AD-D344-9352-F3E74B49F7D7}" srcOrd="1" destOrd="0" presId="urn:microsoft.com/office/officeart/2005/8/layout/pyramid1"/>
    <dgm:cxn modelId="{1B81D377-A5E6-974D-9861-6F5A33390B63}" type="presParOf" srcId="{D65BC315-A3AC-194E-9686-DDF30E880158}" destId="{09EE9241-7CE3-664E-8288-1FEA4195CD95}" srcOrd="6" destOrd="0" presId="urn:microsoft.com/office/officeart/2005/8/layout/pyramid1"/>
    <dgm:cxn modelId="{4F30A9E3-AF74-B94B-A697-34D16F0EFCC8}" type="presParOf" srcId="{09EE9241-7CE3-664E-8288-1FEA4195CD95}" destId="{0A5414B6-AFBD-1840-9B9F-DDC081199CAF}" srcOrd="0" destOrd="0" presId="urn:microsoft.com/office/officeart/2005/8/layout/pyramid1"/>
    <dgm:cxn modelId="{8BC2A681-8DBB-4D4F-BAB2-8463BB677A93}" type="presParOf" srcId="{09EE9241-7CE3-664E-8288-1FEA4195CD95}" destId="{DBEFA4B7-9347-284A-A07D-CD6E659FA4A6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99C99-A611-6140-9651-91CDCF174A0A}">
      <dsp:nvSpPr>
        <dsp:cNvPr id="0" name=""/>
        <dsp:cNvSpPr/>
      </dsp:nvSpPr>
      <dsp:spPr>
        <a:xfrm>
          <a:off x="4176403" y="0"/>
          <a:ext cx="1386045" cy="821107"/>
        </a:xfrm>
        <a:prstGeom prst="trapezoid">
          <a:avLst>
            <a:gd name="adj" fmla="val 84401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2"/>
              </a:solidFill>
              <a:latin typeface="Manrope"/>
            </a:rPr>
            <a:t>To support the goals of the LEP and the Growth Hub through effective insights and counsel</a:t>
          </a:r>
          <a:endParaRPr lang="en-GB" sz="800" b="1" kern="1200" dirty="0">
            <a:solidFill>
              <a:schemeClr val="tx2"/>
            </a:solidFill>
            <a:latin typeface="Manrope"/>
          </a:endParaRPr>
        </a:p>
      </dsp:txBody>
      <dsp:txXfrm>
        <a:off x="4176403" y="0"/>
        <a:ext cx="1386045" cy="821107"/>
      </dsp:txXfrm>
    </dsp:sp>
    <dsp:sp modelId="{24E66309-3D8F-2F4B-9CFC-BA105CCF2549}">
      <dsp:nvSpPr>
        <dsp:cNvPr id="0" name=""/>
        <dsp:cNvSpPr/>
      </dsp:nvSpPr>
      <dsp:spPr>
        <a:xfrm>
          <a:off x="3465112" y="821107"/>
          <a:ext cx="2772090" cy="821107"/>
        </a:xfrm>
        <a:prstGeom prst="trapezoid">
          <a:avLst>
            <a:gd name="adj" fmla="val 84401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800" b="1" kern="1200" dirty="0">
              <a:solidFill>
                <a:schemeClr val="tx2"/>
              </a:solidFill>
              <a:latin typeface="Manrope"/>
            </a:rPr>
          </a:br>
          <a:r>
            <a:rPr lang="en-US" sz="800" b="1" kern="1200" dirty="0">
              <a:solidFill>
                <a:schemeClr val="tx2"/>
              </a:solidFill>
              <a:latin typeface="Manrope"/>
            </a:rPr>
            <a:t>To proactively provide the best services and support to encourage optimal regional business growth</a:t>
          </a:r>
          <a:endParaRPr lang="en-GB" sz="800" b="1" kern="1200" dirty="0">
            <a:solidFill>
              <a:schemeClr val="tx2"/>
            </a:solidFill>
            <a:latin typeface="Manrope"/>
          </a:endParaRPr>
        </a:p>
      </dsp:txBody>
      <dsp:txXfrm>
        <a:off x="3950228" y="821107"/>
        <a:ext cx="1801858" cy="821107"/>
      </dsp:txXfrm>
    </dsp:sp>
    <dsp:sp modelId="{5EF6945B-2C59-E348-B091-4F8B551B41A2}">
      <dsp:nvSpPr>
        <dsp:cNvPr id="0" name=""/>
        <dsp:cNvSpPr/>
      </dsp:nvSpPr>
      <dsp:spPr>
        <a:xfrm>
          <a:off x="2772090" y="1642215"/>
          <a:ext cx="4158135" cy="821107"/>
        </a:xfrm>
        <a:prstGeom prst="trapezoid">
          <a:avLst>
            <a:gd name="adj" fmla="val 84401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" tIns="10160" rIns="10160" bIns="1016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800" b="1" kern="1200" dirty="0">
              <a:solidFill>
                <a:schemeClr val="tx2"/>
              </a:solidFill>
              <a:latin typeface="Manrope"/>
            </a:rPr>
          </a:br>
          <a:r>
            <a:rPr lang="en-US" sz="800" b="1" kern="1200" dirty="0">
              <a:solidFill>
                <a:schemeClr val="tx2"/>
              </a:solidFill>
              <a:latin typeface="Manrope"/>
            </a:rPr>
            <a:t>Insights and evidence-based driven, forward-thinking, collaborative, ambitious, pragmatic and growth-focused</a:t>
          </a:r>
          <a:r>
            <a:rPr lang="en-GB" sz="800" b="1" kern="1200" dirty="0">
              <a:solidFill>
                <a:schemeClr val="tx2"/>
              </a:solidFill>
              <a:latin typeface="Manrope"/>
            </a:rPr>
            <a:t> </a:t>
          </a:r>
          <a:endParaRPr lang="en-US" sz="800" b="1" kern="1200" dirty="0">
            <a:solidFill>
              <a:schemeClr val="tx2"/>
            </a:solidFill>
            <a:latin typeface="Manrope" pitchFamily="2" charset="0"/>
          </a:endParaRPr>
        </a:p>
      </dsp:txBody>
      <dsp:txXfrm>
        <a:off x="3499763" y="1642215"/>
        <a:ext cx="2702787" cy="821107"/>
      </dsp:txXfrm>
    </dsp:sp>
    <dsp:sp modelId="{10B9EE7A-D9DB-4464-BD25-F05721C7A4E9}">
      <dsp:nvSpPr>
        <dsp:cNvPr id="0" name=""/>
        <dsp:cNvSpPr/>
      </dsp:nvSpPr>
      <dsp:spPr>
        <a:xfrm>
          <a:off x="2079067" y="2463323"/>
          <a:ext cx="5544180" cy="821107"/>
        </a:xfrm>
        <a:prstGeom prst="trapezoid">
          <a:avLst>
            <a:gd name="adj" fmla="val 84401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800" b="1" kern="1200" dirty="0">
              <a:solidFill>
                <a:schemeClr val="tx2"/>
              </a:solidFill>
              <a:latin typeface="Manrope"/>
            </a:rPr>
          </a:br>
          <a:r>
            <a:rPr lang="en-US" sz="800" b="1" kern="1200" dirty="0">
              <a:solidFill>
                <a:schemeClr val="tx2"/>
              </a:solidFill>
              <a:latin typeface="Manrope"/>
            </a:rPr>
            <a:t>1. Insights-driven prioritization of Growth Hub focus: areas for growth, maintenance and support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2"/>
              </a:solidFill>
              <a:latin typeface="Manrope"/>
            </a:rPr>
            <a:t>2. Support ongoing innovation, infrastructure, skills and communication requirements in the business setting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2"/>
              </a:solidFill>
              <a:latin typeface="Manrope"/>
            </a:rPr>
            <a:t>3. Encourage and raise awareness of ESG practices in the business community</a:t>
          </a:r>
        </a:p>
      </dsp:txBody>
      <dsp:txXfrm>
        <a:off x="3049299" y="2463323"/>
        <a:ext cx="3603717" cy="821107"/>
      </dsp:txXfrm>
    </dsp:sp>
    <dsp:sp modelId="{8BD01015-4990-ED4E-AF6C-5556BF5298F2}">
      <dsp:nvSpPr>
        <dsp:cNvPr id="0" name=""/>
        <dsp:cNvSpPr/>
      </dsp:nvSpPr>
      <dsp:spPr>
        <a:xfrm>
          <a:off x="1386045" y="3284430"/>
          <a:ext cx="6930225" cy="821107"/>
        </a:xfrm>
        <a:prstGeom prst="trapezoid">
          <a:avLst>
            <a:gd name="adj" fmla="val 84401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800" b="1" kern="1200" dirty="0">
              <a:solidFill>
                <a:schemeClr val="tx2"/>
              </a:solidFill>
              <a:latin typeface="Manrope"/>
            </a:rPr>
          </a:br>
          <a:r>
            <a:rPr lang="en-GB" sz="800" b="1" kern="1200" dirty="0">
              <a:solidFill>
                <a:schemeClr val="tx2"/>
              </a:solidFill>
              <a:latin typeface="Manrope SemiBold"/>
            </a:rPr>
            <a:t>1. Effective resolution of incoming requests for business support</a:t>
          </a:r>
          <a:br>
            <a:rPr lang="en-GB" sz="800" b="1" kern="1200" dirty="0">
              <a:solidFill>
                <a:schemeClr val="tx2"/>
              </a:solidFill>
              <a:latin typeface="Manrope SemiBold"/>
            </a:rPr>
          </a:br>
          <a:r>
            <a:rPr lang="en-GB" sz="800" b="1" kern="1200" dirty="0">
              <a:solidFill>
                <a:schemeClr val="tx2"/>
              </a:solidFill>
              <a:latin typeface="Manrope SemiBold"/>
            </a:rPr>
            <a:t>2. Proactive stakeholder targeting and engagement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2"/>
              </a:solidFill>
              <a:latin typeface="Manrope"/>
            </a:rPr>
            <a:t>3. Provision of valuable growth-enabling tools and resources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2"/>
              </a:solidFill>
              <a:latin typeface="Manrope"/>
            </a:rPr>
            <a:t>4. Future-proofing insight gathering and landscaping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2"/>
              </a:solidFill>
              <a:latin typeface="Manrope"/>
            </a:rPr>
            <a:t>5. Raise awareness of the Growth Hub and LEP proposition and benefits</a:t>
          </a:r>
          <a:endParaRPr lang="en-GB" sz="800" b="1" kern="1200" dirty="0">
            <a:solidFill>
              <a:schemeClr val="tx2"/>
            </a:solidFill>
            <a:latin typeface="Manrope"/>
          </a:endParaRPr>
        </a:p>
      </dsp:txBody>
      <dsp:txXfrm>
        <a:off x="2598834" y="3284430"/>
        <a:ext cx="4504646" cy="821107"/>
      </dsp:txXfrm>
    </dsp:sp>
    <dsp:sp modelId="{36B328A5-B2F7-5449-BCC6-A5ADC233C70B}">
      <dsp:nvSpPr>
        <dsp:cNvPr id="0" name=""/>
        <dsp:cNvSpPr/>
      </dsp:nvSpPr>
      <dsp:spPr>
        <a:xfrm>
          <a:off x="693022" y="4105538"/>
          <a:ext cx="8316270" cy="821107"/>
        </a:xfrm>
        <a:prstGeom prst="trapezoid">
          <a:avLst>
            <a:gd name="adj" fmla="val 84401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" tIns="10160" rIns="10160" bIns="1016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b="1" kern="1200" dirty="0">
              <a:solidFill>
                <a:schemeClr val="tx2"/>
              </a:solidFill>
              <a:latin typeface="Manrope"/>
            </a:rPr>
            <a:t>Multi-sector expertise, knowledge, networks covering SME and larger corporates within our region, nationally and globally</a:t>
          </a:r>
          <a:endParaRPr lang="en-GB" sz="800" b="1" kern="1200" dirty="0">
            <a:solidFill>
              <a:schemeClr val="tx2"/>
            </a:solidFill>
          </a:endParaRPr>
        </a:p>
      </dsp:txBody>
      <dsp:txXfrm>
        <a:off x="2148369" y="4105538"/>
        <a:ext cx="5405575" cy="821107"/>
      </dsp:txXfrm>
    </dsp:sp>
    <dsp:sp modelId="{0A5414B6-AFBD-1840-9B9F-DDC081199CAF}">
      <dsp:nvSpPr>
        <dsp:cNvPr id="0" name=""/>
        <dsp:cNvSpPr/>
      </dsp:nvSpPr>
      <dsp:spPr>
        <a:xfrm>
          <a:off x="0" y="4926646"/>
          <a:ext cx="9702315" cy="821107"/>
        </a:xfrm>
        <a:prstGeom prst="trapezoid">
          <a:avLst>
            <a:gd name="adj" fmla="val 84401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800" b="1" kern="1200" dirty="0">
              <a:solidFill>
                <a:schemeClr val="tx2"/>
              </a:solidFill>
              <a:latin typeface="Manrope"/>
            </a:rPr>
          </a:br>
          <a:r>
            <a:rPr lang="en-GB" sz="800" b="1" kern="1200" dirty="0">
              <a:solidFill>
                <a:schemeClr val="tx2"/>
              </a:solidFill>
              <a:latin typeface="Manrope"/>
            </a:rPr>
            <a:t>An ambitious forward-thinking Growth Hub which is visibly contributing to a more inclusive, healthy, sustainable growing economy</a:t>
          </a:r>
        </a:p>
      </dsp:txBody>
      <dsp:txXfrm>
        <a:off x="1697905" y="4926646"/>
        <a:ext cx="6306504" cy="821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0882A-4F6F-4CDB-BC25-F73904A884C5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8D0A6-B840-467F-955E-3F5EF9168D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042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528E64-7F85-44F7-8BAE-3A0CB58F316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8D0A6-B840-467F-955E-3F5EF9168D8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352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34AA4-2773-4B37-915D-B87F821D0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2C9DF7-8FAF-405C-BC95-C6F47A36F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DBD5E-791E-4955-AD47-3CD763F0C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09C55-8678-4AD0-97C6-E2EF23D56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EB1FB-D845-4600-BB1A-8DD86EEAA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34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0688-0EBF-451B-A81B-B062C7C97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799A5F-FBC7-4102-AF68-AA106D780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5470-4B4B-4FB0-8BC8-AC1271942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2796A-BAC5-4F95-9D13-E43263A1B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E11C9-4143-4861-AE38-C59BB66E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96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FA2A0-078D-409B-BBFA-1E072BF913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7C4064-9490-4411-8C7C-8E0AB0A4A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0CD96-3071-4C68-88E5-4FAC440AB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C3D69-FBE5-4C6D-96C7-982E2F12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E5831-E4C9-4ABC-98E3-6CABE6B0A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9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AC42-0827-440D-9A07-2FE58266A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03C1D-3EAF-4FEF-B83B-6E2F5F0B7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74C2B-9A75-496B-9297-F46431EBC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7E2C-04F2-4A89-8643-153EB4EFA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B85C0-754D-4AB3-8609-B255A2A7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10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052B3-02DF-4952-B230-F69C2F5D3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3060B-6FF5-49E3-9A28-413E57BF9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0C910-D489-499F-988E-EDA537325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D8A8D-95BF-4393-9F50-33B6D1A0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B1677-46A9-4BF1-97B2-C93930E82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7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BB1F2-61E8-4770-B33B-727025D22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FBFE0-2546-4EBC-8158-666EA988FF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2CE33-6D4F-49B7-A184-FF2A02BF0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2C63D8-AF99-483D-BC63-A05632349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FD6FF-85AA-4CF3-B035-7400F4FF6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B8045-23A4-4471-802C-3DA54A40B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17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83A4-AA28-4418-B45F-ABC29E12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99F29-C910-4D45-9B18-33E165130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3A1C6-4FD3-4534-8917-6932DB286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B91F2A-9BF7-4AC7-8C3E-60E8964C76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9726E-9952-4B77-BD0D-28525E05C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579565-AB48-4F5E-A50D-E000DEBF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002542-3800-44C1-8972-CAA0AC41B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62028B-B305-4230-AE8C-E2A7A72B6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8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6DD8B-E6E1-4501-9B94-336C1978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9F08D7-CA34-4B45-957B-174440B5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84E1C-64EB-4801-A4CF-FB4232CB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48C36-A880-4021-82F8-4567C8356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70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1E6A8C-7F85-4622-98CE-EFF79A728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0EAD7-F9A2-4EFC-A5B1-48A13218F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5D03B-3492-4388-8D93-F9A0DE52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81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075BA-2185-4CFE-9FF2-F32BA4F70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435E8-D744-4200-8106-EB5354B18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3F489-028B-4B1F-8FBC-C11C82DEA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CEE6E1-256B-4FD0-A737-4346A9AA0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C790A-92E2-4FE7-B319-27E5E2280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F5FA7-8D00-42B9-AB3E-E897D65B6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95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B8EC5-C8F8-44AD-9164-2ED3F7303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87ADB8-8062-45F9-9FB4-12DF09F97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3FF534-CB6E-4015-92F8-43EB63A45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090C9-15FD-4320-9B49-5CC2E810B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B341F-7C51-4689-8F99-F6BF3872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E433B-1E07-4C63-AE45-81AE153E2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62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7D684B-B8B1-4D52-AACF-C50C6169A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362BC-82A4-47B6-AE3A-8C3C49EE8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981A0-B3A0-4291-BF0E-FBA1B253B5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5204D-EC22-4325-9976-21143923B80C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F7576-C4E5-4626-B803-BE18EC6B1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2F0E7-20F5-4AEB-BF10-F4CBBB1FB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5EA7-6564-45B8-B900-C98B5FFC36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24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E98C53D-96E0-46BB-8ADB-314DEC5A0F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Business Growth Committee strategy and 2022/23 operational plans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CD074F6-E82A-4AF0-9438-56D044AD96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December 2021</a:t>
            </a:r>
          </a:p>
        </p:txBody>
      </p:sp>
    </p:spTree>
    <p:extLst>
      <p:ext uri="{BB962C8B-B14F-4D97-AF65-F5344CB8AC3E}">
        <p14:creationId xmlns:p14="http://schemas.microsoft.com/office/powerpoint/2010/main" val="3109076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756943-1062-4BA4-BAF9-0001F22B5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288"/>
            <a:ext cx="10515600" cy="1325563"/>
          </a:xfrm>
        </p:spPr>
        <p:txBody>
          <a:bodyPr/>
          <a:lstStyle/>
          <a:p>
            <a:r>
              <a:rPr lang="en-GB" dirty="0"/>
              <a:t>Provision of valuable growth-enabling tools and resources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E6D6154-E343-4EDF-84FC-679C05B660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915819"/>
              </p:ext>
            </p:extLst>
          </p:nvPr>
        </p:nvGraphicFramePr>
        <p:xfrm>
          <a:off x="838200" y="1413851"/>
          <a:ext cx="10515600" cy="4511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2155424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0391700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754229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92703368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7219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Anticipated outcomes/KPIs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Support for LEP strategic pillars? (H/S/I/G)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Other 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49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DE&amp;I resources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Development of value-added resource tools to be provided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Inclusive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Easy access toolkits on a range of topics accompanied by advice and guidance will expand reach to new and diverse businesses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111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Sustainability resources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Development of value-added resource tools to be provided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Sustainable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729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Access to finance resources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Development of value-added resource tools to be provided 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Growing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65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Business Innovation resources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Development of value-added resource tools to be provided 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Growing</a:t>
                      </a:r>
                    </a:p>
                    <a:p>
                      <a:r>
                        <a:rPr lang="en-GB" sz="1400" dirty="0"/>
                        <a:t>Sustainable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940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693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756943-1062-4BA4-BAF9-0001F22B5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Future-proofing insight gathering and landscaping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E6D6154-E343-4EDF-84FC-679C05B660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851788"/>
              </p:ext>
            </p:extLst>
          </p:nvPr>
        </p:nvGraphicFramePr>
        <p:xfrm>
          <a:off x="838200" y="1825625"/>
          <a:ext cx="10515600" cy="3937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2155424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0391700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754229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92703368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7219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Anticipated outcomes/KPIs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Support for LEP strategic pillars? (H/S/I/G)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Other 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49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Business landscape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Development of SWOT analysis and prioritised areas of focus for business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Healthy</a:t>
                      </a:r>
                    </a:p>
                    <a:p>
                      <a:r>
                        <a:rPr lang="en-GB" sz="1400" dirty="0"/>
                        <a:t>Sustainable</a:t>
                      </a:r>
                    </a:p>
                    <a:p>
                      <a:r>
                        <a:rPr lang="en-GB" sz="1400" dirty="0"/>
                        <a:t>Inclusive</a:t>
                      </a:r>
                    </a:p>
                    <a:p>
                      <a:r>
                        <a:rPr lang="en-GB" sz="1400" dirty="0"/>
                        <a:t>Growing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Regular up to date intelligence on business need and status, look beyond stats and usual intel.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111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Further build on existing commercial skillsets within BGB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Addition of 2-3 Board members with SME/complementary backgrounds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Sustainable</a:t>
                      </a:r>
                    </a:p>
                    <a:p>
                      <a:r>
                        <a:rPr lang="en-GB" sz="1400" dirty="0"/>
                        <a:t>Inclusive</a:t>
                      </a:r>
                    </a:p>
                    <a:p>
                      <a:r>
                        <a:rPr lang="en-GB" sz="1400" dirty="0"/>
                        <a:t>Growing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Ensure any new members are able to fill gaps in existing expertise.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729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Utilise sector specialisms on board to inform delivery e.g. digital and creative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Substantial links into target sectors and real time intelligence gathered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Inclusive</a:t>
                      </a:r>
                    </a:p>
                    <a:p>
                      <a:r>
                        <a:rPr lang="en-GB" sz="1400" dirty="0"/>
                        <a:t>Growing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Suitable for all sectors but a pilot of one or two would be beneficial.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65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940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8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756943-1062-4BA4-BAF9-0001F22B5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Raise awareness of the Growth Hub and LEP proposition and benefits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E6D6154-E343-4EDF-84FC-679C05B660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538512"/>
              </p:ext>
            </p:extLst>
          </p:nvPr>
        </p:nvGraphicFramePr>
        <p:xfrm>
          <a:off x="838200" y="1825625"/>
          <a:ext cx="10515600" cy="3723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2155424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0391700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754229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92703368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7219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Anticipated outcomes/KPIs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Support for LEP strategic pillars? (H/S/I/G)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Other 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49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LEP/Business Growth Hub communication channel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Identify any potential gaps and areas for improvement in information provision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Sustainable</a:t>
                      </a:r>
                    </a:p>
                    <a:p>
                      <a:r>
                        <a:rPr lang="en-GB" sz="1400" dirty="0"/>
                        <a:t>Growing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Current comms results in useful data, but clear opportunity to get more out of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111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Website review in conjunction with comms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Identify any potential gaps and areas for improvement in information provision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Sustainable</a:t>
                      </a:r>
                    </a:p>
                    <a:p>
                      <a:r>
                        <a:rPr lang="en-GB" sz="1400" dirty="0"/>
                        <a:t>Growing</a:t>
                      </a:r>
                    </a:p>
                    <a:p>
                      <a:r>
                        <a:rPr lang="en-GB" sz="1400" dirty="0"/>
                        <a:t>Inclusive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Although new website launched in 2021, key elements are not fit for 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729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Board collaboration with similar boards in neighbouring areas e.g. Manchester, Liverpool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Closer links with other areas and opportunity to align offers where appropriate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Growing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Share best practice as and develop economies of scale on delivery and comms were relevant.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65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940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1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D67ADC-80D8-4258-B373-ABBE045FC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purpose and vision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760A42-037A-42C9-B9EF-7A15B5CF59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73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47425DB-4BD3-4CF4-827C-FC0CD9A04D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767835"/>
              </p:ext>
            </p:extLst>
          </p:nvPr>
        </p:nvGraphicFramePr>
        <p:xfrm>
          <a:off x="1244844" y="459804"/>
          <a:ext cx="9702315" cy="5747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990D434-82B0-43A1-907C-5F8FFD16A205}"/>
              </a:ext>
            </a:extLst>
          </p:cNvPr>
          <p:cNvSpPr txBox="1"/>
          <p:nvPr/>
        </p:nvSpPr>
        <p:spPr>
          <a:xfrm>
            <a:off x="10598074" y="747634"/>
            <a:ext cx="1561435" cy="2622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673" tIns="45837" rIns="91673" bIns="4583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09387"/>
            <a:r>
              <a:rPr lang="en-US" sz="1103" b="1">
                <a:solidFill>
                  <a:srgbClr val="535758"/>
                </a:solidFill>
              </a:rPr>
              <a:t>Our purpose</a:t>
            </a:r>
            <a:r>
              <a:rPr lang="en-US" sz="1103" b="1">
                <a:solidFill>
                  <a:srgbClr val="535758"/>
                </a:solidFill>
                <a:cs typeface="Calibri"/>
              </a:rPr>
              <a:t>​</a:t>
            </a:r>
            <a:endParaRPr lang="en-US" sz="1103" b="1">
              <a:solidFill>
                <a:srgbClr val="535758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A943E7-3248-4ED5-958F-8C9CED2F043C}"/>
              </a:ext>
            </a:extLst>
          </p:cNvPr>
          <p:cNvSpPr txBox="1"/>
          <p:nvPr/>
        </p:nvSpPr>
        <p:spPr>
          <a:xfrm>
            <a:off x="10598074" y="1643896"/>
            <a:ext cx="1561435" cy="2622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673" tIns="45837" rIns="91673" bIns="4583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09387"/>
            <a:r>
              <a:rPr lang="en-US" sz="1103" b="1">
                <a:solidFill>
                  <a:srgbClr val="535758"/>
                </a:solidFill>
                <a:cs typeface="Calibri"/>
              </a:rPr>
              <a:t>Our vision</a:t>
            </a:r>
            <a:endParaRPr lang="en-US" sz="1103" b="1">
              <a:solidFill>
                <a:srgbClr val="535758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F82BAA-97FA-414C-A564-36B5C9DB6FB4}"/>
              </a:ext>
            </a:extLst>
          </p:cNvPr>
          <p:cNvSpPr txBox="1"/>
          <p:nvPr/>
        </p:nvSpPr>
        <p:spPr>
          <a:xfrm>
            <a:off x="10598074" y="2372109"/>
            <a:ext cx="1561435" cy="2622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673" tIns="45837" rIns="91673" bIns="4583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09387"/>
            <a:r>
              <a:rPr lang="en-US" sz="1103" b="1" dirty="0">
                <a:solidFill>
                  <a:srgbClr val="535758"/>
                </a:solidFill>
              </a:rPr>
              <a:t>Our principles / values</a:t>
            </a:r>
            <a:r>
              <a:rPr lang="en-US" sz="1103" b="1" dirty="0">
                <a:solidFill>
                  <a:srgbClr val="535758"/>
                </a:solidFill>
                <a:cs typeface="Calibri"/>
              </a:rPr>
              <a:t>​</a:t>
            </a:r>
            <a:endParaRPr lang="en-US" sz="1103" b="1" dirty="0">
              <a:solidFill>
                <a:srgbClr val="535758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97E04-4DA2-4E61-8E14-6E96943C8AB2}"/>
              </a:ext>
            </a:extLst>
          </p:cNvPr>
          <p:cNvSpPr txBox="1"/>
          <p:nvPr/>
        </p:nvSpPr>
        <p:spPr>
          <a:xfrm>
            <a:off x="10598074" y="3178745"/>
            <a:ext cx="1561435" cy="2622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673" tIns="45837" rIns="91673" bIns="4583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09387"/>
            <a:r>
              <a:rPr lang="en-US" sz="1103" b="1">
                <a:solidFill>
                  <a:srgbClr val="535758"/>
                </a:solidFill>
                <a:cs typeface="Calibri"/>
              </a:rPr>
              <a:t>Our strategy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EA76E9-7A24-46EE-A12D-FDEA3333BDE3}"/>
              </a:ext>
            </a:extLst>
          </p:cNvPr>
          <p:cNvSpPr txBox="1"/>
          <p:nvPr/>
        </p:nvSpPr>
        <p:spPr>
          <a:xfrm>
            <a:off x="10598074" y="3962975"/>
            <a:ext cx="1561435" cy="2622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673" tIns="45837" rIns="91673" bIns="4583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09387"/>
            <a:r>
              <a:rPr lang="en-US" sz="1103" b="1">
                <a:solidFill>
                  <a:srgbClr val="535758"/>
                </a:solidFill>
                <a:cs typeface="Calibri"/>
              </a:rPr>
              <a:t>Our deliverables</a:t>
            </a:r>
            <a:endParaRPr lang="en-US" sz="1103" b="1">
              <a:solidFill>
                <a:srgbClr val="535758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918075-B2FE-4E32-A2AA-0FEB0556B44B}"/>
              </a:ext>
            </a:extLst>
          </p:cNvPr>
          <p:cNvSpPr txBox="1"/>
          <p:nvPr/>
        </p:nvSpPr>
        <p:spPr>
          <a:xfrm>
            <a:off x="10598075" y="4769644"/>
            <a:ext cx="1854091" cy="2622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673" tIns="45837" rIns="91673" bIns="4583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09387"/>
            <a:r>
              <a:rPr lang="en-US" sz="1103" b="1" dirty="0">
                <a:solidFill>
                  <a:srgbClr val="535758"/>
                </a:solidFill>
              </a:rPr>
              <a:t>Our core capabilities</a:t>
            </a:r>
            <a:r>
              <a:rPr lang="en-US" sz="1103" b="1" dirty="0">
                <a:solidFill>
                  <a:srgbClr val="535758"/>
                </a:solidFill>
                <a:cs typeface="Calibri"/>
              </a:rPr>
              <a:t>​</a:t>
            </a:r>
            <a:endParaRPr lang="en-US" sz="1103" b="1" dirty="0">
              <a:solidFill>
                <a:srgbClr val="535758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488072-7A9A-4A93-BF0C-3FB2F81C23BE}"/>
              </a:ext>
            </a:extLst>
          </p:cNvPr>
          <p:cNvSpPr txBox="1"/>
          <p:nvPr/>
        </p:nvSpPr>
        <p:spPr>
          <a:xfrm>
            <a:off x="10598074" y="5688280"/>
            <a:ext cx="1561435" cy="2622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673" tIns="45837" rIns="91673" bIns="45837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09387"/>
            <a:r>
              <a:rPr lang="en-US" sz="1103" b="1" dirty="0">
                <a:solidFill>
                  <a:srgbClr val="535758"/>
                </a:solidFill>
                <a:cs typeface="Calibri"/>
              </a:rPr>
              <a:t>Outcomes</a:t>
            </a:r>
            <a:endParaRPr lang="en-US" sz="1103" b="1" dirty="0">
              <a:solidFill>
                <a:srgbClr val="535758"/>
              </a:solidFill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F0BB5F6E-6FAF-419F-9C8E-54480226210C}"/>
              </a:ext>
            </a:extLst>
          </p:cNvPr>
          <p:cNvSpPr txBox="1">
            <a:spLocks/>
          </p:cNvSpPr>
          <p:nvPr/>
        </p:nvSpPr>
        <p:spPr>
          <a:xfrm>
            <a:off x="225631" y="1709739"/>
            <a:ext cx="3336965" cy="777430"/>
          </a:xfrm>
          <a:prstGeom prst="rect">
            <a:avLst/>
          </a:prstGeom>
        </p:spPr>
        <p:txBody>
          <a:bodyPr/>
          <a:lstStyle>
            <a:lvl1pPr algn="l" defTabSz="906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5" b="0" i="0" kern="1200">
                <a:solidFill>
                  <a:srgbClr val="545859"/>
                </a:solidFill>
                <a:latin typeface="Manrope" pitchFamily="2" charset="0"/>
                <a:ea typeface="+mj-ea"/>
                <a:cs typeface="+mj-cs"/>
              </a:defRPr>
            </a:lvl1pPr>
          </a:lstStyle>
          <a:p>
            <a:r>
              <a:rPr lang="en-GB" b="1" dirty="0">
                <a:latin typeface="+mn-lt"/>
              </a:rPr>
              <a:t>Business Growth Committee Purpose Pyramid</a:t>
            </a:r>
          </a:p>
        </p:txBody>
      </p:sp>
    </p:spTree>
    <p:extLst>
      <p:ext uri="{BB962C8B-B14F-4D97-AF65-F5344CB8AC3E}">
        <p14:creationId xmlns:p14="http://schemas.microsoft.com/office/powerpoint/2010/main" val="2483353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D98A3-7FAC-4ECF-882A-560FE2BB7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strategic remit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AF895-0ACC-4B66-8126-54AE0E97BC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61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000145" y="1277335"/>
            <a:ext cx="3964966" cy="3964965"/>
            <a:chOff x="5027682" y="284652"/>
            <a:chExt cx="5556510" cy="5556510"/>
          </a:xfrm>
        </p:grpSpPr>
        <p:sp>
          <p:nvSpPr>
            <p:cNvPr id="5" name="Oval 4"/>
            <p:cNvSpPr/>
            <p:nvPr/>
          </p:nvSpPr>
          <p:spPr>
            <a:xfrm rot="16200000">
              <a:off x="6135399" y="1392368"/>
              <a:ext cx="3341077" cy="3341077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srgbClr val="FFFFFF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 rot="16200000">
              <a:off x="5618958" y="875927"/>
              <a:ext cx="4373959" cy="4373959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srgbClr val="FFFFFF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 rot="16200000">
              <a:off x="5027682" y="284652"/>
              <a:ext cx="5556510" cy="555651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srgbClr val="FFFFFF"/>
                </a:solidFill>
              </a:endParaRPr>
            </a:p>
          </p:txBody>
        </p:sp>
      </p:grpSp>
      <p:sp>
        <p:nvSpPr>
          <p:cNvPr id="17" name="Freeform 10"/>
          <p:cNvSpPr>
            <a:spLocks noEditPoints="1"/>
          </p:cNvSpPr>
          <p:nvPr/>
        </p:nvSpPr>
        <p:spPr bwMode="auto">
          <a:xfrm>
            <a:off x="7759764" y="2048054"/>
            <a:ext cx="2431214" cy="2431214"/>
          </a:xfrm>
          <a:custGeom>
            <a:avLst/>
            <a:gdLst>
              <a:gd name="T0" fmla="*/ 851 w 1702"/>
              <a:gd name="T1" fmla="*/ 1702 h 1702"/>
              <a:gd name="T2" fmla="*/ 0 w 1702"/>
              <a:gd name="T3" fmla="*/ 851 h 1702"/>
              <a:gd name="T4" fmla="*/ 851 w 1702"/>
              <a:gd name="T5" fmla="*/ 0 h 1702"/>
              <a:gd name="T6" fmla="*/ 1702 w 1702"/>
              <a:gd name="T7" fmla="*/ 851 h 1702"/>
              <a:gd name="T8" fmla="*/ 851 w 1702"/>
              <a:gd name="T9" fmla="*/ 1702 h 1702"/>
              <a:gd name="T10" fmla="*/ 851 w 1702"/>
              <a:gd name="T11" fmla="*/ 100 h 1702"/>
              <a:gd name="T12" fmla="*/ 100 w 1702"/>
              <a:gd name="T13" fmla="*/ 851 h 1702"/>
              <a:gd name="T14" fmla="*/ 851 w 1702"/>
              <a:gd name="T15" fmla="*/ 1602 h 1702"/>
              <a:gd name="T16" fmla="*/ 1602 w 1702"/>
              <a:gd name="T17" fmla="*/ 851 h 1702"/>
              <a:gd name="T18" fmla="*/ 851 w 1702"/>
              <a:gd name="T19" fmla="*/ 100 h 1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02" h="1702">
                <a:moveTo>
                  <a:pt x="851" y="1702"/>
                </a:moveTo>
                <a:cubicBezTo>
                  <a:pt x="382" y="1702"/>
                  <a:pt x="0" y="1320"/>
                  <a:pt x="0" y="851"/>
                </a:cubicBezTo>
                <a:cubicBezTo>
                  <a:pt x="0" y="382"/>
                  <a:pt x="382" y="0"/>
                  <a:pt x="851" y="0"/>
                </a:cubicBezTo>
                <a:cubicBezTo>
                  <a:pt x="1321" y="0"/>
                  <a:pt x="1702" y="382"/>
                  <a:pt x="1702" y="851"/>
                </a:cubicBezTo>
                <a:cubicBezTo>
                  <a:pt x="1702" y="1320"/>
                  <a:pt x="1321" y="1702"/>
                  <a:pt x="851" y="1702"/>
                </a:cubicBezTo>
                <a:close/>
                <a:moveTo>
                  <a:pt x="851" y="100"/>
                </a:moveTo>
                <a:cubicBezTo>
                  <a:pt x="437" y="100"/>
                  <a:pt x="100" y="437"/>
                  <a:pt x="100" y="851"/>
                </a:cubicBezTo>
                <a:cubicBezTo>
                  <a:pt x="100" y="1265"/>
                  <a:pt x="437" y="1602"/>
                  <a:pt x="851" y="1602"/>
                </a:cubicBezTo>
                <a:cubicBezTo>
                  <a:pt x="1265" y="1602"/>
                  <a:pt x="1602" y="1265"/>
                  <a:pt x="1602" y="851"/>
                </a:cubicBezTo>
                <a:cubicBezTo>
                  <a:pt x="1602" y="437"/>
                  <a:pt x="1265" y="100"/>
                  <a:pt x="851" y="1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6952317" y="1595371"/>
            <a:ext cx="767635" cy="76763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Oval 19"/>
          <p:cNvSpPr/>
          <p:nvPr/>
        </p:nvSpPr>
        <p:spPr>
          <a:xfrm>
            <a:off x="6548496" y="2537261"/>
            <a:ext cx="767635" cy="76763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2" name="Oval 21"/>
          <p:cNvSpPr/>
          <p:nvPr/>
        </p:nvSpPr>
        <p:spPr>
          <a:xfrm>
            <a:off x="6614148" y="3584540"/>
            <a:ext cx="767635" cy="76763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Oval 23"/>
          <p:cNvSpPr/>
          <p:nvPr/>
        </p:nvSpPr>
        <p:spPr>
          <a:xfrm>
            <a:off x="7232225" y="4478425"/>
            <a:ext cx="767635" cy="767635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6" name="Oval 55"/>
          <p:cNvSpPr/>
          <p:nvPr/>
        </p:nvSpPr>
        <p:spPr>
          <a:xfrm>
            <a:off x="8258428" y="4938511"/>
            <a:ext cx="767635" cy="76763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752814" y="1341134"/>
            <a:ext cx="3895114" cy="792000"/>
          </a:xfrm>
          <a:prstGeom prst="rect">
            <a:avLst/>
          </a:prstGeom>
          <a:ln>
            <a:gradFill flip="none" rotWithShape="1">
              <a:gsLst>
                <a:gs pos="0">
                  <a:schemeClr val="accent1"/>
                </a:gs>
                <a:gs pos="84000">
                  <a:schemeClr val="bg2">
                    <a:lumMod val="20000"/>
                    <a:lumOff val="8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txBody>
          <a:bodyPr wrap="square" anchor="ctr">
            <a:noAutofit/>
          </a:bodyPr>
          <a:lstStyle/>
          <a:p>
            <a:r>
              <a:rPr lang="en-GB" b="1" dirty="0"/>
              <a:t> </a:t>
            </a:r>
          </a:p>
          <a:p>
            <a:pPr marL="447675"/>
            <a:r>
              <a:rPr lang="en-GB" sz="1600" dirty="0"/>
              <a:t>Effective resolution of incoming requests for business support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/>
          </a:p>
        </p:txBody>
      </p:sp>
      <p:sp>
        <p:nvSpPr>
          <p:cNvPr id="53" name="Rectangle 52"/>
          <p:cNvSpPr/>
          <p:nvPr/>
        </p:nvSpPr>
        <p:spPr>
          <a:xfrm>
            <a:off x="2762250" y="3227948"/>
            <a:ext cx="3556254" cy="792000"/>
          </a:xfrm>
          <a:prstGeom prst="rect">
            <a:avLst/>
          </a:prstGeom>
          <a:ln>
            <a:gradFill flip="none" rotWithShape="1">
              <a:gsLst>
                <a:gs pos="0">
                  <a:schemeClr val="accent1"/>
                </a:gs>
                <a:gs pos="84000">
                  <a:schemeClr val="bg2">
                    <a:lumMod val="20000"/>
                    <a:lumOff val="8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txBody>
          <a:bodyPr wrap="square" anchor="ctr">
            <a:noAutofit/>
          </a:bodyPr>
          <a:lstStyle/>
          <a:p>
            <a:pPr marL="447675"/>
            <a:r>
              <a:rPr lang="en-GB" sz="1600" dirty="0"/>
              <a:t>Provision of valuable growth-enabling tools and resources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752814" y="4171355"/>
            <a:ext cx="3476536" cy="792000"/>
          </a:xfrm>
          <a:prstGeom prst="rect">
            <a:avLst/>
          </a:prstGeom>
          <a:ln>
            <a:gradFill flip="none" rotWithShape="1">
              <a:gsLst>
                <a:gs pos="0">
                  <a:schemeClr val="accent1"/>
                </a:gs>
                <a:gs pos="84000">
                  <a:schemeClr val="bg2">
                    <a:lumMod val="20000"/>
                    <a:lumOff val="8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txBody>
          <a:bodyPr wrap="square" anchor="ctr">
            <a:noAutofit/>
          </a:bodyPr>
          <a:lstStyle/>
          <a:p>
            <a:pPr marL="447675"/>
            <a:r>
              <a:rPr lang="en-GB" sz="1600" dirty="0"/>
              <a:t>Future-proofing insight gathering and landscaping</a:t>
            </a:r>
          </a:p>
        </p:txBody>
      </p:sp>
      <p:sp>
        <p:nvSpPr>
          <p:cNvPr id="61" name="Rectangle 60"/>
          <p:cNvSpPr/>
          <p:nvPr/>
        </p:nvSpPr>
        <p:spPr>
          <a:xfrm>
            <a:off x="2752814" y="5114763"/>
            <a:ext cx="3861333" cy="792000"/>
          </a:xfrm>
          <a:prstGeom prst="rect">
            <a:avLst/>
          </a:prstGeom>
          <a:ln>
            <a:gradFill flip="none" rotWithShape="1">
              <a:gsLst>
                <a:gs pos="0">
                  <a:schemeClr val="accent1"/>
                </a:gs>
                <a:gs pos="84000">
                  <a:schemeClr val="bg2">
                    <a:lumMod val="20000"/>
                    <a:lumOff val="8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txBody>
          <a:bodyPr wrap="square" anchor="ctr">
            <a:noAutofit/>
          </a:bodyPr>
          <a:lstStyle/>
          <a:p>
            <a:pPr marL="447675" fontAlgn="base">
              <a:spcBef>
                <a:spcPct val="0"/>
              </a:spcBef>
              <a:spcAft>
                <a:spcPct val="0"/>
              </a:spcAft>
            </a:pPr>
            <a:endParaRPr lang="en-GB" b="1" dirty="0"/>
          </a:p>
          <a:p>
            <a:pPr marL="447675"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/>
              <a:t>Raise awareness of the Growth Hub and LEP proposition and benefits</a:t>
            </a:r>
          </a:p>
          <a:p>
            <a:pPr marL="447675" fontAlgn="base">
              <a:spcBef>
                <a:spcPct val="0"/>
              </a:spcBef>
              <a:spcAft>
                <a:spcPct val="0"/>
              </a:spcAft>
            </a:pPr>
            <a:endParaRPr lang="en-GB" dirty="0"/>
          </a:p>
        </p:txBody>
      </p:sp>
      <p:sp>
        <p:nvSpPr>
          <p:cNvPr id="62" name="Rectangle 61"/>
          <p:cNvSpPr/>
          <p:nvPr/>
        </p:nvSpPr>
        <p:spPr>
          <a:xfrm>
            <a:off x="2752814" y="2284541"/>
            <a:ext cx="3476536" cy="792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/>
                </a:gs>
                <a:gs pos="84000">
                  <a:schemeClr val="bg2">
                    <a:lumMod val="20000"/>
                    <a:lumOff val="8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</a:ln>
        </p:spPr>
        <p:txBody>
          <a:bodyPr wrap="square" anchor="ctr">
            <a:noAutofit/>
          </a:bodyPr>
          <a:lstStyle/>
          <a:p>
            <a:pPr marL="447675"/>
            <a:r>
              <a:rPr lang="en-GB" sz="1600" dirty="0"/>
              <a:t>Proactive stakeholder targeting and engagement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867625" y="2702439"/>
            <a:ext cx="2228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STRATEGIC GOALS 2022-24</a:t>
            </a:r>
          </a:p>
        </p:txBody>
      </p:sp>
      <p:sp>
        <p:nvSpPr>
          <p:cNvPr id="30" name="Oval 29"/>
          <p:cNvSpPr/>
          <p:nvPr/>
        </p:nvSpPr>
        <p:spPr>
          <a:xfrm>
            <a:off x="2389842" y="1346251"/>
            <a:ext cx="767635" cy="76763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6" name="Oval 35"/>
          <p:cNvSpPr/>
          <p:nvPr/>
        </p:nvSpPr>
        <p:spPr>
          <a:xfrm>
            <a:off x="2389842" y="2289226"/>
            <a:ext cx="767635" cy="76763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7" name="Oval 36"/>
          <p:cNvSpPr/>
          <p:nvPr/>
        </p:nvSpPr>
        <p:spPr>
          <a:xfrm>
            <a:off x="2389842" y="3232201"/>
            <a:ext cx="767635" cy="76763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8" name="Oval 37"/>
          <p:cNvSpPr/>
          <p:nvPr/>
        </p:nvSpPr>
        <p:spPr>
          <a:xfrm>
            <a:off x="2389842" y="4175176"/>
            <a:ext cx="767635" cy="767635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9" name="Oval 38"/>
          <p:cNvSpPr/>
          <p:nvPr/>
        </p:nvSpPr>
        <p:spPr>
          <a:xfrm>
            <a:off x="2389842" y="5118151"/>
            <a:ext cx="767635" cy="76763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7695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4AD2F-DF97-49F3-9C61-D8614922D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Annualised focus for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E1D21-9DD0-47FA-836E-10AF29C1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Further build the Business Growth Committee and diversify sector/business coverage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Build strategic understanding to enable prioritisation and pragmatic focus for the Growth Hub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Assess existing assets and channels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Assess inward investment needs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Increase collaboration with other Boards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624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D67ADC-80D8-4258-B373-ABBE045FC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Draft 2022/23 Operational Plan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760A42-037A-42C9-B9EF-7A15B5CF59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851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756943-1062-4BA4-BAF9-0001F22B5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</p:spPr>
        <p:txBody>
          <a:bodyPr/>
          <a:lstStyle/>
          <a:p>
            <a:r>
              <a:rPr lang="en-GB" dirty="0"/>
              <a:t>Effective resolution of incoming requests for business support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E6D6154-E343-4EDF-84FC-679C05B660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153211"/>
              </p:ext>
            </p:extLst>
          </p:nvPr>
        </p:nvGraphicFramePr>
        <p:xfrm>
          <a:off x="762000" y="1404620"/>
          <a:ext cx="105156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2155424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0391700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754229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92703368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7219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Anticipated outcomes/KPIs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Support for LEP strategic pillars? (H/S/I/G)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Other 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49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Collaboration with Employers’ Skills and Education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Identification and agreement on potential areas for collaboration/joint workstreams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Healthy</a:t>
                      </a:r>
                    </a:p>
                    <a:p>
                      <a:r>
                        <a:rPr lang="en-GB" sz="1400" dirty="0"/>
                        <a:t>Sustainable</a:t>
                      </a:r>
                    </a:p>
                    <a:p>
                      <a:r>
                        <a:rPr lang="en-GB" sz="1400" dirty="0"/>
                        <a:t>Inclusive</a:t>
                      </a:r>
                    </a:p>
                    <a:p>
                      <a:r>
                        <a:rPr lang="en-GB" sz="1400" dirty="0"/>
                        <a:t>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Alice Choi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Integrated work on skills and education will inform delivery and engagement strategies helping target support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111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Review of team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Ensuring that resource is allocated appropriately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Sustainable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Andy Devaney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Resource was directed to support COVID recovery, new directions may well now be needed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729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Integration of website and CRM system to increase efficiency of 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More efficient response to basic enquiries allowing businesses to self serve on website. Full integration removes admin burden freeing more delivery 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Sustainable</a:t>
                      </a:r>
                    </a:p>
                    <a:p>
                      <a:r>
                        <a:rPr lang="en-GB" sz="1400" dirty="0"/>
                        <a:t>Inclusive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Andy Devaney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Greater integration with wider LEP and partners if used as first step to sub region wide shared CRM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65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Implementation of high growth account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More efficient use of resource to target potential high growth business for in depth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Growing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Andy Devaney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By focussing on a small number of identified growing businesses, impact can be more easily tracked and quantified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940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939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756943-1062-4BA4-BAF9-0001F22B5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011"/>
            <a:ext cx="10515600" cy="1325563"/>
          </a:xfrm>
        </p:spPr>
        <p:txBody>
          <a:bodyPr/>
          <a:lstStyle/>
          <a:p>
            <a:r>
              <a:rPr lang="en-GB" dirty="0"/>
              <a:t>Proactive stakeholder targeting and engagement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E6D6154-E343-4EDF-84FC-679C05B660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709717"/>
              </p:ext>
            </p:extLst>
          </p:nvPr>
        </p:nvGraphicFramePr>
        <p:xfrm>
          <a:off x="236290" y="1472574"/>
          <a:ext cx="11719420" cy="5151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43884">
                  <a:extLst>
                    <a:ext uri="{9D8B030D-6E8A-4147-A177-3AD203B41FA5}">
                      <a16:colId xmlns:a16="http://schemas.microsoft.com/office/drawing/2014/main" val="4215542446"/>
                    </a:ext>
                  </a:extLst>
                </a:gridCol>
                <a:gridCol w="2343884">
                  <a:extLst>
                    <a:ext uri="{9D8B030D-6E8A-4147-A177-3AD203B41FA5}">
                      <a16:colId xmlns:a16="http://schemas.microsoft.com/office/drawing/2014/main" val="903917004"/>
                    </a:ext>
                  </a:extLst>
                </a:gridCol>
                <a:gridCol w="2343884">
                  <a:extLst>
                    <a:ext uri="{9D8B030D-6E8A-4147-A177-3AD203B41FA5}">
                      <a16:colId xmlns:a16="http://schemas.microsoft.com/office/drawing/2014/main" val="2675422964"/>
                    </a:ext>
                  </a:extLst>
                </a:gridCol>
                <a:gridCol w="2343884">
                  <a:extLst>
                    <a:ext uri="{9D8B030D-6E8A-4147-A177-3AD203B41FA5}">
                      <a16:colId xmlns:a16="http://schemas.microsoft.com/office/drawing/2014/main" val="1927033685"/>
                    </a:ext>
                  </a:extLst>
                </a:gridCol>
                <a:gridCol w="2343884">
                  <a:extLst>
                    <a:ext uri="{9D8B030D-6E8A-4147-A177-3AD203B41FA5}">
                      <a16:colId xmlns:a16="http://schemas.microsoft.com/office/drawing/2014/main" val="772194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Anticipated outcomes/KPIs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Support for LEP strategic pillars? (H/S/I/G)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Other considerations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49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Inward investment strategy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Development of business case for inward investment capabilities/resources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Growing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Properly resourced pro active investment infrastructure could be catalyst for further support in supply chain, skills, decarbonisation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111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Sector focussed engagement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Insight into supply chain for major employers in key sectors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Sustainable</a:t>
                      </a:r>
                    </a:p>
                    <a:p>
                      <a:r>
                        <a:rPr lang="en-GB" sz="1400" dirty="0"/>
                        <a:t>Growing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Identifying the supply chain opportunities for C&amp;W SMEs and supporting procurement and productivity 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729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Innovation finance pilot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Work with NW partners and Lloyds bank to ensure easier access to innovation finance for under represented firms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Inclusive</a:t>
                      </a:r>
                    </a:p>
                    <a:p>
                      <a:r>
                        <a:rPr lang="en-GB" sz="1400" dirty="0"/>
                        <a:t>Growing</a:t>
                      </a:r>
                    </a:p>
                    <a:p>
                      <a:r>
                        <a:rPr lang="en-GB" sz="1400" dirty="0"/>
                        <a:t>Sustainable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Working more closely with Innovate UK and other sources of finance to make C&amp;W an exemplar of small business finance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65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SME decarbonisation programme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Measured reduction in carbon emissions and long term buy in of sustainable business practices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Sustainable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Tools available to benchmark emissions and work practices over a period of time accompanied by dedicated support on sustainability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940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007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DD973B5DC90542B3E35ED638A2F67F" ma:contentTypeVersion="6" ma:contentTypeDescription="Create a new document." ma:contentTypeScope="" ma:versionID="b813465134228818d7500d597f5371e1">
  <xsd:schema xmlns:xsd="http://www.w3.org/2001/XMLSchema" xmlns:xs="http://www.w3.org/2001/XMLSchema" xmlns:p="http://schemas.microsoft.com/office/2006/metadata/properties" xmlns:ns2="fde7efdc-36b2-4be8-aa85-f672877c348c" xmlns:ns3="748dc4f2-e8ab-4eb3-b419-2fae612db198" targetNamespace="http://schemas.microsoft.com/office/2006/metadata/properties" ma:root="true" ma:fieldsID="d28ae04d09949e5088dbf648060e627e" ns2:_="" ns3:_="">
    <xsd:import namespace="fde7efdc-36b2-4be8-aa85-f672877c348c"/>
    <xsd:import namespace="748dc4f2-e8ab-4eb3-b419-2fae612db1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e7efdc-36b2-4be8-aa85-f672877c34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8dc4f2-e8ab-4eb3-b419-2fae612db1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A4C60E-F1A7-45B2-86B1-F0310A9D51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5142A6-0AE6-4B2F-A22E-025503D88C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e7efdc-36b2-4be8-aa85-f672877c348c"/>
    <ds:schemaRef ds:uri="748dc4f2-e8ab-4eb3-b419-2fae612db1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3035BB-4085-4F1F-B3CC-3153D1FA32F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1090</Words>
  <Application>Microsoft Office PowerPoint</Application>
  <PresentationFormat>Widescreen</PresentationFormat>
  <Paragraphs>171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Manrope</vt:lpstr>
      <vt:lpstr>Manrope SemiBold</vt:lpstr>
      <vt:lpstr>Office Theme</vt:lpstr>
      <vt:lpstr>Business Growth Committee strategy and 2022/23 operational plans</vt:lpstr>
      <vt:lpstr>Our purpose and vision</vt:lpstr>
      <vt:lpstr>PowerPoint Presentation</vt:lpstr>
      <vt:lpstr>Our strategic remit</vt:lpstr>
      <vt:lpstr>PowerPoint Presentation</vt:lpstr>
      <vt:lpstr>Annualised focus for 2022</vt:lpstr>
      <vt:lpstr>Draft 2022/23 Operational Plan</vt:lpstr>
      <vt:lpstr>Effective resolution of incoming requests for business support</vt:lpstr>
      <vt:lpstr>Proactive stakeholder targeting and engagement</vt:lpstr>
      <vt:lpstr>Provision of valuable growth-enabling tools and resources</vt:lpstr>
      <vt:lpstr>Future-proofing insight gathering and landscaping</vt:lpstr>
      <vt:lpstr>Raise awareness of the Growth Hub and LEP proposition and 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Growth Committee strategy and 2022 operational plans</dc:title>
  <dc:creator/>
  <cp:lastModifiedBy/>
  <cp:revision>1</cp:revision>
  <dcterms:created xsi:type="dcterms:W3CDTF">2021-12-05T17:42:56Z</dcterms:created>
  <dcterms:modified xsi:type="dcterms:W3CDTF">2022-01-14T14:24:50Z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0x010100F8DD973B5DC90542B3E35ED638A2F67F</vt:lpwstr>
  </property>
</Properties>
</file>